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Lst>
  <p:notesMasterIdLst>
    <p:notesMasterId r:id="rId54"/>
  </p:notesMasterIdLst>
  <p:sldIdLst>
    <p:sldId id="296" r:id="rId3"/>
    <p:sldId id="760" r:id="rId4"/>
    <p:sldId id="618" r:id="rId5"/>
    <p:sldId id="638" r:id="rId6"/>
    <p:sldId id="729" r:id="rId7"/>
    <p:sldId id="756" r:id="rId8"/>
    <p:sldId id="858" r:id="rId9"/>
    <p:sldId id="859" r:id="rId10"/>
    <p:sldId id="874" r:id="rId11"/>
    <p:sldId id="864" r:id="rId12"/>
    <p:sldId id="778" r:id="rId13"/>
    <p:sldId id="796" r:id="rId14"/>
    <p:sldId id="837" r:id="rId15"/>
    <p:sldId id="838" r:id="rId16"/>
    <p:sldId id="839" r:id="rId17"/>
    <p:sldId id="865" r:id="rId18"/>
    <p:sldId id="876" r:id="rId19"/>
    <p:sldId id="823" r:id="rId20"/>
    <p:sldId id="877" r:id="rId21"/>
    <p:sldId id="878" r:id="rId22"/>
    <p:sldId id="879" r:id="rId23"/>
    <p:sldId id="880" r:id="rId24"/>
    <p:sldId id="881" r:id="rId25"/>
    <p:sldId id="871" r:id="rId26"/>
    <p:sldId id="882" r:id="rId27"/>
    <p:sldId id="883" r:id="rId28"/>
    <p:sldId id="884" r:id="rId29"/>
    <p:sldId id="885" r:id="rId30"/>
    <p:sldId id="886" r:id="rId31"/>
    <p:sldId id="887" r:id="rId32"/>
    <p:sldId id="888" r:id="rId33"/>
    <p:sldId id="889" r:id="rId34"/>
    <p:sldId id="890" r:id="rId35"/>
    <p:sldId id="872" r:id="rId36"/>
    <p:sldId id="725" r:id="rId37"/>
    <p:sldId id="847" r:id="rId38"/>
    <p:sldId id="848" r:id="rId39"/>
    <p:sldId id="849" r:id="rId40"/>
    <p:sldId id="850" r:id="rId41"/>
    <p:sldId id="857" r:id="rId42"/>
    <p:sldId id="852" r:id="rId43"/>
    <p:sldId id="853" r:id="rId44"/>
    <p:sldId id="854" r:id="rId45"/>
    <p:sldId id="855" r:id="rId46"/>
    <p:sldId id="856" r:id="rId47"/>
    <p:sldId id="875" r:id="rId48"/>
    <p:sldId id="759" r:id="rId49"/>
    <p:sldId id="726" r:id="rId50"/>
    <p:sldId id="262" r:id="rId51"/>
    <p:sldId id="833" r:id="rId52"/>
    <p:sldId id="835" r:id="rId5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760"/>
            <p14:sldId id="618"/>
            <p14:sldId id="638"/>
            <p14:sldId id="729"/>
            <p14:sldId id="756"/>
            <p14:sldId id="858"/>
            <p14:sldId id="859"/>
            <p14:sldId id="874"/>
            <p14:sldId id="864"/>
            <p14:sldId id="778"/>
            <p14:sldId id="796"/>
            <p14:sldId id="837"/>
            <p14:sldId id="838"/>
            <p14:sldId id="839"/>
            <p14:sldId id="865"/>
            <p14:sldId id="876"/>
            <p14:sldId id="823"/>
            <p14:sldId id="877"/>
            <p14:sldId id="878"/>
            <p14:sldId id="879"/>
            <p14:sldId id="880"/>
            <p14:sldId id="881"/>
            <p14:sldId id="871"/>
            <p14:sldId id="882"/>
            <p14:sldId id="883"/>
            <p14:sldId id="884"/>
            <p14:sldId id="885"/>
            <p14:sldId id="886"/>
            <p14:sldId id="887"/>
            <p14:sldId id="888"/>
            <p14:sldId id="889"/>
            <p14:sldId id="890"/>
            <p14:sldId id="872"/>
            <p14:sldId id="725"/>
            <p14:sldId id="847"/>
            <p14:sldId id="848"/>
            <p14:sldId id="849"/>
            <p14:sldId id="850"/>
            <p14:sldId id="857"/>
            <p14:sldId id="852"/>
            <p14:sldId id="853"/>
            <p14:sldId id="854"/>
            <p14:sldId id="855"/>
            <p14:sldId id="856"/>
            <p14:sldId id="875"/>
            <p14:sldId id="759"/>
            <p14:sldId id="726"/>
            <p14:sldId id="262"/>
            <p14:sldId id="833"/>
            <p14:sldId id="83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extLst/>
  </p:cmAuthor>
  <p:cmAuthor id="1" name="Microsoft Office 用户" initials="Microsof" lastIdx="1" clrIdx="0">
    <p:extLst/>
  </p:cmAuthor>
  <p:cmAuthor id="8" name="Microsoft Office 用户" initials="Microsof [8]" lastIdx="1" clrIdx="7">
    <p:extLst/>
  </p:cmAuthor>
  <p:cmAuthor id="2" name="Microsoft Office 用户" initials="Microsof [2]" lastIdx="1" clrIdx="1">
    <p:extLst/>
  </p:cmAuthor>
  <p:cmAuthor id="9" name="Microsoft Office 用户" initials="Microsof [9]" lastIdx="1" clrIdx="8">
    <p:extLst/>
  </p:cmAuthor>
  <p:cmAuthor id="3" name="Microsoft Office 用户" initials="Microsof [3]" lastIdx="1" clrIdx="2">
    <p:extLst/>
  </p:cmAuthor>
  <p:cmAuthor id="4" name="Microsoft Office 用户" initials="Microsof [4]" lastIdx="4" clrIdx="3">
    <p:extLst/>
  </p:cmAuthor>
  <p:cmAuthor id="5" name="Microsoft Office 用户" initials="Microsof [5]" lastIdx="1" clrIdx="4">
    <p:extLst/>
  </p:cmAuthor>
  <p:cmAuthor id="6" name="Microsoft Office 用户" initials="Microsof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3A8C7"/>
    <a:srgbClr val="FFFFFF"/>
    <a:srgbClr val="F98A28"/>
    <a:srgbClr val="EEEEEE"/>
    <a:srgbClr val="F2F2F2"/>
    <a:srgbClr val="F7F7F7"/>
    <a:srgbClr val="FBFBFB"/>
    <a:srgbClr val="E2E2E2"/>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261" autoAdjust="0"/>
    <p:restoredTop sz="68349" autoAdjust="0"/>
  </p:normalViewPr>
  <p:slideViewPr>
    <p:cSldViewPr>
      <p:cViewPr varScale="1">
        <p:scale>
          <a:sx n="71" d="100"/>
          <a:sy n="71" d="100"/>
        </p:scale>
        <p:origin x="1536" y="72"/>
      </p:cViewPr>
      <p:guideLst>
        <p:guide orient="horz" pos="2160"/>
        <p:guide pos="2880"/>
      </p:guideLst>
    </p:cSldViewPr>
  </p:slideViewPr>
  <p:outlineViewPr>
    <p:cViewPr>
      <p:scale>
        <a:sx n="33" d="100"/>
        <a:sy n="33" d="100"/>
      </p:scale>
      <p:origin x="0" y="-3174"/>
    </p:cViewPr>
  </p:outlineViewPr>
  <p:notesTextViewPr>
    <p:cViewPr>
      <p:scale>
        <a:sx n="3" d="2"/>
        <a:sy n="3" d="2"/>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15769\Desktop\result\inherecombine_1&amp;2_ai%20gaussian_modeltest.xls"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zh-CN"/>
              <a:t>实验对比</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zh-CN"/>
        </a:p>
      </c:txPr>
    </c:title>
    <c:autoTitleDeleted val="0"/>
    <c:plotArea>
      <c:layout/>
      <c:lineChart>
        <c:grouping val="standard"/>
        <c:varyColors val="0"/>
        <c:ser>
          <c:idx val="0"/>
          <c:order val="0"/>
          <c:tx>
            <c:strRef>
              <c:f>Sheet2!$N$1</c:f>
              <c:strCache>
                <c:ptCount val="1"/>
                <c:pt idx="0">
                  <c:v>real_life </c:v>
                </c:pt>
              </c:strCache>
            </c:strRef>
          </c:tx>
          <c:spPr>
            <a:ln w="28575" cap="rnd">
              <a:solidFill>
                <a:schemeClr val="accent1"/>
              </a:solidFill>
              <a:round/>
            </a:ln>
            <a:effectLst/>
          </c:spPr>
          <c:marker>
            <c:symbol val="none"/>
          </c:marker>
          <c:val>
            <c:numRef>
              <c:f>Sheet2!$N$2:$N$79</c:f>
              <c:numCache>
                <c:formatCode>General</c:formatCode>
                <c:ptCount val="78"/>
                <c:pt idx="0">
                  <c:v>4.6539603501575231</c:v>
                </c:pt>
                <c:pt idx="1">
                  <c:v>5.1119877883565437</c:v>
                </c:pt>
                <c:pt idx="2">
                  <c:v>5.3254460339362897</c:v>
                </c:pt>
                <c:pt idx="3">
                  <c:v>5.3523319548542752</c:v>
                </c:pt>
                <c:pt idx="4">
                  <c:v>5.3949902538082979</c:v>
                </c:pt>
                <c:pt idx="5">
                  <c:v>5.3949902538082979</c:v>
                </c:pt>
                <c:pt idx="6">
                  <c:v>5.4475990692637914</c:v>
                </c:pt>
                <c:pt idx="7">
                  <c:v>5.4823042026610525</c:v>
                </c:pt>
                <c:pt idx="8">
                  <c:v>5.500441550638171</c:v>
                </c:pt>
                <c:pt idx="9">
                  <c:v>5.598421958998375</c:v>
                </c:pt>
                <c:pt idx="10">
                  <c:v>5.6178614121485619</c:v>
                </c:pt>
                <c:pt idx="11">
                  <c:v>5.6994397252220637</c:v>
                </c:pt>
                <c:pt idx="12">
                  <c:v>5.7651911027848444</c:v>
                </c:pt>
                <c:pt idx="13">
                  <c:v>5.7785806847313879</c:v>
                </c:pt>
                <c:pt idx="14">
                  <c:v>5.7939278245075467</c:v>
                </c:pt>
                <c:pt idx="15">
                  <c:v>5.809642865355678</c:v>
                </c:pt>
                <c:pt idx="16">
                  <c:v>5.8423843240938291</c:v>
                </c:pt>
                <c:pt idx="17">
                  <c:v>5.9322451874480109</c:v>
                </c:pt>
                <c:pt idx="18">
                  <c:v>5.9401712527204316</c:v>
                </c:pt>
                <c:pt idx="19">
                  <c:v>5.9584246930297819</c:v>
                </c:pt>
                <c:pt idx="20">
                  <c:v>5.963322241161702</c:v>
                </c:pt>
                <c:pt idx="21">
                  <c:v>5.9914645471079817</c:v>
                </c:pt>
                <c:pt idx="22">
                  <c:v>6.0292419114420115</c:v>
                </c:pt>
                <c:pt idx="23">
                  <c:v>6.0306852602612633</c:v>
                </c:pt>
                <c:pt idx="24">
                  <c:v>6.0637852086876078</c:v>
                </c:pt>
                <c:pt idx="25">
                  <c:v>6.0716610891022587</c:v>
                </c:pt>
                <c:pt idx="26">
                  <c:v>6.0753460310886842</c:v>
                </c:pt>
                <c:pt idx="27">
                  <c:v>6.0787883752796565</c:v>
                </c:pt>
                <c:pt idx="28">
                  <c:v>6.0867747269123065</c:v>
                </c:pt>
                <c:pt idx="29">
                  <c:v>6.1092475827643655</c:v>
                </c:pt>
                <c:pt idx="30">
                  <c:v>6.1187577727653579</c:v>
                </c:pt>
                <c:pt idx="31">
                  <c:v>6.1325299873865848</c:v>
                </c:pt>
                <c:pt idx="32">
                  <c:v>6.1484682959176471</c:v>
                </c:pt>
                <c:pt idx="33">
                  <c:v>6.229102544572644</c:v>
                </c:pt>
                <c:pt idx="34">
                  <c:v>6.2322515335947868</c:v>
                </c:pt>
                <c:pt idx="35">
                  <c:v>6.2342146280611104</c:v>
                </c:pt>
                <c:pt idx="36">
                  <c:v>6.264350190317006</c:v>
                </c:pt>
                <c:pt idx="37">
                  <c:v>6.3104635840657126</c:v>
                </c:pt>
                <c:pt idx="38">
                  <c:v>6.319868609079685</c:v>
                </c:pt>
                <c:pt idx="39">
                  <c:v>6.3645786249984866</c:v>
                </c:pt>
                <c:pt idx="40">
                  <c:v>6.3780865674146661</c:v>
                </c:pt>
                <c:pt idx="41">
                  <c:v>6.4136228781578071</c:v>
                </c:pt>
                <c:pt idx="42">
                  <c:v>6.4152606119008695</c:v>
                </c:pt>
                <c:pt idx="43">
                  <c:v>6.4999374052903756</c:v>
                </c:pt>
                <c:pt idx="44">
                  <c:v>6.6908422774185636</c:v>
                </c:pt>
                <c:pt idx="45">
                  <c:v>6.7050269124105197</c:v>
                </c:pt>
                <c:pt idx="46">
                  <c:v>6.7298240704894754</c:v>
                </c:pt>
                <c:pt idx="47">
                  <c:v>6.7417006946520548</c:v>
                </c:pt>
                <c:pt idx="48">
                  <c:v>6.7799219074722519</c:v>
                </c:pt>
                <c:pt idx="49">
                  <c:v>6.7968237182748554</c:v>
                </c:pt>
                <c:pt idx="50">
                  <c:v>6.8211074722564646</c:v>
                </c:pt>
                <c:pt idx="51">
                  <c:v>6.8221973906204907</c:v>
                </c:pt>
                <c:pt idx="52">
                  <c:v>6.8532990931860782</c:v>
                </c:pt>
                <c:pt idx="53">
                  <c:v>6.8596149036542018</c:v>
                </c:pt>
                <c:pt idx="54">
                  <c:v>6.9255951971104679</c:v>
                </c:pt>
                <c:pt idx="55">
                  <c:v>7.4424927227944409</c:v>
                </c:pt>
                <c:pt idx="56">
                  <c:v>7.467942332285852</c:v>
                </c:pt>
                <c:pt idx="57">
                  <c:v>7.5104305563780063</c:v>
                </c:pt>
                <c:pt idx="58">
                  <c:v>7.5600804650218274</c:v>
                </c:pt>
                <c:pt idx="59">
                  <c:v>7.5958899177185382</c:v>
                </c:pt>
                <c:pt idx="60">
                  <c:v>7.6676260915849905</c:v>
                </c:pt>
                <c:pt idx="61">
                  <c:v>7.6975753468023429</c:v>
                </c:pt>
                <c:pt idx="62">
                  <c:v>7.718685495198466</c:v>
                </c:pt>
                <c:pt idx="63">
                  <c:v>7.7319307219484861</c:v>
                </c:pt>
                <c:pt idx="64">
                  <c:v>7.7782114745124931</c:v>
                </c:pt>
                <c:pt idx="65">
                  <c:v>7.7989333100412166</c:v>
                </c:pt>
                <c:pt idx="66">
                  <c:v>7.8107581165293567</c:v>
                </c:pt>
                <c:pt idx="67">
                  <c:v>8.2133817370345721</c:v>
                </c:pt>
                <c:pt idx="68">
                  <c:v>8.3961548630391807</c:v>
                </c:pt>
                <c:pt idx="69">
                  <c:v>8.4680029472254663</c:v>
                </c:pt>
                <c:pt idx="70">
                  <c:v>8.5251613610654147</c:v>
                </c:pt>
                <c:pt idx="71">
                  <c:v>8.5525603352535295</c:v>
                </c:pt>
                <c:pt idx="72">
                  <c:v>8.7078135510248877</c:v>
                </c:pt>
                <c:pt idx="73">
                  <c:v>8.8268813441306335</c:v>
                </c:pt>
                <c:pt idx="74">
                  <c:v>8.8407249167617152</c:v>
                </c:pt>
                <c:pt idx="75">
                  <c:v>9.3673441207858481</c:v>
                </c:pt>
                <c:pt idx="76">
                  <c:v>9.4425625872235965</c:v>
                </c:pt>
              </c:numCache>
            </c:numRef>
          </c:val>
          <c:smooth val="0"/>
          <c:extLst xmlns:c16r2="http://schemas.microsoft.com/office/drawing/2015/06/chart">
            <c:ext xmlns:c16="http://schemas.microsoft.com/office/drawing/2014/chart" uri="{C3380CC4-5D6E-409C-BE32-E72D297353CC}">
              <c16:uniqueId val="{00000000-A355-4FF2-BF64-C323DBC78BA4}"/>
            </c:ext>
          </c:extLst>
        </c:ser>
        <c:ser>
          <c:idx val="1"/>
          <c:order val="1"/>
          <c:tx>
            <c:strRef>
              <c:f>Sheet2!$O$1</c:f>
              <c:strCache>
                <c:ptCount val="1"/>
                <c:pt idx="0">
                  <c:v>all_feature</c:v>
                </c:pt>
              </c:strCache>
            </c:strRef>
          </c:tx>
          <c:spPr>
            <a:ln w="28575" cap="rnd">
              <a:solidFill>
                <a:schemeClr val="accent2"/>
              </a:solidFill>
              <a:round/>
            </a:ln>
            <a:effectLst/>
          </c:spPr>
          <c:marker>
            <c:symbol val="none"/>
          </c:marker>
          <c:val>
            <c:numRef>
              <c:f>Sheet2!$O$2:$O$79</c:f>
              <c:numCache>
                <c:formatCode>General</c:formatCode>
                <c:ptCount val="78"/>
                <c:pt idx="0">
                  <c:v>6.0878112312359498</c:v>
                </c:pt>
                <c:pt idx="1">
                  <c:v>6.0040490580267205</c:v>
                </c:pt>
                <c:pt idx="2">
                  <c:v>5.5543159088738436</c:v>
                </c:pt>
                <c:pt idx="3">
                  <c:v>5.7796695976397716</c:v>
                </c:pt>
                <c:pt idx="4">
                  <c:v>5.6002934585084372</c:v>
                </c:pt>
                <c:pt idx="5">
                  <c:v>5.9459977827899868</c:v>
                </c:pt>
                <c:pt idx="6">
                  <c:v>5.7524896598108324</c:v>
                </c:pt>
                <c:pt idx="7">
                  <c:v>5.5941319652791668</c:v>
                </c:pt>
                <c:pt idx="8">
                  <c:v>5.7667764054390354</c:v>
                </c:pt>
                <c:pt idx="9">
                  <c:v>5.749676487843308</c:v>
                </c:pt>
                <c:pt idx="10">
                  <c:v>5.6411157663785243</c:v>
                </c:pt>
                <c:pt idx="11">
                  <c:v>5.5868149769287889</c:v>
                </c:pt>
                <c:pt idx="12">
                  <c:v>6.0471607380807431</c:v>
                </c:pt>
                <c:pt idx="13">
                  <c:v>5.5437049961501437</c:v>
                </c:pt>
                <c:pt idx="14">
                  <c:v>6.2638743717451586</c:v>
                </c:pt>
                <c:pt idx="15">
                  <c:v>5.6839778833997849</c:v>
                </c:pt>
                <c:pt idx="16">
                  <c:v>6.6513540694533146</c:v>
                </c:pt>
                <c:pt idx="17">
                  <c:v>6.119632777238416</c:v>
                </c:pt>
                <c:pt idx="18">
                  <c:v>5.9926325130686786</c:v>
                </c:pt>
                <c:pt idx="19">
                  <c:v>5.9231804849319918</c:v>
                </c:pt>
                <c:pt idx="20">
                  <c:v>6.0329980456186272</c:v>
                </c:pt>
                <c:pt idx="21">
                  <c:v>6.2290401128009361</c:v>
                </c:pt>
                <c:pt idx="22">
                  <c:v>5.9224257651394794</c:v>
                </c:pt>
                <c:pt idx="23">
                  <c:v>6.4995204734905663</c:v>
                </c:pt>
                <c:pt idx="24">
                  <c:v>6.2805256244750058</c:v>
                </c:pt>
                <c:pt idx="25">
                  <c:v>6.0612679605206834</c:v>
                </c:pt>
                <c:pt idx="26">
                  <c:v>6.0085252694177402</c:v>
                </c:pt>
                <c:pt idx="27">
                  <c:v>6.0300777843884079</c:v>
                </c:pt>
                <c:pt idx="28">
                  <c:v>6.1986081475958263</c:v>
                </c:pt>
                <c:pt idx="29">
                  <c:v>5.9722477154981384</c:v>
                </c:pt>
                <c:pt idx="30">
                  <c:v>6.1041365492580688</c:v>
                </c:pt>
                <c:pt idx="31">
                  <c:v>6.1856080719328235</c:v>
                </c:pt>
                <c:pt idx="32">
                  <c:v>6.378027880230567</c:v>
                </c:pt>
                <c:pt idx="33">
                  <c:v>6.0098067308215564</c:v>
                </c:pt>
                <c:pt idx="34">
                  <c:v>6.3287525088022214</c:v>
                </c:pt>
                <c:pt idx="35">
                  <c:v>6.181696462287392</c:v>
                </c:pt>
                <c:pt idx="36">
                  <c:v>6.3336702078195808</c:v>
                </c:pt>
                <c:pt idx="37">
                  <c:v>6.247489192884526</c:v>
                </c:pt>
                <c:pt idx="38">
                  <c:v>6.3785180723573465</c:v>
                </c:pt>
                <c:pt idx="39">
                  <c:v>6.0733138761827314</c:v>
                </c:pt>
                <c:pt idx="40">
                  <c:v>6.2688418293776316</c:v>
                </c:pt>
                <c:pt idx="41">
                  <c:v>6.0156899624916012</c:v>
                </c:pt>
                <c:pt idx="42">
                  <c:v>6.2824211014955056</c:v>
                </c:pt>
                <c:pt idx="43">
                  <c:v>6.2950775255502656</c:v>
                </c:pt>
                <c:pt idx="44">
                  <c:v>6.2746272421852227</c:v>
                </c:pt>
                <c:pt idx="45">
                  <c:v>6.0315887163317043</c:v>
                </c:pt>
                <c:pt idx="46">
                  <c:v>6.5056286745420362</c:v>
                </c:pt>
                <c:pt idx="47">
                  <c:v>7.0970922192498938</c:v>
                </c:pt>
                <c:pt idx="48">
                  <c:v>6.8499166278933332</c:v>
                </c:pt>
                <c:pt idx="49">
                  <c:v>7.1694861264194474</c:v>
                </c:pt>
                <c:pt idx="50">
                  <c:v>6.2348452091626925</c:v>
                </c:pt>
                <c:pt idx="51">
                  <c:v>6.8909001618555275</c:v>
                </c:pt>
                <c:pt idx="52">
                  <c:v>6.9122986990935988</c:v>
                </c:pt>
                <c:pt idx="53">
                  <c:v>6.361134778225046</c:v>
                </c:pt>
                <c:pt idx="54">
                  <c:v>6.8337021545094787</c:v>
                </c:pt>
                <c:pt idx="55">
                  <c:v>7.0949128778019954</c:v>
                </c:pt>
                <c:pt idx="56">
                  <c:v>6.9612769847690439</c:v>
                </c:pt>
                <c:pt idx="57">
                  <c:v>6.958538971972164</c:v>
                </c:pt>
                <c:pt idx="58">
                  <c:v>7.0432590051918194</c:v>
                </c:pt>
                <c:pt idx="59">
                  <c:v>7.6896738196264085</c:v>
                </c:pt>
                <c:pt idx="60">
                  <c:v>7.8613032271088459</c:v>
                </c:pt>
                <c:pt idx="61">
                  <c:v>7.8739659335399077</c:v>
                </c:pt>
                <c:pt idx="62">
                  <c:v>7.9334332585656933</c:v>
                </c:pt>
                <c:pt idx="63">
                  <c:v>7.8591337139327644</c:v>
                </c:pt>
                <c:pt idx="64">
                  <c:v>7.8535985925890337</c:v>
                </c:pt>
                <c:pt idx="65">
                  <c:v>7.9345684744905149</c:v>
                </c:pt>
                <c:pt idx="66">
                  <c:v>7.745524200428143</c:v>
                </c:pt>
                <c:pt idx="67">
                  <c:v>7.885436636207694</c:v>
                </c:pt>
                <c:pt idx="68">
                  <c:v>7.9634772223355768</c:v>
                </c:pt>
                <c:pt idx="69">
                  <c:v>8.1879570945124023</c:v>
                </c:pt>
                <c:pt idx="70">
                  <c:v>8.6455961271149562</c:v>
                </c:pt>
                <c:pt idx="71">
                  <c:v>8.6594984161155644</c:v>
                </c:pt>
                <c:pt idx="72">
                  <c:v>8.1424144036164599</c:v>
                </c:pt>
                <c:pt idx="73">
                  <c:v>8.605955167411075</c:v>
                </c:pt>
                <c:pt idx="74">
                  <c:v>8.1989671352615687</c:v>
                </c:pt>
                <c:pt idx="75">
                  <c:v>8.960427475243419</c:v>
                </c:pt>
                <c:pt idx="76">
                  <c:v>8.9003625556632766</c:v>
                </c:pt>
              </c:numCache>
            </c:numRef>
          </c:val>
          <c:smooth val="0"/>
          <c:extLst xmlns:c16r2="http://schemas.microsoft.com/office/drawing/2015/06/chart">
            <c:ext xmlns:c16="http://schemas.microsoft.com/office/drawing/2014/chart" uri="{C3380CC4-5D6E-409C-BE32-E72D297353CC}">
              <c16:uniqueId val="{00000001-A355-4FF2-BF64-C323DBC78BA4}"/>
            </c:ext>
          </c:extLst>
        </c:ser>
        <c:ser>
          <c:idx val="2"/>
          <c:order val="2"/>
          <c:tx>
            <c:strRef>
              <c:f>Sheet2!$T$1</c:f>
              <c:strCache>
                <c:ptCount val="1"/>
                <c:pt idx="0">
                  <c:v>feature_selection</c:v>
                </c:pt>
              </c:strCache>
            </c:strRef>
          </c:tx>
          <c:spPr>
            <a:ln w="28575" cap="rnd">
              <a:solidFill>
                <a:schemeClr val="accent3"/>
              </a:solidFill>
              <a:round/>
            </a:ln>
            <a:effectLst/>
          </c:spPr>
          <c:marker>
            <c:symbol val="none"/>
          </c:marker>
          <c:val>
            <c:numRef>
              <c:f>Sheet2!$T$2:$T$79</c:f>
              <c:numCache>
                <c:formatCode>General</c:formatCode>
                <c:ptCount val="78"/>
                <c:pt idx="0">
                  <c:v>6.0303245657828928</c:v>
                </c:pt>
                <c:pt idx="1">
                  <c:v>5.9367732713013952</c:v>
                </c:pt>
                <c:pt idx="2">
                  <c:v>5.5140259525616369</c:v>
                </c:pt>
                <c:pt idx="3">
                  <c:v>5.82664733051854</c:v>
                </c:pt>
                <c:pt idx="4">
                  <c:v>5.5617856508004122</c:v>
                </c:pt>
                <c:pt idx="5">
                  <c:v>5.962333779153024</c:v>
                </c:pt>
                <c:pt idx="6">
                  <c:v>5.7435318599882796</c:v>
                </c:pt>
                <c:pt idx="7">
                  <c:v>5.5709629133436787</c:v>
                </c:pt>
                <c:pt idx="8">
                  <c:v>5.7517250491846266</c:v>
                </c:pt>
                <c:pt idx="9">
                  <c:v>5.663419274550674</c:v>
                </c:pt>
                <c:pt idx="10">
                  <c:v>5.6277203417140624</c:v>
                </c:pt>
                <c:pt idx="11">
                  <c:v>5.5931860622826219</c:v>
                </c:pt>
                <c:pt idx="12">
                  <c:v>5.9596738817849984</c:v>
                </c:pt>
                <c:pt idx="13">
                  <c:v>5.5116182135064937</c:v>
                </c:pt>
                <c:pt idx="14">
                  <c:v>6.3113964852767444</c:v>
                </c:pt>
                <c:pt idx="15">
                  <c:v>5.6645892629085131</c:v>
                </c:pt>
                <c:pt idx="16">
                  <c:v>6.6843428277483792</c:v>
                </c:pt>
                <c:pt idx="17">
                  <c:v>6.0825247465735472</c:v>
                </c:pt>
                <c:pt idx="18">
                  <c:v>5.9592772663666418</c:v>
                </c:pt>
                <c:pt idx="19">
                  <c:v>5.8744201057175562</c:v>
                </c:pt>
                <c:pt idx="20">
                  <c:v>6.0112887867672722</c:v>
                </c:pt>
                <c:pt idx="21">
                  <c:v>6.5098465936600274</c:v>
                </c:pt>
                <c:pt idx="22">
                  <c:v>5.9189168560656205</c:v>
                </c:pt>
                <c:pt idx="23">
                  <c:v>6.4713380499503437</c:v>
                </c:pt>
                <c:pt idx="24">
                  <c:v>6.2986606717227618</c:v>
                </c:pt>
                <c:pt idx="25">
                  <c:v>6.0804693496848117</c:v>
                </c:pt>
                <c:pt idx="26">
                  <c:v>5.9749658777513188</c:v>
                </c:pt>
                <c:pt idx="27">
                  <c:v>6.0305859186920694</c:v>
                </c:pt>
                <c:pt idx="28">
                  <c:v>6.1249312212950295</c:v>
                </c:pt>
                <c:pt idx="29">
                  <c:v>5.899286237688468</c:v>
                </c:pt>
                <c:pt idx="30">
                  <c:v>6.1098919266619243</c:v>
                </c:pt>
                <c:pt idx="31">
                  <c:v>6.2097647382653305</c:v>
                </c:pt>
                <c:pt idx="32">
                  <c:v>6.3639443216316351</c:v>
                </c:pt>
                <c:pt idx="33">
                  <c:v>6.0072846224094025</c:v>
                </c:pt>
                <c:pt idx="34">
                  <c:v>6.3363477734936504</c:v>
                </c:pt>
                <c:pt idx="35">
                  <c:v>6.1795285150251891</c:v>
                </c:pt>
                <c:pt idx="36">
                  <c:v>6.3331369194286573</c:v>
                </c:pt>
                <c:pt idx="37">
                  <c:v>6.3450986393569195</c:v>
                </c:pt>
                <c:pt idx="38">
                  <c:v>6.3760061517780597</c:v>
                </c:pt>
                <c:pt idx="39">
                  <c:v>6.0745064233029442</c:v>
                </c:pt>
                <c:pt idx="40">
                  <c:v>6.2952306061098326</c:v>
                </c:pt>
                <c:pt idx="41">
                  <c:v>6.0117737513756424</c:v>
                </c:pt>
                <c:pt idx="42">
                  <c:v>6.2757886434816541</c:v>
                </c:pt>
                <c:pt idx="43">
                  <c:v>6.2934786395446087</c:v>
                </c:pt>
                <c:pt idx="44">
                  <c:v>6.2241604032278479</c:v>
                </c:pt>
                <c:pt idx="45">
                  <c:v>6.1010464000190572</c:v>
                </c:pt>
                <c:pt idx="46">
                  <c:v>6.4819552043189281</c:v>
                </c:pt>
                <c:pt idx="47">
                  <c:v>7.0127317208857791</c:v>
                </c:pt>
                <c:pt idx="48">
                  <c:v>6.8283029163030289</c:v>
                </c:pt>
                <c:pt idx="49">
                  <c:v>7.0719265647961427</c:v>
                </c:pt>
                <c:pt idx="50">
                  <c:v>6.2112919259067896</c:v>
                </c:pt>
                <c:pt idx="51">
                  <c:v>6.8334271637800965</c:v>
                </c:pt>
                <c:pt idx="52">
                  <c:v>6.8655596888831658</c:v>
                </c:pt>
                <c:pt idx="53">
                  <c:v>6.324193508511474</c:v>
                </c:pt>
                <c:pt idx="54">
                  <c:v>6.7866420749883192</c:v>
                </c:pt>
                <c:pt idx="55">
                  <c:v>7.0942355262422172</c:v>
                </c:pt>
                <c:pt idx="56">
                  <c:v>6.9419111266155609</c:v>
                </c:pt>
                <c:pt idx="57">
                  <c:v>6.8679658478889634</c:v>
                </c:pt>
                <c:pt idx="58">
                  <c:v>7.0322647704589558</c:v>
                </c:pt>
                <c:pt idx="59">
                  <c:v>7.6674291233173149</c:v>
                </c:pt>
                <c:pt idx="60">
                  <c:v>7.8458962862757442</c:v>
                </c:pt>
                <c:pt idx="61">
                  <c:v>7.8978893278315043</c:v>
                </c:pt>
                <c:pt idx="62">
                  <c:v>7.9503572450991555</c:v>
                </c:pt>
                <c:pt idx="63">
                  <c:v>7.8816203596403689</c:v>
                </c:pt>
                <c:pt idx="64">
                  <c:v>7.8434714094972318</c:v>
                </c:pt>
                <c:pt idx="65">
                  <c:v>7.9510914325924924</c:v>
                </c:pt>
                <c:pt idx="66">
                  <c:v>7.78991494524979</c:v>
                </c:pt>
                <c:pt idx="67">
                  <c:v>7.9585101368308777</c:v>
                </c:pt>
                <c:pt idx="68">
                  <c:v>8.0256615806199942</c:v>
                </c:pt>
                <c:pt idx="69">
                  <c:v>8.2265621783580709</c:v>
                </c:pt>
                <c:pt idx="70">
                  <c:v>8.6784494580979672</c:v>
                </c:pt>
                <c:pt idx="71">
                  <c:v>8.6833284231104102</c:v>
                </c:pt>
                <c:pt idx="72">
                  <c:v>8.1731959790254169</c:v>
                </c:pt>
                <c:pt idx="73">
                  <c:v>8.6101178977733746</c:v>
                </c:pt>
                <c:pt idx="74">
                  <c:v>8.3070970921138567</c:v>
                </c:pt>
                <c:pt idx="75">
                  <c:v>9.0356280607241111</c:v>
                </c:pt>
                <c:pt idx="76">
                  <c:v>9.0034143748480595</c:v>
                </c:pt>
              </c:numCache>
            </c:numRef>
          </c:val>
          <c:smooth val="0"/>
          <c:extLst xmlns:c16r2="http://schemas.microsoft.com/office/drawing/2015/06/chart">
            <c:ext xmlns:c16="http://schemas.microsoft.com/office/drawing/2014/chart" uri="{C3380CC4-5D6E-409C-BE32-E72D297353CC}">
              <c16:uniqueId val="{00000002-A355-4FF2-BF64-C323DBC78BA4}"/>
            </c:ext>
          </c:extLst>
        </c:ser>
        <c:dLbls>
          <c:showLegendKey val="0"/>
          <c:showVal val="0"/>
          <c:showCatName val="0"/>
          <c:showSerName val="0"/>
          <c:showPercent val="0"/>
          <c:showBubbleSize val="0"/>
        </c:dLbls>
        <c:smooth val="0"/>
        <c:axId val="478553080"/>
        <c:axId val="478555824"/>
      </c:lineChart>
      <c:catAx>
        <c:axId val="47855308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crossAx val="478555824"/>
        <c:crosses val="autoZero"/>
        <c:auto val="1"/>
        <c:lblAlgn val="ctr"/>
        <c:lblOffset val="100"/>
        <c:noMultiLvlLbl val="0"/>
      </c:catAx>
      <c:valAx>
        <c:axId val="478555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crossAx val="478553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accent1"/>
      </a:solidFill>
      <a:prstDash val="solid"/>
    </a:ln>
    <a:effectLst/>
  </c:spPr>
  <c:txPr>
    <a:bodyPr/>
    <a:lstStyle/>
    <a:p>
      <a:pPr>
        <a:defRPr>
          <a:solidFill>
            <a:schemeClr val="dk1"/>
          </a:solidFill>
          <a:latin typeface="+mn-lt"/>
          <a:ea typeface="+mn-ea"/>
          <a:cs typeface="+mn-cs"/>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7AA89391-72D2-44ED-93B0-C828064DACCD}" type="presOf" srcId="{FE0B8CEE-7931-4C6C-ABAD-786E9B835F96}" destId="{25B85B47-B55F-40A6-95E0-5ED6A9B870BF}"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25A3985-4B9B-49D4-98A2-FED433F78CCA}" type="presOf" srcId="{09FEEF98-66D8-4266-9535-59667BCA2E50}" destId="{D7A831F6-224E-4255-B33E-DD2359E3B625}" srcOrd="0" destOrd="0" presId="urn:microsoft.com/office/officeart/2005/8/layout/vList2"/>
    <dgm:cxn modelId="{F5C591F7-B2F1-4AC7-8260-48D56EA9B0D6}" type="presOf" srcId="{ED717D3C-12D7-4C82-9A24-C9144B86E759}" destId="{0BD9CFF3-BD5C-4496-A5C0-71614AF6C6BB}"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F60F51DF-5B2E-4888-BC32-02F717A43F93}"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61004ACF-A6AD-4F0A-9C13-9A713FA253FA}" type="presParOf" srcId="{E31A7A90-9CD5-4F7D-BB1D-2BA0EB5BD2C5}" destId="{D7A831F6-224E-4255-B33E-DD2359E3B625}" srcOrd="0" destOrd="0" presId="urn:microsoft.com/office/officeart/2005/8/layout/vList2"/>
    <dgm:cxn modelId="{7DB7892E-8329-47A6-8F2F-5F76E3BF645A}" type="presParOf" srcId="{E31A7A90-9CD5-4F7D-BB1D-2BA0EB5BD2C5}" destId="{FBF90EA1-6824-4341-A626-EC96D220F96E}" srcOrd="1" destOrd="0" presId="urn:microsoft.com/office/officeart/2005/8/layout/vList2"/>
    <dgm:cxn modelId="{D68FE9BE-FFD4-460F-928F-099F3FC4DFA3}" type="presParOf" srcId="{E31A7A90-9CD5-4F7D-BB1D-2BA0EB5BD2C5}" destId="{0BD9CFF3-BD5C-4496-A5C0-71614AF6C6BB}" srcOrd="2" destOrd="0" presId="urn:microsoft.com/office/officeart/2005/8/layout/vList2"/>
    <dgm:cxn modelId="{BBA1517B-551C-4453-A48B-D9CCC04051A3}" type="presParOf" srcId="{E31A7A90-9CD5-4F7D-BB1D-2BA0EB5BD2C5}" destId="{464742A5-F16D-480B-AB99-23EA79FE0EF8}" srcOrd="3" destOrd="0" presId="urn:microsoft.com/office/officeart/2005/8/layout/vList2"/>
    <dgm:cxn modelId="{98C2DB97-0723-48AF-9459-7E0D550184E3}"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C581BC-4126-4227-A9D1-307CD7127985}" type="doc">
      <dgm:prSet loTypeId="urn:microsoft.com/office/officeart/2008/layout/CaptionedPictures" loCatId="picture" qsTypeId="urn:microsoft.com/office/officeart/2005/8/quickstyle/simple2" qsCatId="simple" csTypeId="urn:microsoft.com/office/officeart/2005/8/colors/colorful5" csCatId="colorful" phldr="1"/>
      <dgm:spPr/>
      <dgm:t>
        <a:bodyPr/>
        <a:lstStyle/>
        <a:p>
          <a:endParaRPr lang="zh-CN" altLang="en-US"/>
        </a:p>
      </dgm:t>
    </dgm:pt>
    <dgm:pt modelId="{589EDF21-D452-49EA-A421-28DA92A6EDB2}">
      <dgm:prSet phldrT="[文本]" phldr="1"/>
      <dgm:spPr/>
      <dgm:t>
        <a:bodyPr/>
        <a:lstStyle/>
        <a:p>
          <a:endParaRPr lang="zh-CN" altLang="en-US"/>
        </a:p>
      </dgm:t>
    </dgm:pt>
    <dgm:pt modelId="{7D1A6A37-EADD-4D4B-B46E-8BB6E5AD050E}" type="parTrans" cxnId="{E7E7C2B5-A5B2-4826-9DBA-D3E750388ED1}">
      <dgm:prSet/>
      <dgm:spPr/>
      <dgm:t>
        <a:bodyPr/>
        <a:lstStyle/>
        <a:p>
          <a:endParaRPr lang="zh-CN" altLang="en-US"/>
        </a:p>
      </dgm:t>
    </dgm:pt>
    <dgm:pt modelId="{D75072C3-67ED-4D25-8E18-8C43AA9CB9C0}" type="sibTrans" cxnId="{E7E7C2B5-A5B2-4826-9DBA-D3E750388ED1}">
      <dgm:prSet/>
      <dgm:spPr/>
      <dgm:t>
        <a:bodyPr/>
        <a:lstStyle/>
        <a:p>
          <a:endParaRPr lang="zh-CN" altLang="en-US"/>
        </a:p>
      </dgm:t>
    </dgm:pt>
    <dgm:pt modelId="{8F4E7E76-AC66-4BFB-8D95-897CCB40BDD9}">
      <dgm:prSet phldrT="[文本]"/>
      <dgm:spPr/>
      <dgm:t>
        <a:bodyPr/>
        <a:lstStyle/>
        <a:p>
          <a:r>
            <a:rPr lang="zh-CN" altLang="en-US" dirty="0"/>
            <a:t>算法</a:t>
          </a:r>
          <a:r>
            <a:rPr lang="en-US" altLang="zh-CN" dirty="0"/>
            <a:t>jar</a:t>
          </a:r>
          <a:r>
            <a:rPr lang="zh-CN" altLang="en-US" dirty="0"/>
            <a:t>包</a:t>
          </a:r>
        </a:p>
      </dgm:t>
    </dgm:pt>
    <dgm:pt modelId="{C512C5C6-320D-41AE-8918-6F549A081811}" type="parTrans" cxnId="{E22A0309-1AE1-4987-BF2A-12F7044B9BEC}">
      <dgm:prSet/>
      <dgm:spPr/>
      <dgm:t>
        <a:bodyPr/>
        <a:lstStyle/>
        <a:p>
          <a:endParaRPr lang="zh-CN" altLang="en-US"/>
        </a:p>
      </dgm:t>
    </dgm:pt>
    <dgm:pt modelId="{BE0FFFA1-AFAA-4574-A574-25E61EBD8A87}" type="sibTrans" cxnId="{E22A0309-1AE1-4987-BF2A-12F7044B9BEC}">
      <dgm:prSet/>
      <dgm:spPr/>
      <dgm:t>
        <a:bodyPr/>
        <a:lstStyle/>
        <a:p>
          <a:endParaRPr lang="zh-CN" altLang="en-US"/>
        </a:p>
      </dgm:t>
    </dgm:pt>
    <dgm:pt modelId="{32E7CBD2-DBA5-454E-B679-093053784D82}">
      <dgm:prSet phldrT="[文本]" phldr="1"/>
      <dgm:spPr/>
      <dgm:t>
        <a:bodyPr/>
        <a:lstStyle/>
        <a:p>
          <a:endParaRPr lang="zh-CN" altLang="en-US" dirty="0"/>
        </a:p>
      </dgm:t>
    </dgm:pt>
    <dgm:pt modelId="{DE993D8D-402A-4F4A-B187-DE5BDDA3B391}" type="parTrans" cxnId="{663EDA6A-4A40-4684-889D-69E34EBC7CD6}">
      <dgm:prSet/>
      <dgm:spPr/>
      <dgm:t>
        <a:bodyPr/>
        <a:lstStyle/>
        <a:p>
          <a:endParaRPr lang="zh-CN" altLang="en-US"/>
        </a:p>
      </dgm:t>
    </dgm:pt>
    <dgm:pt modelId="{34F7E22B-663D-4A51-8B31-E007A0BD121C}" type="sibTrans" cxnId="{663EDA6A-4A40-4684-889D-69E34EBC7CD6}">
      <dgm:prSet/>
      <dgm:spPr/>
      <dgm:t>
        <a:bodyPr/>
        <a:lstStyle/>
        <a:p>
          <a:endParaRPr lang="zh-CN" altLang="en-US"/>
        </a:p>
      </dgm:t>
    </dgm:pt>
    <dgm:pt modelId="{65C3DC24-C9D2-4EE2-AB62-F0A78509C15B}">
      <dgm:prSet phldrT="[文本]"/>
      <dgm:spPr/>
      <dgm:t>
        <a:bodyPr/>
        <a:lstStyle/>
        <a:p>
          <a:r>
            <a:rPr lang="zh-CN" altLang="en-US" dirty="0"/>
            <a:t>算法类</a:t>
          </a:r>
        </a:p>
      </dgm:t>
    </dgm:pt>
    <dgm:pt modelId="{DA4EDE5B-5A76-4C1C-A388-2E160CA6DAC6}" type="parTrans" cxnId="{E5F21421-6E27-4DDE-9018-68D1C8C81E62}">
      <dgm:prSet/>
      <dgm:spPr/>
      <dgm:t>
        <a:bodyPr/>
        <a:lstStyle/>
        <a:p>
          <a:endParaRPr lang="zh-CN" altLang="en-US"/>
        </a:p>
      </dgm:t>
    </dgm:pt>
    <dgm:pt modelId="{29D8579A-58BA-44A8-8BEE-F5629F9A5036}" type="sibTrans" cxnId="{E5F21421-6E27-4DDE-9018-68D1C8C81E62}">
      <dgm:prSet/>
      <dgm:spPr/>
      <dgm:t>
        <a:bodyPr/>
        <a:lstStyle/>
        <a:p>
          <a:endParaRPr lang="zh-CN" altLang="en-US"/>
        </a:p>
      </dgm:t>
    </dgm:pt>
    <dgm:pt modelId="{0C0D4577-E306-4B99-948A-2D938FE32805}">
      <dgm:prSet phldrT="[文本]" phldr="1"/>
      <dgm:spPr/>
      <dgm:t>
        <a:bodyPr/>
        <a:lstStyle/>
        <a:p>
          <a:endParaRPr lang="zh-CN" altLang="en-US"/>
        </a:p>
      </dgm:t>
    </dgm:pt>
    <dgm:pt modelId="{FEB32107-E498-40E8-AA6E-A210917C9CA8}" type="parTrans" cxnId="{6811738F-4EF4-4DDE-B58D-E850271F95C1}">
      <dgm:prSet/>
      <dgm:spPr/>
      <dgm:t>
        <a:bodyPr/>
        <a:lstStyle/>
        <a:p>
          <a:endParaRPr lang="zh-CN" altLang="en-US"/>
        </a:p>
      </dgm:t>
    </dgm:pt>
    <dgm:pt modelId="{678AFFC5-197C-4955-B571-89EBC9B744D9}" type="sibTrans" cxnId="{6811738F-4EF4-4DDE-B58D-E850271F95C1}">
      <dgm:prSet/>
      <dgm:spPr/>
      <dgm:t>
        <a:bodyPr/>
        <a:lstStyle/>
        <a:p>
          <a:endParaRPr lang="zh-CN" altLang="en-US"/>
        </a:p>
      </dgm:t>
    </dgm:pt>
    <dgm:pt modelId="{9D75CB47-EFC4-4B95-93E1-1114FCF154FF}">
      <dgm:prSet phldrT="[文本]"/>
      <dgm:spPr/>
      <dgm:t>
        <a:bodyPr/>
        <a:lstStyle/>
        <a:p>
          <a:r>
            <a:rPr lang="zh-CN" altLang="en-US" dirty="0"/>
            <a:t>算法接口说明</a:t>
          </a:r>
        </a:p>
      </dgm:t>
    </dgm:pt>
    <dgm:pt modelId="{4CE6D85A-4372-471F-ACC8-05C806548189}" type="parTrans" cxnId="{1556019A-1E49-4BB2-99FE-DEB2146934EA}">
      <dgm:prSet/>
      <dgm:spPr/>
      <dgm:t>
        <a:bodyPr/>
        <a:lstStyle/>
        <a:p>
          <a:endParaRPr lang="zh-CN" altLang="en-US"/>
        </a:p>
      </dgm:t>
    </dgm:pt>
    <dgm:pt modelId="{5EB0F083-23A1-4800-BB9D-80CD1C044454}" type="sibTrans" cxnId="{1556019A-1E49-4BB2-99FE-DEB2146934EA}">
      <dgm:prSet/>
      <dgm:spPr/>
      <dgm:t>
        <a:bodyPr/>
        <a:lstStyle/>
        <a:p>
          <a:endParaRPr lang="zh-CN" altLang="en-US"/>
        </a:p>
      </dgm:t>
    </dgm:pt>
    <dgm:pt modelId="{ABFFAF91-3822-403F-A689-A4C96BA1FC7F}" type="pres">
      <dgm:prSet presAssocID="{94C581BC-4126-4227-A9D1-307CD7127985}" presName="Name0" presStyleCnt="0">
        <dgm:presLayoutVars>
          <dgm:chMax/>
          <dgm:chPref/>
          <dgm:dir/>
        </dgm:presLayoutVars>
      </dgm:prSet>
      <dgm:spPr/>
      <dgm:t>
        <a:bodyPr/>
        <a:lstStyle/>
        <a:p>
          <a:endParaRPr lang="zh-CN" altLang="en-US"/>
        </a:p>
      </dgm:t>
    </dgm:pt>
    <dgm:pt modelId="{BAB98161-2FC2-46CB-8F4E-37BD3EB1903E}" type="pres">
      <dgm:prSet presAssocID="{589EDF21-D452-49EA-A421-28DA92A6EDB2}" presName="composite" presStyleCnt="0">
        <dgm:presLayoutVars>
          <dgm:chMax val="1"/>
          <dgm:chPref val="1"/>
        </dgm:presLayoutVars>
      </dgm:prSet>
      <dgm:spPr/>
    </dgm:pt>
    <dgm:pt modelId="{BE75281E-69A8-4514-9071-8DB630A32FB7}" type="pres">
      <dgm:prSet presAssocID="{589EDF21-D452-49EA-A421-28DA92A6EDB2}" presName="Accent" presStyleLbl="trAlignAcc1" presStyleIdx="0" presStyleCnt="3" custScaleY="90050">
        <dgm:presLayoutVars>
          <dgm:chMax val="0"/>
          <dgm:chPref val="0"/>
        </dgm:presLayoutVars>
      </dgm:prSet>
      <dgm:spPr/>
    </dgm:pt>
    <dgm:pt modelId="{AAB13539-A34F-4237-A450-FD07D983CF2B}" type="pres">
      <dgm:prSet presAssocID="{589EDF21-D452-49EA-A421-28DA92A6EDB2}" presName="Image" presStyleLbl="alignImgPlace1" presStyleIdx="0" presStyleCnt="3" custScaleX="103992" custScaleY="51825">
        <dgm:presLayoutVars>
          <dgm:chMax val="0"/>
          <dgm:chPref val="0"/>
        </dgm:presLayoutVars>
      </dgm:prSet>
      <dgm:spPr>
        <a:blipFill rotWithShape="1">
          <a:blip xmlns:r="http://schemas.openxmlformats.org/officeDocument/2006/relationships" r:embed="rId1"/>
          <a:stretch>
            <a:fillRect/>
          </a:stretch>
        </a:blipFill>
      </dgm:spPr>
    </dgm:pt>
    <dgm:pt modelId="{A0354219-78C6-414F-885B-532885F2928A}" type="pres">
      <dgm:prSet presAssocID="{589EDF21-D452-49EA-A421-28DA92A6EDB2}" presName="ChildComposite" presStyleCnt="0"/>
      <dgm:spPr/>
    </dgm:pt>
    <dgm:pt modelId="{A2316A29-2B91-40FE-BB22-AFE684D9F9DA}" type="pres">
      <dgm:prSet presAssocID="{589EDF21-D452-49EA-A421-28DA92A6EDB2}" presName="Child" presStyleLbl="node1" presStyleIdx="0" presStyleCnt="3">
        <dgm:presLayoutVars>
          <dgm:chMax val="0"/>
          <dgm:chPref val="0"/>
          <dgm:bulletEnabled val="1"/>
        </dgm:presLayoutVars>
      </dgm:prSet>
      <dgm:spPr/>
      <dgm:t>
        <a:bodyPr/>
        <a:lstStyle/>
        <a:p>
          <a:endParaRPr lang="zh-CN" altLang="en-US"/>
        </a:p>
      </dgm:t>
    </dgm:pt>
    <dgm:pt modelId="{92643E68-9BEE-4958-85EB-5D2904F4F80D}" type="pres">
      <dgm:prSet presAssocID="{589EDF21-D452-49EA-A421-28DA92A6EDB2}" presName="Parent" presStyleLbl="revTx" presStyleIdx="0" presStyleCnt="3">
        <dgm:presLayoutVars>
          <dgm:chMax val="1"/>
          <dgm:chPref val="0"/>
          <dgm:bulletEnabled val="1"/>
        </dgm:presLayoutVars>
      </dgm:prSet>
      <dgm:spPr/>
      <dgm:t>
        <a:bodyPr/>
        <a:lstStyle/>
        <a:p>
          <a:endParaRPr lang="zh-CN" altLang="en-US"/>
        </a:p>
      </dgm:t>
    </dgm:pt>
    <dgm:pt modelId="{4E361C76-147A-442C-9005-331298290BB7}" type="pres">
      <dgm:prSet presAssocID="{D75072C3-67ED-4D25-8E18-8C43AA9CB9C0}" presName="sibTrans" presStyleCnt="0"/>
      <dgm:spPr/>
    </dgm:pt>
    <dgm:pt modelId="{74F8BB37-1157-499A-8F99-6CA31A696A6A}" type="pres">
      <dgm:prSet presAssocID="{32E7CBD2-DBA5-454E-B679-093053784D82}" presName="composite" presStyleCnt="0">
        <dgm:presLayoutVars>
          <dgm:chMax val="1"/>
          <dgm:chPref val="1"/>
        </dgm:presLayoutVars>
      </dgm:prSet>
      <dgm:spPr/>
    </dgm:pt>
    <dgm:pt modelId="{DF2806BF-C887-4380-A34B-9628A847EFA7}" type="pres">
      <dgm:prSet presAssocID="{32E7CBD2-DBA5-454E-B679-093053784D82}" presName="Accent" presStyleLbl="trAlignAcc1" presStyleIdx="1" presStyleCnt="3">
        <dgm:presLayoutVars>
          <dgm:chMax val="0"/>
          <dgm:chPref val="0"/>
        </dgm:presLayoutVars>
      </dgm:prSet>
      <dgm:spPr/>
    </dgm:pt>
    <dgm:pt modelId="{26E025EC-9DB3-4D9B-9BD5-ECD1A06E620D}" type="pres">
      <dgm:prSet presAssocID="{32E7CBD2-DBA5-454E-B679-093053784D82}" presName="Image" presStyleLbl="alignImgPlace1" presStyleIdx="1" presStyleCnt="3" custScaleX="108621" custScaleY="91378">
        <dgm:presLayoutVars>
          <dgm:chMax val="0"/>
          <dgm:chPref val="0"/>
        </dgm:presLayoutVars>
      </dgm:prSet>
      <dgm:spPr>
        <a:blipFill rotWithShape="1">
          <a:blip xmlns:r="http://schemas.openxmlformats.org/officeDocument/2006/relationships" r:embed="rId2"/>
          <a:stretch>
            <a:fillRect/>
          </a:stretch>
        </a:blipFill>
      </dgm:spPr>
    </dgm:pt>
    <dgm:pt modelId="{396B9C4D-63F6-445D-AFCA-44325742ED06}" type="pres">
      <dgm:prSet presAssocID="{32E7CBD2-DBA5-454E-B679-093053784D82}" presName="ChildComposite" presStyleCnt="0"/>
      <dgm:spPr/>
    </dgm:pt>
    <dgm:pt modelId="{B102E6B8-3955-46DA-8110-8A0C627B1F95}" type="pres">
      <dgm:prSet presAssocID="{32E7CBD2-DBA5-454E-B679-093053784D82}" presName="Child" presStyleLbl="node1" presStyleIdx="1" presStyleCnt="3">
        <dgm:presLayoutVars>
          <dgm:chMax val="0"/>
          <dgm:chPref val="0"/>
          <dgm:bulletEnabled val="1"/>
        </dgm:presLayoutVars>
      </dgm:prSet>
      <dgm:spPr/>
      <dgm:t>
        <a:bodyPr/>
        <a:lstStyle/>
        <a:p>
          <a:endParaRPr lang="zh-CN" altLang="en-US"/>
        </a:p>
      </dgm:t>
    </dgm:pt>
    <dgm:pt modelId="{A2941941-898A-4CDC-8D24-7861806B0B26}" type="pres">
      <dgm:prSet presAssocID="{32E7CBD2-DBA5-454E-B679-093053784D82}" presName="Parent" presStyleLbl="revTx" presStyleIdx="1" presStyleCnt="3">
        <dgm:presLayoutVars>
          <dgm:chMax val="1"/>
          <dgm:chPref val="0"/>
          <dgm:bulletEnabled val="1"/>
        </dgm:presLayoutVars>
      </dgm:prSet>
      <dgm:spPr/>
      <dgm:t>
        <a:bodyPr/>
        <a:lstStyle/>
        <a:p>
          <a:endParaRPr lang="zh-CN" altLang="en-US"/>
        </a:p>
      </dgm:t>
    </dgm:pt>
    <dgm:pt modelId="{2E3F9B9A-85EE-42F7-9CC4-3427C812DEF5}" type="pres">
      <dgm:prSet presAssocID="{34F7E22B-663D-4A51-8B31-E007A0BD121C}" presName="sibTrans" presStyleCnt="0"/>
      <dgm:spPr/>
    </dgm:pt>
    <dgm:pt modelId="{B73661BF-6EC4-4AAC-86B4-3BBFDF1613AA}" type="pres">
      <dgm:prSet presAssocID="{0C0D4577-E306-4B99-948A-2D938FE32805}" presName="composite" presStyleCnt="0">
        <dgm:presLayoutVars>
          <dgm:chMax val="1"/>
          <dgm:chPref val="1"/>
        </dgm:presLayoutVars>
      </dgm:prSet>
      <dgm:spPr/>
    </dgm:pt>
    <dgm:pt modelId="{A88284D9-0731-4E7D-8024-03380EC2AD12}" type="pres">
      <dgm:prSet presAssocID="{0C0D4577-E306-4B99-948A-2D938FE32805}" presName="Accent" presStyleLbl="trAlignAcc1" presStyleIdx="2" presStyleCnt="3">
        <dgm:presLayoutVars>
          <dgm:chMax val="0"/>
          <dgm:chPref val="0"/>
        </dgm:presLayoutVars>
      </dgm:prSet>
      <dgm:spPr/>
    </dgm:pt>
    <dgm:pt modelId="{339EF129-54C7-4074-920C-150E51B2C589}" type="pres">
      <dgm:prSet presAssocID="{0C0D4577-E306-4B99-948A-2D938FE32805}" presName="Image" presStyleLbl="alignImgPlace1" presStyleIdx="2" presStyleCnt="3" custScaleX="104848" custLinFactNeighborX="4025" custLinFactNeighborY="-633">
        <dgm:presLayoutVars>
          <dgm:chMax val="0"/>
          <dgm:chPref val="0"/>
        </dgm:presLayoutVars>
      </dgm:prSet>
      <dgm:spPr>
        <a:blipFill rotWithShape="1">
          <a:blip xmlns:r="http://schemas.openxmlformats.org/officeDocument/2006/relationships" r:embed="rId3"/>
          <a:stretch>
            <a:fillRect/>
          </a:stretch>
        </a:blipFill>
      </dgm:spPr>
    </dgm:pt>
    <dgm:pt modelId="{25FD02B9-B1EC-48F9-B487-D3B60C8CC0FF}" type="pres">
      <dgm:prSet presAssocID="{0C0D4577-E306-4B99-948A-2D938FE32805}" presName="ChildComposite" presStyleCnt="0"/>
      <dgm:spPr/>
    </dgm:pt>
    <dgm:pt modelId="{85FB0DFD-BDB7-42E7-B51A-A9EDA431B9CE}" type="pres">
      <dgm:prSet presAssocID="{0C0D4577-E306-4B99-948A-2D938FE32805}" presName="Child" presStyleLbl="node1" presStyleIdx="2" presStyleCnt="3">
        <dgm:presLayoutVars>
          <dgm:chMax val="0"/>
          <dgm:chPref val="0"/>
          <dgm:bulletEnabled val="1"/>
        </dgm:presLayoutVars>
      </dgm:prSet>
      <dgm:spPr/>
      <dgm:t>
        <a:bodyPr/>
        <a:lstStyle/>
        <a:p>
          <a:endParaRPr lang="zh-CN" altLang="en-US"/>
        </a:p>
      </dgm:t>
    </dgm:pt>
    <dgm:pt modelId="{067AB27D-936A-4F15-B275-3B420C014A32}" type="pres">
      <dgm:prSet presAssocID="{0C0D4577-E306-4B99-948A-2D938FE32805}" presName="Parent" presStyleLbl="revTx" presStyleIdx="2" presStyleCnt="3">
        <dgm:presLayoutVars>
          <dgm:chMax val="1"/>
          <dgm:chPref val="0"/>
          <dgm:bulletEnabled val="1"/>
        </dgm:presLayoutVars>
      </dgm:prSet>
      <dgm:spPr/>
      <dgm:t>
        <a:bodyPr/>
        <a:lstStyle/>
        <a:p>
          <a:endParaRPr lang="zh-CN" altLang="en-US"/>
        </a:p>
      </dgm:t>
    </dgm:pt>
  </dgm:ptLst>
  <dgm:cxnLst>
    <dgm:cxn modelId="{663EDA6A-4A40-4684-889D-69E34EBC7CD6}" srcId="{94C581BC-4126-4227-A9D1-307CD7127985}" destId="{32E7CBD2-DBA5-454E-B679-093053784D82}" srcOrd="1" destOrd="0" parTransId="{DE993D8D-402A-4F4A-B187-DE5BDDA3B391}" sibTransId="{34F7E22B-663D-4A51-8B31-E007A0BD121C}"/>
    <dgm:cxn modelId="{C911EE01-B36C-4274-8C1B-6C59CE179FC4}" type="presOf" srcId="{94C581BC-4126-4227-A9D1-307CD7127985}" destId="{ABFFAF91-3822-403F-A689-A4C96BA1FC7F}" srcOrd="0" destOrd="0" presId="urn:microsoft.com/office/officeart/2008/layout/CaptionedPictures"/>
    <dgm:cxn modelId="{538F1AC3-2BDA-4002-BEFB-DEC24D1EE86F}" type="presOf" srcId="{589EDF21-D452-49EA-A421-28DA92A6EDB2}" destId="{92643E68-9BEE-4958-85EB-5D2904F4F80D}" srcOrd="0" destOrd="0" presId="urn:microsoft.com/office/officeart/2008/layout/CaptionedPictures"/>
    <dgm:cxn modelId="{6811738F-4EF4-4DDE-B58D-E850271F95C1}" srcId="{94C581BC-4126-4227-A9D1-307CD7127985}" destId="{0C0D4577-E306-4B99-948A-2D938FE32805}" srcOrd="2" destOrd="0" parTransId="{FEB32107-E498-40E8-AA6E-A210917C9CA8}" sibTransId="{678AFFC5-197C-4955-B571-89EBC9B744D9}"/>
    <dgm:cxn modelId="{2B9466BD-8C40-472F-AB02-A02A3F559B05}" type="presOf" srcId="{32E7CBD2-DBA5-454E-B679-093053784D82}" destId="{A2941941-898A-4CDC-8D24-7861806B0B26}" srcOrd="0" destOrd="0" presId="urn:microsoft.com/office/officeart/2008/layout/CaptionedPictures"/>
    <dgm:cxn modelId="{C191CD12-CD84-405E-8A33-4B6B89558A49}" type="presOf" srcId="{0C0D4577-E306-4B99-948A-2D938FE32805}" destId="{067AB27D-936A-4F15-B275-3B420C014A32}" srcOrd="0" destOrd="0" presId="urn:microsoft.com/office/officeart/2008/layout/CaptionedPictures"/>
    <dgm:cxn modelId="{1556019A-1E49-4BB2-99FE-DEB2146934EA}" srcId="{0C0D4577-E306-4B99-948A-2D938FE32805}" destId="{9D75CB47-EFC4-4B95-93E1-1114FCF154FF}" srcOrd="0" destOrd="0" parTransId="{4CE6D85A-4372-471F-ACC8-05C806548189}" sibTransId="{5EB0F083-23A1-4800-BB9D-80CD1C044454}"/>
    <dgm:cxn modelId="{39A81D2B-C3AF-4EF4-87E6-E5E20FC0C039}" type="presOf" srcId="{65C3DC24-C9D2-4EE2-AB62-F0A78509C15B}" destId="{B102E6B8-3955-46DA-8110-8A0C627B1F95}" srcOrd="0" destOrd="0" presId="urn:microsoft.com/office/officeart/2008/layout/CaptionedPictures"/>
    <dgm:cxn modelId="{E7E7C2B5-A5B2-4826-9DBA-D3E750388ED1}" srcId="{94C581BC-4126-4227-A9D1-307CD7127985}" destId="{589EDF21-D452-49EA-A421-28DA92A6EDB2}" srcOrd="0" destOrd="0" parTransId="{7D1A6A37-EADD-4D4B-B46E-8BB6E5AD050E}" sibTransId="{D75072C3-67ED-4D25-8E18-8C43AA9CB9C0}"/>
    <dgm:cxn modelId="{E5F21421-6E27-4DDE-9018-68D1C8C81E62}" srcId="{32E7CBD2-DBA5-454E-B679-093053784D82}" destId="{65C3DC24-C9D2-4EE2-AB62-F0A78509C15B}" srcOrd="0" destOrd="0" parTransId="{DA4EDE5B-5A76-4C1C-A388-2E160CA6DAC6}" sibTransId="{29D8579A-58BA-44A8-8BEE-F5629F9A5036}"/>
    <dgm:cxn modelId="{5EABAFC1-E6DB-4564-A7E6-782AFDDA611C}" type="presOf" srcId="{8F4E7E76-AC66-4BFB-8D95-897CCB40BDD9}" destId="{A2316A29-2B91-40FE-BB22-AFE684D9F9DA}" srcOrd="0" destOrd="0" presId="urn:microsoft.com/office/officeart/2008/layout/CaptionedPictures"/>
    <dgm:cxn modelId="{39C59683-97B5-4F46-9C47-C651B263D8CA}" type="presOf" srcId="{9D75CB47-EFC4-4B95-93E1-1114FCF154FF}" destId="{85FB0DFD-BDB7-42E7-B51A-A9EDA431B9CE}" srcOrd="0" destOrd="0" presId="urn:microsoft.com/office/officeart/2008/layout/CaptionedPictures"/>
    <dgm:cxn modelId="{E22A0309-1AE1-4987-BF2A-12F7044B9BEC}" srcId="{589EDF21-D452-49EA-A421-28DA92A6EDB2}" destId="{8F4E7E76-AC66-4BFB-8D95-897CCB40BDD9}" srcOrd="0" destOrd="0" parTransId="{C512C5C6-320D-41AE-8918-6F549A081811}" sibTransId="{BE0FFFA1-AFAA-4574-A574-25E61EBD8A87}"/>
    <dgm:cxn modelId="{6528C25C-0342-4403-B8AF-7BAFB1AC38A7}" type="presParOf" srcId="{ABFFAF91-3822-403F-A689-A4C96BA1FC7F}" destId="{BAB98161-2FC2-46CB-8F4E-37BD3EB1903E}" srcOrd="0" destOrd="0" presId="urn:microsoft.com/office/officeart/2008/layout/CaptionedPictures"/>
    <dgm:cxn modelId="{A0EA58D8-8A46-4B5F-97EB-3CACAC950BD0}" type="presParOf" srcId="{BAB98161-2FC2-46CB-8F4E-37BD3EB1903E}" destId="{BE75281E-69A8-4514-9071-8DB630A32FB7}" srcOrd="0" destOrd="0" presId="urn:microsoft.com/office/officeart/2008/layout/CaptionedPictures"/>
    <dgm:cxn modelId="{0652D1C3-BF06-4580-B874-E936D46A56B6}" type="presParOf" srcId="{BAB98161-2FC2-46CB-8F4E-37BD3EB1903E}" destId="{AAB13539-A34F-4237-A450-FD07D983CF2B}" srcOrd="1" destOrd="0" presId="urn:microsoft.com/office/officeart/2008/layout/CaptionedPictures"/>
    <dgm:cxn modelId="{00AE867D-7A92-4079-8EFD-F539D02B13BE}" type="presParOf" srcId="{BAB98161-2FC2-46CB-8F4E-37BD3EB1903E}" destId="{A0354219-78C6-414F-885B-532885F2928A}" srcOrd="2" destOrd="0" presId="urn:microsoft.com/office/officeart/2008/layout/CaptionedPictures"/>
    <dgm:cxn modelId="{51D0BE3F-878D-4CC5-95E6-605B9195DCFB}" type="presParOf" srcId="{A0354219-78C6-414F-885B-532885F2928A}" destId="{A2316A29-2B91-40FE-BB22-AFE684D9F9DA}" srcOrd="0" destOrd="0" presId="urn:microsoft.com/office/officeart/2008/layout/CaptionedPictures"/>
    <dgm:cxn modelId="{793C9443-ADCB-43A4-8EDA-82F6425DEF9C}" type="presParOf" srcId="{A0354219-78C6-414F-885B-532885F2928A}" destId="{92643E68-9BEE-4958-85EB-5D2904F4F80D}" srcOrd="1" destOrd="0" presId="urn:microsoft.com/office/officeart/2008/layout/CaptionedPictures"/>
    <dgm:cxn modelId="{717A8875-BA92-424F-A5FE-80ADB9DE20E1}" type="presParOf" srcId="{ABFFAF91-3822-403F-A689-A4C96BA1FC7F}" destId="{4E361C76-147A-442C-9005-331298290BB7}" srcOrd="1" destOrd="0" presId="urn:microsoft.com/office/officeart/2008/layout/CaptionedPictures"/>
    <dgm:cxn modelId="{E0A49176-B28E-4056-91C3-C66DDC508441}" type="presParOf" srcId="{ABFFAF91-3822-403F-A689-A4C96BA1FC7F}" destId="{74F8BB37-1157-499A-8F99-6CA31A696A6A}" srcOrd="2" destOrd="0" presId="urn:microsoft.com/office/officeart/2008/layout/CaptionedPictures"/>
    <dgm:cxn modelId="{96C457C5-1E72-4F02-96EE-E27586AC6DAA}" type="presParOf" srcId="{74F8BB37-1157-499A-8F99-6CA31A696A6A}" destId="{DF2806BF-C887-4380-A34B-9628A847EFA7}" srcOrd="0" destOrd="0" presId="urn:microsoft.com/office/officeart/2008/layout/CaptionedPictures"/>
    <dgm:cxn modelId="{43D265DD-34F5-46B0-BDAC-942ADDD0EA0B}" type="presParOf" srcId="{74F8BB37-1157-499A-8F99-6CA31A696A6A}" destId="{26E025EC-9DB3-4D9B-9BD5-ECD1A06E620D}" srcOrd="1" destOrd="0" presId="urn:microsoft.com/office/officeart/2008/layout/CaptionedPictures"/>
    <dgm:cxn modelId="{D8E543BB-A1DF-498E-B3F4-68B27B93AAAE}" type="presParOf" srcId="{74F8BB37-1157-499A-8F99-6CA31A696A6A}" destId="{396B9C4D-63F6-445D-AFCA-44325742ED06}" srcOrd="2" destOrd="0" presId="urn:microsoft.com/office/officeart/2008/layout/CaptionedPictures"/>
    <dgm:cxn modelId="{6614944A-8425-4396-83F2-5D66FDA3CBA5}" type="presParOf" srcId="{396B9C4D-63F6-445D-AFCA-44325742ED06}" destId="{B102E6B8-3955-46DA-8110-8A0C627B1F95}" srcOrd="0" destOrd="0" presId="urn:microsoft.com/office/officeart/2008/layout/CaptionedPictures"/>
    <dgm:cxn modelId="{759650D7-8E71-43F1-8166-C08145DEB460}" type="presParOf" srcId="{396B9C4D-63F6-445D-AFCA-44325742ED06}" destId="{A2941941-898A-4CDC-8D24-7861806B0B26}" srcOrd="1" destOrd="0" presId="urn:microsoft.com/office/officeart/2008/layout/CaptionedPictures"/>
    <dgm:cxn modelId="{B86EEC00-23EB-4078-9C0D-B055D7F446A7}" type="presParOf" srcId="{ABFFAF91-3822-403F-A689-A4C96BA1FC7F}" destId="{2E3F9B9A-85EE-42F7-9CC4-3427C812DEF5}" srcOrd="3" destOrd="0" presId="urn:microsoft.com/office/officeart/2008/layout/CaptionedPictures"/>
    <dgm:cxn modelId="{4DD74D06-7E0D-42C1-8F4A-BA177F5B6485}" type="presParOf" srcId="{ABFFAF91-3822-403F-A689-A4C96BA1FC7F}" destId="{B73661BF-6EC4-4AAC-86B4-3BBFDF1613AA}" srcOrd="4" destOrd="0" presId="urn:microsoft.com/office/officeart/2008/layout/CaptionedPictures"/>
    <dgm:cxn modelId="{4F589F6A-473B-44BB-B2B0-83E82857228C}" type="presParOf" srcId="{B73661BF-6EC4-4AAC-86B4-3BBFDF1613AA}" destId="{A88284D9-0731-4E7D-8024-03380EC2AD12}" srcOrd="0" destOrd="0" presId="urn:microsoft.com/office/officeart/2008/layout/CaptionedPictures"/>
    <dgm:cxn modelId="{8E193A76-9ED3-438B-930F-84C38CBDD331}" type="presParOf" srcId="{B73661BF-6EC4-4AAC-86B4-3BBFDF1613AA}" destId="{339EF129-54C7-4074-920C-150E51B2C589}" srcOrd="1" destOrd="0" presId="urn:microsoft.com/office/officeart/2008/layout/CaptionedPictures"/>
    <dgm:cxn modelId="{85F2A890-1813-4611-BB73-F11145332E76}" type="presParOf" srcId="{B73661BF-6EC4-4AAC-86B4-3BBFDF1613AA}" destId="{25FD02B9-B1EC-48F9-B487-D3B60C8CC0FF}" srcOrd="2" destOrd="0" presId="urn:microsoft.com/office/officeart/2008/layout/CaptionedPictures"/>
    <dgm:cxn modelId="{8F8BF627-9ED1-469A-8B4B-11A882C9BA6D}" type="presParOf" srcId="{25FD02B9-B1EC-48F9-B487-D3B60C8CC0FF}" destId="{85FB0DFD-BDB7-42E7-B51A-A9EDA431B9CE}" srcOrd="0" destOrd="0" presId="urn:microsoft.com/office/officeart/2008/layout/CaptionedPictures"/>
    <dgm:cxn modelId="{26CAEACA-34C7-4A2F-A0D8-90D886D7179A}" type="presParOf" srcId="{25FD02B9-B1EC-48F9-B487-D3B60C8CC0FF}" destId="{067AB27D-936A-4F15-B275-3B420C014A32}"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1200" b="1" dirty="0">
              <a:solidFill>
                <a:srgbClr val="FF0000"/>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accent5">
            <a:lumMod val="75000"/>
          </a:schemeClr>
        </a:solidFill>
      </dgm:spPr>
      <dgm:t>
        <a:bodyPr/>
        <a:lstStyle/>
        <a:p>
          <a:r>
            <a:rPr lang="zh-CN" altLang="en-US" sz="1000" b="1" dirty="0">
              <a:solidFill>
                <a:srgbClr val="FF0000"/>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accent5">
            <a:lumMod val="75000"/>
          </a:schemeClr>
        </a:solidFill>
      </dgm:spPr>
      <dgm:t>
        <a:bodyPr/>
        <a:lstStyle/>
        <a:p>
          <a:r>
            <a:rPr lang="zh-CN" altLang="en-US" sz="1000" b="1" dirty="0">
              <a:solidFill>
                <a:srgbClr val="FF0000"/>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accent5">
            <a:lumMod val="7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accent5">
            <a:lumMod val="7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accent5">
            <a:lumMod val="7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6B0D2B1F-88D3-4647-8E29-849AE92F45ED}" type="presOf" srcId="{8D0D1380-200B-4E1B-A7CD-AF54E18225FA}" destId="{2AC453B5-CEF3-4FE2-AB06-0646F5A88E84}" srcOrd="0" destOrd="6" presId="urn:microsoft.com/office/officeart/2008/layout/VerticalCurvedList"/>
    <dgm:cxn modelId="{A87630C4-1918-4F62-B672-CC17A5363482}" type="presOf" srcId="{8D427307-CEAF-4DD7-BB85-8785E2DCDB7F}" destId="{2AC453B5-CEF3-4FE2-AB06-0646F5A88E84}" srcOrd="0" destOrd="0" presId="urn:microsoft.com/office/officeart/2008/layout/VerticalCurvedList"/>
    <dgm:cxn modelId="{3F2AF7BC-7C25-43F6-A6DC-1329DB38DB2C}" type="presOf" srcId="{534D5989-8F4D-4258-8225-B724768E9233}" destId="{777E6480-BB94-44CE-B407-D0500462E337}" srcOrd="0" destOrd="0" presId="urn:microsoft.com/office/officeart/2008/layout/VerticalCurvedList"/>
    <dgm:cxn modelId="{DFB731D5-F220-4806-9873-931AC816439D}" type="presOf" srcId="{A031629A-C912-46DE-9250-B3AB97DBFEF3}" destId="{4973CE0B-830B-42A8-8F41-45A257AA0B8B}" srcOrd="0" destOrd="0"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9CCDEB35-5BB4-4F42-9D21-EDE2A04C7473}" type="presOf" srcId="{D91B23D0-43B5-4C6B-BF71-684C58D6394F}" destId="{2AC453B5-CEF3-4FE2-AB06-0646F5A88E84}" srcOrd="0" destOrd="4" presId="urn:microsoft.com/office/officeart/2008/layout/VerticalCurvedList"/>
    <dgm:cxn modelId="{63E1C95E-8963-4266-85D0-62D20F5F4678}" type="presOf" srcId="{13CB7EC8-6ACD-4B77-8976-1FAD1A4C5C91}" destId="{2AC453B5-CEF3-4FE2-AB06-0646F5A88E84}" srcOrd="0" destOrd="5" presId="urn:microsoft.com/office/officeart/2008/layout/VerticalCurvedList"/>
    <dgm:cxn modelId="{A4A88E80-AF5E-48EB-957C-9043F94DF071}" type="presOf" srcId="{EB89F287-1E2B-4D7B-B849-A9AFDC62F93B}" destId="{0ADD1677-4BB9-411B-9F55-C6A8BB4AEFFE}" srcOrd="0" destOrd="0" presId="urn:microsoft.com/office/officeart/2008/layout/VerticalCurvedList"/>
    <dgm:cxn modelId="{ACEB58CE-9730-432A-AA58-27AA1C5BBDE9}" type="presOf" srcId="{299514BF-5A8F-4E5C-AC20-705FAD970C57}" destId="{2AC453B5-CEF3-4FE2-AB06-0646F5A88E84}" srcOrd="0" destOrd="2"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41560803-7B41-4966-9442-F2C65F907F6F}" type="presOf" srcId="{CAD4A8F6-B95E-4BDC-BAF5-2C029DD1BC4D}" destId="{2AC453B5-CEF3-4FE2-AB06-0646F5A88E84}" srcOrd="0" destOrd="1" presId="urn:microsoft.com/office/officeart/2008/layout/VerticalCurvedList"/>
    <dgm:cxn modelId="{7A13E763-C789-42EC-B9BA-EA5D428D3BCB}" type="presOf" srcId="{D7A9A80B-B499-4CE9-B8B6-42D8B19FB683}" destId="{25CC8F4A-1A1B-4C3E-B9C9-3B2A7A2D0F66}" srcOrd="0" destOrd="0"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9D5A0FE1-E111-4E5E-BF14-005848CBD399}" srcId="{534D5989-8F4D-4258-8225-B724768E9233}" destId="{A031629A-C912-46DE-9250-B3AB97DBFEF3}" srcOrd="0" destOrd="0" parTransId="{D4DB4B43-FE32-40E2-A322-C82FEF4FD8CF}" sibTransId="{D7A9A80B-B499-4CE9-B8B6-42D8B19FB683}"/>
    <dgm:cxn modelId="{3FA90C0C-8439-4039-AEFB-3EED24CC88B6}" type="presOf" srcId="{0C6CA62A-2507-4191-8334-84E9AE83554B}" destId="{49F3C08A-059A-4944-B0BE-9FED64C38273}" srcOrd="0" destOrd="0" presId="urn:microsoft.com/office/officeart/2008/layout/VerticalCurvedList"/>
    <dgm:cxn modelId="{4781F030-0E00-434A-8A98-84249B0A4021}" srcId="{D91B23D0-43B5-4C6B-BF71-684C58D6394F}" destId="{13CB7EC8-6ACD-4B77-8976-1FAD1A4C5C91}" srcOrd="0" destOrd="0" parTransId="{B00B4B1C-8818-4EFF-93BB-6F0A0140578E}" sibTransId="{E98A7184-B0BA-44E0-8025-7EA6FF6CA5B5}"/>
    <dgm:cxn modelId="{A4BF78B0-DF83-4FF7-A22B-6FD3015E75B3}" type="presOf" srcId="{EEC4CF63-C19C-4428-A191-567F637D3731}" destId="{2AC453B5-CEF3-4FE2-AB06-0646F5A88E84}" srcOrd="0" destOrd="3"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D4D3756C-08D8-46F6-860C-CBA995DC0357}" type="presParOf" srcId="{777E6480-BB94-44CE-B407-D0500462E337}" destId="{029663F2-6083-4943-A4B6-B75B1725BCEF}" srcOrd="0" destOrd="0" presId="urn:microsoft.com/office/officeart/2008/layout/VerticalCurvedList"/>
    <dgm:cxn modelId="{109FB9E4-88EB-48E5-9643-9ED5A34F3BE2}" type="presParOf" srcId="{029663F2-6083-4943-A4B6-B75B1725BCEF}" destId="{D211633A-16B4-4697-B79D-94EAD020AF0A}" srcOrd="0" destOrd="0" presId="urn:microsoft.com/office/officeart/2008/layout/VerticalCurvedList"/>
    <dgm:cxn modelId="{C63ECA65-0468-4EFD-B916-EF9EE0E3F0AB}" type="presParOf" srcId="{D211633A-16B4-4697-B79D-94EAD020AF0A}" destId="{2B0DD12D-6EF4-4BF8-B02D-398F02F66379}" srcOrd="0" destOrd="0" presId="urn:microsoft.com/office/officeart/2008/layout/VerticalCurvedList"/>
    <dgm:cxn modelId="{89E86545-2F09-4C27-9C45-F1E95A1C3AF7}" type="presParOf" srcId="{D211633A-16B4-4697-B79D-94EAD020AF0A}" destId="{25CC8F4A-1A1B-4C3E-B9C9-3B2A7A2D0F66}" srcOrd="1" destOrd="0" presId="urn:microsoft.com/office/officeart/2008/layout/VerticalCurvedList"/>
    <dgm:cxn modelId="{9D7E347A-3456-4622-B0F1-FA71B334F131}" type="presParOf" srcId="{D211633A-16B4-4697-B79D-94EAD020AF0A}" destId="{3901E994-EF88-4B55-B333-8B5DC2C1FE64}" srcOrd="2" destOrd="0" presId="urn:microsoft.com/office/officeart/2008/layout/VerticalCurvedList"/>
    <dgm:cxn modelId="{CC18AE9C-E8EA-46E9-A4EB-4F114239036E}" type="presParOf" srcId="{D211633A-16B4-4697-B79D-94EAD020AF0A}" destId="{8EACEE7C-B326-44FB-9A91-8726F31EDF2B}" srcOrd="3" destOrd="0" presId="urn:microsoft.com/office/officeart/2008/layout/VerticalCurvedList"/>
    <dgm:cxn modelId="{44FBAE59-AB82-4C13-B5CD-FCC227F52FFE}" type="presParOf" srcId="{029663F2-6083-4943-A4B6-B75B1725BCEF}" destId="{4973CE0B-830B-42A8-8F41-45A257AA0B8B}" srcOrd="1" destOrd="0" presId="urn:microsoft.com/office/officeart/2008/layout/VerticalCurvedList"/>
    <dgm:cxn modelId="{7CCAC380-B7FB-4297-8E97-CD80D68139A4}" type="presParOf" srcId="{029663F2-6083-4943-A4B6-B75B1725BCEF}" destId="{966750C1-A861-452C-9609-15612A3DFCF5}" srcOrd="2" destOrd="0" presId="urn:microsoft.com/office/officeart/2008/layout/VerticalCurvedList"/>
    <dgm:cxn modelId="{C032AB71-9F8A-4045-9722-4956445B14C0}" type="presParOf" srcId="{966750C1-A861-452C-9609-15612A3DFCF5}" destId="{2C32AA3C-C21E-444B-8009-13B7F44A3DFC}" srcOrd="0" destOrd="0" presId="urn:microsoft.com/office/officeart/2008/layout/VerticalCurvedList"/>
    <dgm:cxn modelId="{3EF2BE96-8C72-4BD7-AE6F-D4B053A2BE7D}" type="presParOf" srcId="{029663F2-6083-4943-A4B6-B75B1725BCEF}" destId="{0ADD1677-4BB9-411B-9F55-C6A8BB4AEFFE}" srcOrd="3" destOrd="0" presId="urn:microsoft.com/office/officeart/2008/layout/VerticalCurvedList"/>
    <dgm:cxn modelId="{2A95672E-6705-4192-B781-0C7E4EE03A9E}" type="presParOf" srcId="{029663F2-6083-4943-A4B6-B75B1725BCEF}" destId="{A9BE9254-C053-4EAB-8F29-0CEF5AEEC494}" srcOrd="4" destOrd="0" presId="urn:microsoft.com/office/officeart/2008/layout/VerticalCurvedList"/>
    <dgm:cxn modelId="{8AF3C02F-E411-4E2A-89B3-0EB942BFAFB0}" type="presParOf" srcId="{A9BE9254-C053-4EAB-8F29-0CEF5AEEC494}" destId="{D5EA4CD6-8560-493F-8996-3B38ECA26A5D}" srcOrd="0" destOrd="0" presId="urn:microsoft.com/office/officeart/2008/layout/VerticalCurvedList"/>
    <dgm:cxn modelId="{22426191-4FE2-4EF4-A3E9-FB9982FC1610}" type="presParOf" srcId="{029663F2-6083-4943-A4B6-B75B1725BCEF}" destId="{2AC453B5-CEF3-4FE2-AB06-0646F5A88E84}" srcOrd="5" destOrd="0" presId="urn:microsoft.com/office/officeart/2008/layout/VerticalCurvedList"/>
    <dgm:cxn modelId="{B48AC194-E9C8-4AA4-9835-AFA9C1B45169}" type="presParOf" srcId="{029663F2-6083-4943-A4B6-B75B1725BCEF}" destId="{1B5A28ED-1C55-46F1-99FA-328BCE561B4A}" srcOrd="6" destOrd="0" presId="urn:microsoft.com/office/officeart/2008/layout/VerticalCurvedList"/>
    <dgm:cxn modelId="{B28C877B-D952-4B73-AA4E-4E2D701A0220}" type="presParOf" srcId="{1B5A28ED-1C55-46F1-99FA-328BCE561B4A}" destId="{2E10788D-F76E-483E-B3FF-9B6A38A71BF2}" srcOrd="0" destOrd="0" presId="urn:microsoft.com/office/officeart/2008/layout/VerticalCurvedList"/>
    <dgm:cxn modelId="{1E301CCC-EC5B-4787-9329-09B0F5A48925}" type="presParOf" srcId="{029663F2-6083-4943-A4B6-B75B1725BCEF}" destId="{49F3C08A-059A-4944-B0BE-9FED64C38273}" srcOrd="7" destOrd="0" presId="urn:microsoft.com/office/officeart/2008/layout/VerticalCurvedList"/>
    <dgm:cxn modelId="{F422EF18-4E59-4164-B503-5E1F2E794B67}" type="presParOf" srcId="{029663F2-6083-4943-A4B6-B75B1725BCEF}" destId="{31FCCC1D-41B1-4F4D-AD60-B8479B1A58C5}" srcOrd="8" destOrd="0" presId="urn:microsoft.com/office/officeart/2008/layout/VerticalCurvedList"/>
    <dgm:cxn modelId="{26AEE2E2-E18C-42BE-829D-6BF65DB994A4}"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2FFC75B-D0CF-42C1-8782-6232026BCEE9}"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zh-CN" altLang="en-US"/>
        </a:p>
      </dgm:t>
    </dgm:pt>
    <dgm:pt modelId="{0DB4C500-93C1-4CE4-AC56-6DD2FAE06FFE}">
      <dgm:prSet phldrT="[文本]" custT="1"/>
      <dgm:spPr/>
      <dgm:t>
        <a:bodyPr/>
        <a:lstStyle/>
        <a:p>
          <a:r>
            <a:rPr lang="zh-CN" altLang="en-US" sz="2000" dirty="0"/>
            <a:t>外文文献</a:t>
          </a:r>
          <a:endParaRPr lang="en-US" altLang="zh-CN" sz="2000" dirty="0"/>
        </a:p>
        <a:p>
          <a:r>
            <a:rPr lang="zh-CN" altLang="en-US" sz="2000" dirty="0"/>
            <a:t>（</a:t>
          </a:r>
          <a:r>
            <a:rPr lang="en-US" altLang="zh-CN" sz="2000" dirty="0"/>
            <a:t>39</a:t>
          </a:r>
          <a:r>
            <a:rPr lang="zh-CN" altLang="en-US" sz="2000" dirty="0"/>
            <a:t>篇）</a:t>
          </a:r>
        </a:p>
      </dgm:t>
    </dgm:pt>
    <dgm:pt modelId="{614C35A5-CA4B-4538-BA9B-476312CE9608}" type="parTrans" cxnId="{2A3C5745-FAA8-4EBF-8FC6-AB931BA6044B}">
      <dgm:prSet/>
      <dgm:spPr/>
      <dgm:t>
        <a:bodyPr/>
        <a:lstStyle/>
        <a:p>
          <a:endParaRPr lang="zh-CN" altLang="en-US"/>
        </a:p>
      </dgm:t>
    </dgm:pt>
    <dgm:pt modelId="{4BB243A7-762B-446D-83F6-9DC105001E6D}" type="sibTrans" cxnId="{2A3C5745-FAA8-4EBF-8FC6-AB931BA6044B}">
      <dgm:prSet/>
      <dgm:spPr/>
      <dgm:t>
        <a:bodyPr/>
        <a:lstStyle/>
        <a:p>
          <a:endParaRPr lang="zh-CN" altLang="en-US"/>
        </a:p>
      </dgm:t>
    </dgm:pt>
    <dgm:pt modelId="{2B1A0796-63CE-4E96-9C4C-E6B3CA4669EB}">
      <dgm:prSet phldrT="[文本]"/>
      <dgm:spPr/>
      <dgm:t>
        <a:bodyPr/>
        <a:lstStyle/>
        <a:p>
          <a:r>
            <a:rPr lang="en-US" altLang="zh-CN" dirty="0"/>
            <a:t>Web of science</a:t>
          </a:r>
        </a:p>
        <a:p>
          <a:endParaRPr lang="en-US" altLang="zh-CN" dirty="0"/>
        </a:p>
      </dgm:t>
    </dgm:pt>
    <dgm:pt modelId="{C7707E2C-2F2A-4CEE-AA33-D0C89E9EABEB}" type="parTrans" cxnId="{F0FDCB95-F4DA-4EA5-AB91-4D53C4779F5A}">
      <dgm:prSet/>
      <dgm:spPr/>
      <dgm:t>
        <a:bodyPr/>
        <a:lstStyle/>
        <a:p>
          <a:endParaRPr lang="zh-CN" altLang="en-US"/>
        </a:p>
      </dgm:t>
    </dgm:pt>
    <dgm:pt modelId="{15B0F96F-76D2-4806-9D52-E76A90C5D37E}" type="sibTrans" cxnId="{F0FDCB95-F4DA-4EA5-AB91-4D53C4779F5A}">
      <dgm:prSet/>
      <dgm:spPr/>
      <dgm:t>
        <a:bodyPr/>
        <a:lstStyle/>
        <a:p>
          <a:endParaRPr lang="zh-CN" altLang="en-US"/>
        </a:p>
      </dgm:t>
    </dgm:pt>
    <dgm:pt modelId="{905714E7-D3D1-4916-886E-DC6E1FF73A16}">
      <dgm:prSet phldrT="[文本]"/>
      <dgm:spPr/>
      <dgm:t>
        <a:bodyPr/>
        <a:lstStyle/>
        <a:p>
          <a:r>
            <a:rPr lang="en-US" altLang="zh-CN" dirty="0"/>
            <a:t>Google</a:t>
          </a:r>
          <a:r>
            <a:rPr lang="zh-CN" altLang="en-US" dirty="0"/>
            <a:t>学术</a:t>
          </a:r>
        </a:p>
      </dgm:t>
    </dgm:pt>
    <dgm:pt modelId="{91754EBC-0421-4EA7-BAD6-989EEBD5CEE6}" type="parTrans" cxnId="{F4255CA9-98BE-4CA4-AE29-E7CFAA6CE307}">
      <dgm:prSet/>
      <dgm:spPr/>
      <dgm:t>
        <a:bodyPr/>
        <a:lstStyle/>
        <a:p>
          <a:endParaRPr lang="zh-CN" altLang="en-US"/>
        </a:p>
      </dgm:t>
    </dgm:pt>
    <dgm:pt modelId="{A7572E83-5D7D-4CB3-8F9F-C9C5087D5632}" type="sibTrans" cxnId="{F4255CA9-98BE-4CA4-AE29-E7CFAA6CE307}">
      <dgm:prSet/>
      <dgm:spPr/>
      <dgm:t>
        <a:bodyPr/>
        <a:lstStyle/>
        <a:p>
          <a:endParaRPr lang="zh-CN" altLang="en-US"/>
        </a:p>
      </dgm:t>
    </dgm:pt>
    <dgm:pt modelId="{21C51405-76E8-4A00-845A-86800666BB67}">
      <dgm:prSet phldrT="[文本]" custT="1"/>
      <dgm:spPr/>
      <dgm:t>
        <a:bodyPr/>
        <a:lstStyle/>
        <a:p>
          <a:r>
            <a:rPr lang="zh-CN" altLang="en-US" sz="2000" dirty="0"/>
            <a:t>中文文献</a:t>
          </a:r>
          <a:endParaRPr lang="en-US" altLang="zh-CN" sz="2000" dirty="0"/>
        </a:p>
        <a:p>
          <a:r>
            <a:rPr lang="zh-CN" altLang="en-US" sz="2000" dirty="0"/>
            <a:t>（</a:t>
          </a:r>
          <a:r>
            <a:rPr lang="en-US" altLang="zh-CN" sz="2000" dirty="0"/>
            <a:t>18</a:t>
          </a:r>
          <a:r>
            <a:rPr lang="zh-CN" altLang="en-US" sz="2000" dirty="0"/>
            <a:t>篇</a:t>
          </a:r>
          <a:r>
            <a:rPr lang="zh-CN" altLang="en-US" sz="2400" dirty="0"/>
            <a:t>）</a:t>
          </a:r>
        </a:p>
      </dgm:t>
    </dgm:pt>
    <dgm:pt modelId="{C652A865-934F-462E-9DEF-E556AF277D6E}" type="parTrans" cxnId="{883F2F54-B35F-4894-AEC6-0FCFBD6275BC}">
      <dgm:prSet/>
      <dgm:spPr/>
      <dgm:t>
        <a:bodyPr/>
        <a:lstStyle/>
        <a:p>
          <a:endParaRPr lang="zh-CN" altLang="en-US"/>
        </a:p>
      </dgm:t>
    </dgm:pt>
    <dgm:pt modelId="{EAA3CD5A-54C2-4312-9F80-EF8579BDC2A0}" type="sibTrans" cxnId="{883F2F54-B35F-4894-AEC6-0FCFBD6275BC}">
      <dgm:prSet/>
      <dgm:spPr/>
      <dgm:t>
        <a:bodyPr/>
        <a:lstStyle/>
        <a:p>
          <a:endParaRPr lang="zh-CN" altLang="en-US"/>
        </a:p>
      </dgm:t>
    </dgm:pt>
    <dgm:pt modelId="{5BBEADFB-A26D-48B4-975E-C1D4E01E260D}">
      <dgm:prSet phldrT="[文本]"/>
      <dgm:spPr/>
      <dgm:t>
        <a:bodyPr/>
        <a:lstStyle/>
        <a:p>
          <a:r>
            <a:rPr lang="zh-CN" altLang="en-US" dirty="0"/>
            <a:t>百度学术</a:t>
          </a:r>
          <a:endParaRPr lang="en-US" altLang="zh-CN" dirty="0"/>
        </a:p>
      </dgm:t>
    </dgm:pt>
    <dgm:pt modelId="{8D42EC4D-7F27-4A8C-B61C-9A6F05BA267F}" type="parTrans" cxnId="{6DE1F285-DF0D-4774-9190-607282CFEE8C}">
      <dgm:prSet/>
      <dgm:spPr/>
      <dgm:t>
        <a:bodyPr/>
        <a:lstStyle/>
        <a:p>
          <a:endParaRPr lang="zh-CN" altLang="en-US"/>
        </a:p>
      </dgm:t>
    </dgm:pt>
    <dgm:pt modelId="{620A30E5-D11D-4D6A-A084-63947F505A1A}" type="sibTrans" cxnId="{6DE1F285-DF0D-4774-9190-607282CFEE8C}">
      <dgm:prSet/>
      <dgm:spPr/>
      <dgm:t>
        <a:bodyPr/>
        <a:lstStyle/>
        <a:p>
          <a:endParaRPr lang="zh-CN" altLang="en-US"/>
        </a:p>
      </dgm:t>
    </dgm:pt>
    <dgm:pt modelId="{C56580E1-8BC4-4F33-9F2B-5F2E13A105A0}">
      <dgm:prSet phldrT="[文本]"/>
      <dgm:spPr/>
      <dgm:t>
        <a:bodyPr/>
        <a:lstStyle/>
        <a:p>
          <a:r>
            <a:rPr lang="zh-CN" altLang="en-US" dirty="0"/>
            <a:t>知网</a:t>
          </a:r>
        </a:p>
      </dgm:t>
    </dgm:pt>
    <dgm:pt modelId="{2DC0D404-4DFC-491C-B95B-724920B420A3}" type="parTrans" cxnId="{9979E924-9E49-4E4D-A442-9EDE4EBCB08D}">
      <dgm:prSet/>
      <dgm:spPr/>
      <dgm:t>
        <a:bodyPr/>
        <a:lstStyle/>
        <a:p>
          <a:endParaRPr lang="zh-CN" altLang="en-US"/>
        </a:p>
      </dgm:t>
    </dgm:pt>
    <dgm:pt modelId="{ECE0EC69-6CB2-4E6A-B01B-CD627DED9241}" type="sibTrans" cxnId="{9979E924-9E49-4E4D-A442-9EDE4EBCB08D}">
      <dgm:prSet/>
      <dgm:spPr/>
      <dgm:t>
        <a:bodyPr/>
        <a:lstStyle/>
        <a:p>
          <a:endParaRPr lang="zh-CN" altLang="en-US"/>
        </a:p>
      </dgm:t>
    </dgm:pt>
    <dgm:pt modelId="{DCC8A619-A2A6-4B91-AB49-1D64A6E26C15}">
      <dgm:prSet phldrT="[文本]" custT="1"/>
      <dgm:spPr/>
      <dgm:t>
        <a:bodyPr/>
        <a:lstStyle/>
        <a:p>
          <a:r>
            <a:rPr lang="zh-CN" altLang="en-US" sz="2000" dirty="0"/>
            <a:t>专利</a:t>
          </a:r>
          <a:endParaRPr lang="en-US" altLang="zh-CN" sz="2000" dirty="0"/>
        </a:p>
        <a:p>
          <a:r>
            <a:rPr lang="zh-CN" altLang="en-US" sz="2000" dirty="0"/>
            <a:t>（</a:t>
          </a:r>
          <a:r>
            <a:rPr lang="en-US" altLang="zh-CN" sz="2000" dirty="0"/>
            <a:t>21</a:t>
          </a:r>
          <a:r>
            <a:rPr lang="zh-CN" altLang="en-US" sz="2000" dirty="0"/>
            <a:t>篇）</a:t>
          </a:r>
        </a:p>
      </dgm:t>
    </dgm:pt>
    <dgm:pt modelId="{82248326-86CE-4213-AA2F-12599B5954C6}" type="parTrans" cxnId="{D1380A81-67BF-461D-A0D5-D976BF44D8CE}">
      <dgm:prSet/>
      <dgm:spPr/>
      <dgm:t>
        <a:bodyPr/>
        <a:lstStyle/>
        <a:p>
          <a:endParaRPr lang="zh-CN" altLang="en-US"/>
        </a:p>
      </dgm:t>
    </dgm:pt>
    <dgm:pt modelId="{44BB3C15-166E-49FB-9BAF-4A9C9DC3D3E7}" type="sibTrans" cxnId="{D1380A81-67BF-461D-A0D5-D976BF44D8CE}">
      <dgm:prSet/>
      <dgm:spPr/>
      <dgm:t>
        <a:bodyPr/>
        <a:lstStyle/>
        <a:p>
          <a:endParaRPr lang="zh-CN" altLang="en-US"/>
        </a:p>
      </dgm:t>
    </dgm:pt>
    <dgm:pt modelId="{94237239-E2AD-412D-83B5-47475A3443C5}">
      <dgm:prSet phldrT="[文本]"/>
      <dgm:spPr/>
      <dgm:t>
        <a:bodyPr/>
        <a:lstStyle/>
        <a:p>
          <a:r>
            <a:rPr lang="en-US" altLang="zh-CN" dirty="0"/>
            <a:t>Google  patent</a:t>
          </a:r>
          <a:endParaRPr lang="zh-CN" altLang="en-US" dirty="0"/>
        </a:p>
      </dgm:t>
    </dgm:pt>
    <dgm:pt modelId="{6A880E6D-DCE9-497A-B26E-EC2134FC4437}" type="parTrans" cxnId="{B32F7BCB-3412-4E08-BAE8-AFF4ADF03C5B}">
      <dgm:prSet/>
      <dgm:spPr/>
      <dgm:t>
        <a:bodyPr/>
        <a:lstStyle/>
        <a:p>
          <a:endParaRPr lang="zh-CN" altLang="en-US"/>
        </a:p>
      </dgm:t>
    </dgm:pt>
    <dgm:pt modelId="{FB253503-AB85-4017-AFBF-10D792FF5B46}" type="sibTrans" cxnId="{B32F7BCB-3412-4E08-BAE8-AFF4ADF03C5B}">
      <dgm:prSet/>
      <dgm:spPr/>
      <dgm:t>
        <a:bodyPr/>
        <a:lstStyle/>
        <a:p>
          <a:endParaRPr lang="zh-CN" altLang="en-US"/>
        </a:p>
      </dgm:t>
    </dgm:pt>
    <dgm:pt modelId="{4D032C26-803F-4E1C-864A-6B0EA0993CFC}">
      <dgm:prSet phldrT="[文本]"/>
      <dgm:spPr/>
      <dgm:t>
        <a:bodyPr/>
        <a:lstStyle/>
        <a:p>
          <a:r>
            <a:rPr lang="zh-CN" altLang="en-US" dirty="0"/>
            <a:t>文献中引用的专利</a:t>
          </a:r>
        </a:p>
      </dgm:t>
    </dgm:pt>
    <dgm:pt modelId="{5DDE0134-6DA6-4DC7-8494-7F57ED4EB05C}" type="parTrans" cxnId="{FA6577D3-5039-4A43-B3A2-1050A62B91FC}">
      <dgm:prSet/>
      <dgm:spPr/>
      <dgm:t>
        <a:bodyPr/>
        <a:lstStyle/>
        <a:p>
          <a:endParaRPr lang="zh-CN" altLang="en-US"/>
        </a:p>
      </dgm:t>
    </dgm:pt>
    <dgm:pt modelId="{B2691EF0-B918-442D-A9DD-C15B49E5F637}" type="sibTrans" cxnId="{FA6577D3-5039-4A43-B3A2-1050A62B91FC}">
      <dgm:prSet/>
      <dgm:spPr/>
      <dgm:t>
        <a:bodyPr/>
        <a:lstStyle/>
        <a:p>
          <a:endParaRPr lang="zh-CN" altLang="en-US"/>
        </a:p>
      </dgm:t>
    </dgm:pt>
    <dgm:pt modelId="{423306B9-6C0F-40E8-8797-AC413DB05B7C}" type="pres">
      <dgm:prSet presAssocID="{62FFC75B-D0CF-42C1-8782-6232026BCEE9}" presName="diagram" presStyleCnt="0">
        <dgm:presLayoutVars>
          <dgm:chPref val="1"/>
          <dgm:dir/>
          <dgm:animOne val="branch"/>
          <dgm:animLvl val="lvl"/>
          <dgm:resizeHandles/>
        </dgm:presLayoutVars>
      </dgm:prSet>
      <dgm:spPr/>
      <dgm:t>
        <a:bodyPr/>
        <a:lstStyle/>
        <a:p>
          <a:endParaRPr lang="zh-CN" altLang="en-US"/>
        </a:p>
      </dgm:t>
    </dgm:pt>
    <dgm:pt modelId="{43259CBC-8528-45DF-B7BB-1C263489412C}" type="pres">
      <dgm:prSet presAssocID="{0DB4C500-93C1-4CE4-AC56-6DD2FAE06FFE}" presName="root" presStyleCnt="0"/>
      <dgm:spPr/>
    </dgm:pt>
    <dgm:pt modelId="{86660FFC-531D-440F-BF16-49F2DCF07CFB}" type="pres">
      <dgm:prSet presAssocID="{0DB4C500-93C1-4CE4-AC56-6DD2FAE06FFE}" presName="rootComposite" presStyleCnt="0"/>
      <dgm:spPr/>
    </dgm:pt>
    <dgm:pt modelId="{2122DD0E-AB83-4413-BC1E-F9D93DCEE517}" type="pres">
      <dgm:prSet presAssocID="{0DB4C500-93C1-4CE4-AC56-6DD2FAE06FFE}" presName="rootText" presStyleLbl="node1" presStyleIdx="0" presStyleCnt="3"/>
      <dgm:spPr/>
      <dgm:t>
        <a:bodyPr/>
        <a:lstStyle/>
        <a:p>
          <a:endParaRPr lang="zh-CN" altLang="en-US"/>
        </a:p>
      </dgm:t>
    </dgm:pt>
    <dgm:pt modelId="{ACDA8352-C935-4395-A1ED-363F3D3463B7}" type="pres">
      <dgm:prSet presAssocID="{0DB4C500-93C1-4CE4-AC56-6DD2FAE06FFE}" presName="rootConnector" presStyleLbl="node1" presStyleIdx="0" presStyleCnt="3"/>
      <dgm:spPr/>
      <dgm:t>
        <a:bodyPr/>
        <a:lstStyle/>
        <a:p>
          <a:endParaRPr lang="zh-CN" altLang="en-US"/>
        </a:p>
      </dgm:t>
    </dgm:pt>
    <dgm:pt modelId="{C98EE6A4-7B0E-40C3-9965-831FD6224565}" type="pres">
      <dgm:prSet presAssocID="{0DB4C500-93C1-4CE4-AC56-6DD2FAE06FFE}" presName="childShape" presStyleCnt="0"/>
      <dgm:spPr/>
    </dgm:pt>
    <dgm:pt modelId="{660A3C24-5BAF-4B03-B030-D64B68CAD622}" type="pres">
      <dgm:prSet presAssocID="{C7707E2C-2F2A-4CEE-AA33-D0C89E9EABEB}" presName="Name13" presStyleLbl="parChTrans1D2" presStyleIdx="0" presStyleCnt="6"/>
      <dgm:spPr/>
      <dgm:t>
        <a:bodyPr/>
        <a:lstStyle/>
        <a:p>
          <a:endParaRPr lang="zh-CN" altLang="en-US"/>
        </a:p>
      </dgm:t>
    </dgm:pt>
    <dgm:pt modelId="{DA89D0B9-4088-4B1F-BA45-49A961AF3E62}" type="pres">
      <dgm:prSet presAssocID="{2B1A0796-63CE-4E96-9C4C-E6B3CA4669EB}" presName="childText" presStyleLbl="bgAcc1" presStyleIdx="0" presStyleCnt="6">
        <dgm:presLayoutVars>
          <dgm:bulletEnabled val="1"/>
        </dgm:presLayoutVars>
      </dgm:prSet>
      <dgm:spPr/>
      <dgm:t>
        <a:bodyPr/>
        <a:lstStyle/>
        <a:p>
          <a:endParaRPr lang="zh-CN" altLang="en-US"/>
        </a:p>
      </dgm:t>
    </dgm:pt>
    <dgm:pt modelId="{85FD7CF3-84BF-4E34-B90F-F20EB29CCB5F}" type="pres">
      <dgm:prSet presAssocID="{91754EBC-0421-4EA7-BAD6-989EEBD5CEE6}" presName="Name13" presStyleLbl="parChTrans1D2" presStyleIdx="1" presStyleCnt="6"/>
      <dgm:spPr/>
      <dgm:t>
        <a:bodyPr/>
        <a:lstStyle/>
        <a:p>
          <a:endParaRPr lang="zh-CN" altLang="en-US"/>
        </a:p>
      </dgm:t>
    </dgm:pt>
    <dgm:pt modelId="{D6D0C84B-22FC-4FA7-8096-4ECF2B94127E}" type="pres">
      <dgm:prSet presAssocID="{905714E7-D3D1-4916-886E-DC6E1FF73A16}" presName="childText" presStyleLbl="bgAcc1" presStyleIdx="1" presStyleCnt="6">
        <dgm:presLayoutVars>
          <dgm:bulletEnabled val="1"/>
        </dgm:presLayoutVars>
      </dgm:prSet>
      <dgm:spPr/>
      <dgm:t>
        <a:bodyPr/>
        <a:lstStyle/>
        <a:p>
          <a:endParaRPr lang="zh-CN" altLang="en-US"/>
        </a:p>
      </dgm:t>
    </dgm:pt>
    <dgm:pt modelId="{FDE64862-A61F-4E74-9C3F-981C72F8F80A}" type="pres">
      <dgm:prSet presAssocID="{21C51405-76E8-4A00-845A-86800666BB67}" presName="root" presStyleCnt="0"/>
      <dgm:spPr/>
    </dgm:pt>
    <dgm:pt modelId="{27509FA1-32BF-4AB7-A7D5-3BB42E5BE98A}" type="pres">
      <dgm:prSet presAssocID="{21C51405-76E8-4A00-845A-86800666BB67}" presName="rootComposite" presStyleCnt="0"/>
      <dgm:spPr/>
    </dgm:pt>
    <dgm:pt modelId="{92746ED9-4F62-47FF-BAB1-3ED559BE362E}" type="pres">
      <dgm:prSet presAssocID="{21C51405-76E8-4A00-845A-86800666BB67}" presName="rootText" presStyleLbl="node1" presStyleIdx="1" presStyleCnt="3"/>
      <dgm:spPr/>
      <dgm:t>
        <a:bodyPr/>
        <a:lstStyle/>
        <a:p>
          <a:endParaRPr lang="zh-CN" altLang="en-US"/>
        </a:p>
      </dgm:t>
    </dgm:pt>
    <dgm:pt modelId="{DA7FEB6A-E6E1-4B2E-94AC-17763021845B}" type="pres">
      <dgm:prSet presAssocID="{21C51405-76E8-4A00-845A-86800666BB67}" presName="rootConnector" presStyleLbl="node1" presStyleIdx="1" presStyleCnt="3"/>
      <dgm:spPr/>
      <dgm:t>
        <a:bodyPr/>
        <a:lstStyle/>
        <a:p>
          <a:endParaRPr lang="zh-CN" altLang="en-US"/>
        </a:p>
      </dgm:t>
    </dgm:pt>
    <dgm:pt modelId="{E43D3BC4-380D-4548-A68D-96E1FFC4274F}" type="pres">
      <dgm:prSet presAssocID="{21C51405-76E8-4A00-845A-86800666BB67}" presName="childShape" presStyleCnt="0"/>
      <dgm:spPr/>
    </dgm:pt>
    <dgm:pt modelId="{9A970488-2247-4EB7-A492-AEAA6C8FA329}" type="pres">
      <dgm:prSet presAssocID="{8D42EC4D-7F27-4A8C-B61C-9A6F05BA267F}" presName="Name13" presStyleLbl="parChTrans1D2" presStyleIdx="2" presStyleCnt="6"/>
      <dgm:spPr/>
      <dgm:t>
        <a:bodyPr/>
        <a:lstStyle/>
        <a:p>
          <a:endParaRPr lang="zh-CN" altLang="en-US"/>
        </a:p>
      </dgm:t>
    </dgm:pt>
    <dgm:pt modelId="{446E69E0-5647-45F4-A910-5F42E67674DE}" type="pres">
      <dgm:prSet presAssocID="{5BBEADFB-A26D-48B4-975E-C1D4E01E260D}" presName="childText" presStyleLbl="bgAcc1" presStyleIdx="2" presStyleCnt="6">
        <dgm:presLayoutVars>
          <dgm:bulletEnabled val="1"/>
        </dgm:presLayoutVars>
      </dgm:prSet>
      <dgm:spPr/>
      <dgm:t>
        <a:bodyPr/>
        <a:lstStyle/>
        <a:p>
          <a:endParaRPr lang="zh-CN" altLang="en-US"/>
        </a:p>
      </dgm:t>
    </dgm:pt>
    <dgm:pt modelId="{71580D6D-C17D-4923-94E4-94BC22B40C7A}" type="pres">
      <dgm:prSet presAssocID="{2DC0D404-4DFC-491C-B95B-724920B420A3}" presName="Name13" presStyleLbl="parChTrans1D2" presStyleIdx="3" presStyleCnt="6"/>
      <dgm:spPr/>
      <dgm:t>
        <a:bodyPr/>
        <a:lstStyle/>
        <a:p>
          <a:endParaRPr lang="zh-CN" altLang="en-US"/>
        </a:p>
      </dgm:t>
    </dgm:pt>
    <dgm:pt modelId="{54B080BA-24F3-4EA2-94A5-0DEF720DC6C4}" type="pres">
      <dgm:prSet presAssocID="{C56580E1-8BC4-4F33-9F2B-5F2E13A105A0}" presName="childText" presStyleLbl="bgAcc1" presStyleIdx="3" presStyleCnt="6">
        <dgm:presLayoutVars>
          <dgm:bulletEnabled val="1"/>
        </dgm:presLayoutVars>
      </dgm:prSet>
      <dgm:spPr/>
      <dgm:t>
        <a:bodyPr/>
        <a:lstStyle/>
        <a:p>
          <a:endParaRPr lang="zh-CN" altLang="en-US"/>
        </a:p>
      </dgm:t>
    </dgm:pt>
    <dgm:pt modelId="{B7414F99-2121-4C9A-9E17-80000F8A3EEB}" type="pres">
      <dgm:prSet presAssocID="{DCC8A619-A2A6-4B91-AB49-1D64A6E26C15}" presName="root" presStyleCnt="0"/>
      <dgm:spPr/>
    </dgm:pt>
    <dgm:pt modelId="{3AB4A62A-7CC0-41C4-A6D7-C408924CFEF5}" type="pres">
      <dgm:prSet presAssocID="{DCC8A619-A2A6-4B91-AB49-1D64A6E26C15}" presName="rootComposite" presStyleCnt="0"/>
      <dgm:spPr/>
    </dgm:pt>
    <dgm:pt modelId="{F94DC143-015A-4398-BC8D-FCC089A81638}" type="pres">
      <dgm:prSet presAssocID="{DCC8A619-A2A6-4B91-AB49-1D64A6E26C15}" presName="rootText" presStyleLbl="node1" presStyleIdx="2" presStyleCnt="3"/>
      <dgm:spPr/>
      <dgm:t>
        <a:bodyPr/>
        <a:lstStyle/>
        <a:p>
          <a:endParaRPr lang="zh-CN" altLang="en-US"/>
        </a:p>
      </dgm:t>
    </dgm:pt>
    <dgm:pt modelId="{CDC1F74C-3BD6-4589-A537-1D8419AA4251}" type="pres">
      <dgm:prSet presAssocID="{DCC8A619-A2A6-4B91-AB49-1D64A6E26C15}" presName="rootConnector" presStyleLbl="node1" presStyleIdx="2" presStyleCnt="3"/>
      <dgm:spPr/>
      <dgm:t>
        <a:bodyPr/>
        <a:lstStyle/>
        <a:p>
          <a:endParaRPr lang="zh-CN" altLang="en-US"/>
        </a:p>
      </dgm:t>
    </dgm:pt>
    <dgm:pt modelId="{D4EB4989-C817-4B6B-B5DC-6E891C7832E2}" type="pres">
      <dgm:prSet presAssocID="{DCC8A619-A2A6-4B91-AB49-1D64A6E26C15}" presName="childShape" presStyleCnt="0"/>
      <dgm:spPr/>
    </dgm:pt>
    <dgm:pt modelId="{0A19F72D-6CA7-497D-AE63-81944D703DF1}" type="pres">
      <dgm:prSet presAssocID="{6A880E6D-DCE9-497A-B26E-EC2134FC4437}" presName="Name13" presStyleLbl="parChTrans1D2" presStyleIdx="4" presStyleCnt="6"/>
      <dgm:spPr/>
      <dgm:t>
        <a:bodyPr/>
        <a:lstStyle/>
        <a:p>
          <a:endParaRPr lang="zh-CN" altLang="en-US"/>
        </a:p>
      </dgm:t>
    </dgm:pt>
    <dgm:pt modelId="{2810B4B2-87FE-42C0-808C-A3800A81EF25}" type="pres">
      <dgm:prSet presAssocID="{94237239-E2AD-412D-83B5-47475A3443C5}" presName="childText" presStyleLbl="bgAcc1" presStyleIdx="4" presStyleCnt="6">
        <dgm:presLayoutVars>
          <dgm:bulletEnabled val="1"/>
        </dgm:presLayoutVars>
      </dgm:prSet>
      <dgm:spPr/>
      <dgm:t>
        <a:bodyPr/>
        <a:lstStyle/>
        <a:p>
          <a:endParaRPr lang="zh-CN" altLang="en-US"/>
        </a:p>
      </dgm:t>
    </dgm:pt>
    <dgm:pt modelId="{91EE09D6-B260-412B-A806-528785525829}" type="pres">
      <dgm:prSet presAssocID="{5DDE0134-6DA6-4DC7-8494-7F57ED4EB05C}" presName="Name13" presStyleLbl="parChTrans1D2" presStyleIdx="5" presStyleCnt="6"/>
      <dgm:spPr/>
      <dgm:t>
        <a:bodyPr/>
        <a:lstStyle/>
        <a:p>
          <a:endParaRPr lang="zh-CN" altLang="en-US"/>
        </a:p>
      </dgm:t>
    </dgm:pt>
    <dgm:pt modelId="{E2A11D60-F863-4F86-810C-40CEA3ED63C6}" type="pres">
      <dgm:prSet presAssocID="{4D032C26-803F-4E1C-864A-6B0EA0993CFC}" presName="childText" presStyleLbl="bgAcc1" presStyleIdx="5" presStyleCnt="6">
        <dgm:presLayoutVars>
          <dgm:bulletEnabled val="1"/>
        </dgm:presLayoutVars>
      </dgm:prSet>
      <dgm:spPr/>
      <dgm:t>
        <a:bodyPr/>
        <a:lstStyle/>
        <a:p>
          <a:endParaRPr lang="zh-CN" altLang="en-US"/>
        </a:p>
      </dgm:t>
    </dgm:pt>
  </dgm:ptLst>
  <dgm:cxnLst>
    <dgm:cxn modelId="{F4255CA9-98BE-4CA4-AE29-E7CFAA6CE307}" srcId="{0DB4C500-93C1-4CE4-AC56-6DD2FAE06FFE}" destId="{905714E7-D3D1-4916-886E-DC6E1FF73A16}" srcOrd="1" destOrd="0" parTransId="{91754EBC-0421-4EA7-BAD6-989EEBD5CEE6}" sibTransId="{A7572E83-5D7D-4CB3-8F9F-C9C5087D5632}"/>
    <dgm:cxn modelId="{5663950B-C584-4225-B57A-2DC588A6219C}" type="presOf" srcId="{C7707E2C-2F2A-4CEE-AA33-D0C89E9EABEB}" destId="{660A3C24-5BAF-4B03-B030-D64B68CAD622}" srcOrd="0" destOrd="0" presId="urn:microsoft.com/office/officeart/2005/8/layout/hierarchy3"/>
    <dgm:cxn modelId="{13C102F3-A0BF-44AD-AFEA-0FD9114046EA}" type="presOf" srcId="{2DC0D404-4DFC-491C-B95B-724920B420A3}" destId="{71580D6D-C17D-4923-94E4-94BC22B40C7A}" srcOrd="0" destOrd="0" presId="urn:microsoft.com/office/officeart/2005/8/layout/hierarchy3"/>
    <dgm:cxn modelId="{883F2F54-B35F-4894-AEC6-0FCFBD6275BC}" srcId="{62FFC75B-D0CF-42C1-8782-6232026BCEE9}" destId="{21C51405-76E8-4A00-845A-86800666BB67}" srcOrd="1" destOrd="0" parTransId="{C652A865-934F-462E-9DEF-E556AF277D6E}" sibTransId="{EAA3CD5A-54C2-4312-9F80-EF8579BDC2A0}"/>
    <dgm:cxn modelId="{D391552B-873A-4DCE-94D8-FDE9CA1D4EDD}" type="presOf" srcId="{DCC8A619-A2A6-4B91-AB49-1D64A6E26C15}" destId="{CDC1F74C-3BD6-4589-A537-1D8419AA4251}" srcOrd="1" destOrd="0" presId="urn:microsoft.com/office/officeart/2005/8/layout/hierarchy3"/>
    <dgm:cxn modelId="{B32F7BCB-3412-4E08-BAE8-AFF4ADF03C5B}" srcId="{DCC8A619-A2A6-4B91-AB49-1D64A6E26C15}" destId="{94237239-E2AD-412D-83B5-47475A3443C5}" srcOrd="0" destOrd="0" parTransId="{6A880E6D-DCE9-497A-B26E-EC2134FC4437}" sibTransId="{FB253503-AB85-4017-AFBF-10D792FF5B46}"/>
    <dgm:cxn modelId="{A20092DE-F090-4A35-B555-24B7C76430A6}" type="presOf" srcId="{94237239-E2AD-412D-83B5-47475A3443C5}" destId="{2810B4B2-87FE-42C0-808C-A3800A81EF25}" srcOrd="0" destOrd="0" presId="urn:microsoft.com/office/officeart/2005/8/layout/hierarchy3"/>
    <dgm:cxn modelId="{9BFAB8A2-0CAD-4EBA-AB66-538106F3B334}" type="presOf" srcId="{DCC8A619-A2A6-4B91-AB49-1D64A6E26C15}" destId="{F94DC143-015A-4398-BC8D-FCC089A81638}" srcOrd="0" destOrd="0" presId="urn:microsoft.com/office/officeart/2005/8/layout/hierarchy3"/>
    <dgm:cxn modelId="{9C33F688-7974-4BCF-B7F4-69981E1383CF}" type="presOf" srcId="{91754EBC-0421-4EA7-BAD6-989EEBD5CEE6}" destId="{85FD7CF3-84BF-4E34-B90F-F20EB29CCB5F}" srcOrd="0" destOrd="0" presId="urn:microsoft.com/office/officeart/2005/8/layout/hierarchy3"/>
    <dgm:cxn modelId="{F0FDCB95-F4DA-4EA5-AB91-4D53C4779F5A}" srcId="{0DB4C500-93C1-4CE4-AC56-6DD2FAE06FFE}" destId="{2B1A0796-63CE-4E96-9C4C-E6B3CA4669EB}" srcOrd="0" destOrd="0" parTransId="{C7707E2C-2F2A-4CEE-AA33-D0C89E9EABEB}" sibTransId="{15B0F96F-76D2-4806-9D52-E76A90C5D37E}"/>
    <dgm:cxn modelId="{9979E924-9E49-4E4D-A442-9EDE4EBCB08D}" srcId="{21C51405-76E8-4A00-845A-86800666BB67}" destId="{C56580E1-8BC4-4F33-9F2B-5F2E13A105A0}" srcOrd="1" destOrd="0" parTransId="{2DC0D404-4DFC-491C-B95B-724920B420A3}" sibTransId="{ECE0EC69-6CB2-4E6A-B01B-CD627DED9241}"/>
    <dgm:cxn modelId="{43AB43D4-9715-4E4F-B8C8-5319166195B4}" type="presOf" srcId="{4D032C26-803F-4E1C-864A-6B0EA0993CFC}" destId="{E2A11D60-F863-4F86-810C-40CEA3ED63C6}" srcOrd="0" destOrd="0" presId="urn:microsoft.com/office/officeart/2005/8/layout/hierarchy3"/>
    <dgm:cxn modelId="{652F3C52-E5C3-4AB7-A5B7-E0E502D35052}" type="presOf" srcId="{8D42EC4D-7F27-4A8C-B61C-9A6F05BA267F}" destId="{9A970488-2247-4EB7-A492-AEAA6C8FA329}" srcOrd="0" destOrd="0" presId="urn:microsoft.com/office/officeart/2005/8/layout/hierarchy3"/>
    <dgm:cxn modelId="{63A6E6A6-2E02-452B-A6A4-1A270A24FE72}" type="presOf" srcId="{5DDE0134-6DA6-4DC7-8494-7F57ED4EB05C}" destId="{91EE09D6-B260-412B-A806-528785525829}" srcOrd="0" destOrd="0" presId="urn:microsoft.com/office/officeart/2005/8/layout/hierarchy3"/>
    <dgm:cxn modelId="{DDB7EA55-5787-4966-851A-79719FE66FBC}" type="presOf" srcId="{905714E7-D3D1-4916-886E-DC6E1FF73A16}" destId="{D6D0C84B-22FC-4FA7-8096-4ECF2B94127E}" srcOrd="0" destOrd="0" presId="urn:microsoft.com/office/officeart/2005/8/layout/hierarchy3"/>
    <dgm:cxn modelId="{E8EC4A6D-D5BD-4A29-AFA6-D4D92874641A}" type="presOf" srcId="{21C51405-76E8-4A00-845A-86800666BB67}" destId="{92746ED9-4F62-47FF-BAB1-3ED559BE362E}" srcOrd="0" destOrd="0" presId="urn:microsoft.com/office/officeart/2005/8/layout/hierarchy3"/>
    <dgm:cxn modelId="{FA6577D3-5039-4A43-B3A2-1050A62B91FC}" srcId="{DCC8A619-A2A6-4B91-AB49-1D64A6E26C15}" destId="{4D032C26-803F-4E1C-864A-6B0EA0993CFC}" srcOrd="1" destOrd="0" parTransId="{5DDE0134-6DA6-4DC7-8494-7F57ED4EB05C}" sibTransId="{B2691EF0-B918-442D-A9DD-C15B49E5F637}"/>
    <dgm:cxn modelId="{2A3C5745-FAA8-4EBF-8FC6-AB931BA6044B}" srcId="{62FFC75B-D0CF-42C1-8782-6232026BCEE9}" destId="{0DB4C500-93C1-4CE4-AC56-6DD2FAE06FFE}" srcOrd="0" destOrd="0" parTransId="{614C35A5-CA4B-4538-BA9B-476312CE9608}" sibTransId="{4BB243A7-762B-446D-83F6-9DC105001E6D}"/>
    <dgm:cxn modelId="{152DF227-5651-473F-9377-69314EE8718B}" type="presOf" srcId="{6A880E6D-DCE9-497A-B26E-EC2134FC4437}" destId="{0A19F72D-6CA7-497D-AE63-81944D703DF1}" srcOrd="0" destOrd="0" presId="urn:microsoft.com/office/officeart/2005/8/layout/hierarchy3"/>
    <dgm:cxn modelId="{476C634A-2C1A-4339-91EB-C001F6E6D26E}" type="presOf" srcId="{2B1A0796-63CE-4E96-9C4C-E6B3CA4669EB}" destId="{DA89D0B9-4088-4B1F-BA45-49A961AF3E62}" srcOrd="0" destOrd="0" presId="urn:microsoft.com/office/officeart/2005/8/layout/hierarchy3"/>
    <dgm:cxn modelId="{7CFF50FB-0094-4672-B424-E30B2B82642F}" type="presOf" srcId="{21C51405-76E8-4A00-845A-86800666BB67}" destId="{DA7FEB6A-E6E1-4B2E-94AC-17763021845B}" srcOrd="1" destOrd="0" presId="urn:microsoft.com/office/officeart/2005/8/layout/hierarchy3"/>
    <dgm:cxn modelId="{58A20992-9F37-4FEC-A62B-D28026189A90}" type="presOf" srcId="{0DB4C500-93C1-4CE4-AC56-6DD2FAE06FFE}" destId="{2122DD0E-AB83-4413-BC1E-F9D93DCEE517}" srcOrd="0" destOrd="0" presId="urn:microsoft.com/office/officeart/2005/8/layout/hierarchy3"/>
    <dgm:cxn modelId="{6DE1F285-DF0D-4774-9190-607282CFEE8C}" srcId="{21C51405-76E8-4A00-845A-86800666BB67}" destId="{5BBEADFB-A26D-48B4-975E-C1D4E01E260D}" srcOrd="0" destOrd="0" parTransId="{8D42EC4D-7F27-4A8C-B61C-9A6F05BA267F}" sibTransId="{620A30E5-D11D-4D6A-A084-63947F505A1A}"/>
    <dgm:cxn modelId="{BF9BC5A0-8E27-4C21-AFB0-E6F2873945C8}" type="presOf" srcId="{62FFC75B-D0CF-42C1-8782-6232026BCEE9}" destId="{423306B9-6C0F-40E8-8797-AC413DB05B7C}" srcOrd="0" destOrd="0" presId="urn:microsoft.com/office/officeart/2005/8/layout/hierarchy3"/>
    <dgm:cxn modelId="{D1380A81-67BF-461D-A0D5-D976BF44D8CE}" srcId="{62FFC75B-D0CF-42C1-8782-6232026BCEE9}" destId="{DCC8A619-A2A6-4B91-AB49-1D64A6E26C15}" srcOrd="2" destOrd="0" parTransId="{82248326-86CE-4213-AA2F-12599B5954C6}" sibTransId="{44BB3C15-166E-49FB-9BAF-4A9C9DC3D3E7}"/>
    <dgm:cxn modelId="{1D3B791B-A048-4A07-9000-C1858F52CE24}" type="presOf" srcId="{C56580E1-8BC4-4F33-9F2B-5F2E13A105A0}" destId="{54B080BA-24F3-4EA2-94A5-0DEF720DC6C4}" srcOrd="0" destOrd="0" presId="urn:microsoft.com/office/officeart/2005/8/layout/hierarchy3"/>
    <dgm:cxn modelId="{5AD73C51-A023-4C50-B98C-83ABD4620D0A}" type="presOf" srcId="{0DB4C500-93C1-4CE4-AC56-6DD2FAE06FFE}" destId="{ACDA8352-C935-4395-A1ED-363F3D3463B7}" srcOrd="1" destOrd="0" presId="urn:microsoft.com/office/officeart/2005/8/layout/hierarchy3"/>
    <dgm:cxn modelId="{DE705D5C-1679-44A9-B0EB-9C954E52FBD2}" type="presOf" srcId="{5BBEADFB-A26D-48B4-975E-C1D4E01E260D}" destId="{446E69E0-5647-45F4-A910-5F42E67674DE}" srcOrd="0" destOrd="0" presId="urn:microsoft.com/office/officeart/2005/8/layout/hierarchy3"/>
    <dgm:cxn modelId="{51824671-7521-4C9B-96B4-187EBFFBD4FB}" type="presParOf" srcId="{423306B9-6C0F-40E8-8797-AC413DB05B7C}" destId="{43259CBC-8528-45DF-B7BB-1C263489412C}" srcOrd="0" destOrd="0" presId="urn:microsoft.com/office/officeart/2005/8/layout/hierarchy3"/>
    <dgm:cxn modelId="{BF384BF1-AD53-4611-9D33-97B6BF5C61A6}" type="presParOf" srcId="{43259CBC-8528-45DF-B7BB-1C263489412C}" destId="{86660FFC-531D-440F-BF16-49F2DCF07CFB}" srcOrd="0" destOrd="0" presId="urn:microsoft.com/office/officeart/2005/8/layout/hierarchy3"/>
    <dgm:cxn modelId="{02D7E238-E67E-440A-BAB8-BB97519E2D16}" type="presParOf" srcId="{86660FFC-531D-440F-BF16-49F2DCF07CFB}" destId="{2122DD0E-AB83-4413-BC1E-F9D93DCEE517}" srcOrd="0" destOrd="0" presId="urn:microsoft.com/office/officeart/2005/8/layout/hierarchy3"/>
    <dgm:cxn modelId="{7FA2970D-C15B-4B25-B3D0-7C6B30E22BAD}" type="presParOf" srcId="{86660FFC-531D-440F-BF16-49F2DCF07CFB}" destId="{ACDA8352-C935-4395-A1ED-363F3D3463B7}" srcOrd="1" destOrd="0" presId="urn:microsoft.com/office/officeart/2005/8/layout/hierarchy3"/>
    <dgm:cxn modelId="{893D9753-2336-4E47-B8AD-0BB7F5C0BA8E}" type="presParOf" srcId="{43259CBC-8528-45DF-B7BB-1C263489412C}" destId="{C98EE6A4-7B0E-40C3-9965-831FD6224565}" srcOrd="1" destOrd="0" presId="urn:microsoft.com/office/officeart/2005/8/layout/hierarchy3"/>
    <dgm:cxn modelId="{4A8B020D-7C3A-4ABB-B469-0DAE20789F7A}" type="presParOf" srcId="{C98EE6A4-7B0E-40C3-9965-831FD6224565}" destId="{660A3C24-5BAF-4B03-B030-D64B68CAD622}" srcOrd="0" destOrd="0" presId="urn:microsoft.com/office/officeart/2005/8/layout/hierarchy3"/>
    <dgm:cxn modelId="{F49B198D-53A8-401C-B61C-59984BDD3CBF}" type="presParOf" srcId="{C98EE6A4-7B0E-40C3-9965-831FD6224565}" destId="{DA89D0B9-4088-4B1F-BA45-49A961AF3E62}" srcOrd="1" destOrd="0" presId="urn:microsoft.com/office/officeart/2005/8/layout/hierarchy3"/>
    <dgm:cxn modelId="{30F7E61C-487A-477D-95EE-9079D795768C}" type="presParOf" srcId="{C98EE6A4-7B0E-40C3-9965-831FD6224565}" destId="{85FD7CF3-84BF-4E34-B90F-F20EB29CCB5F}" srcOrd="2" destOrd="0" presId="urn:microsoft.com/office/officeart/2005/8/layout/hierarchy3"/>
    <dgm:cxn modelId="{3B264C61-EE14-4D97-91CC-FDED9D1AFDCC}" type="presParOf" srcId="{C98EE6A4-7B0E-40C3-9965-831FD6224565}" destId="{D6D0C84B-22FC-4FA7-8096-4ECF2B94127E}" srcOrd="3" destOrd="0" presId="urn:microsoft.com/office/officeart/2005/8/layout/hierarchy3"/>
    <dgm:cxn modelId="{F53B092B-4262-42B8-8715-519A65CAC123}" type="presParOf" srcId="{423306B9-6C0F-40E8-8797-AC413DB05B7C}" destId="{FDE64862-A61F-4E74-9C3F-981C72F8F80A}" srcOrd="1" destOrd="0" presId="urn:microsoft.com/office/officeart/2005/8/layout/hierarchy3"/>
    <dgm:cxn modelId="{7465EB6D-A484-4A10-BD9C-D09CE052B3CC}" type="presParOf" srcId="{FDE64862-A61F-4E74-9C3F-981C72F8F80A}" destId="{27509FA1-32BF-4AB7-A7D5-3BB42E5BE98A}" srcOrd="0" destOrd="0" presId="urn:microsoft.com/office/officeart/2005/8/layout/hierarchy3"/>
    <dgm:cxn modelId="{FC3743C8-E452-43A5-A8E5-CD87529C473E}" type="presParOf" srcId="{27509FA1-32BF-4AB7-A7D5-3BB42E5BE98A}" destId="{92746ED9-4F62-47FF-BAB1-3ED559BE362E}" srcOrd="0" destOrd="0" presId="urn:microsoft.com/office/officeart/2005/8/layout/hierarchy3"/>
    <dgm:cxn modelId="{6CC18164-3049-4622-AE32-D73FDED0626A}" type="presParOf" srcId="{27509FA1-32BF-4AB7-A7D5-3BB42E5BE98A}" destId="{DA7FEB6A-E6E1-4B2E-94AC-17763021845B}" srcOrd="1" destOrd="0" presId="urn:microsoft.com/office/officeart/2005/8/layout/hierarchy3"/>
    <dgm:cxn modelId="{1A989789-D2A7-469C-A632-9D86CAE3A418}" type="presParOf" srcId="{FDE64862-A61F-4E74-9C3F-981C72F8F80A}" destId="{E43D3BC4-380D-4548-A68D-96E1FFC4274F}" srcOrd="1" destOrd="0" presId="urn:microsoft.com/office/officeart/2005/8/layout/hierarchy3"/>
    <dgm:cxn modelId="{DB4F53A9-3C1A-4227-8EC1-45BA67C9D7ED}" type="presParOf" srcId="{E43D3BC4-380D-4548-A68D-96E1FFC4274F}" destId="{9A970488-2247-4EB7-A492-AEAA6C8FA329}" srcOrd="0" destOrd="0" presId="urn:microsoft.com/office/officeart/2005/8/layout/hierarchy3"/>
    <dgm:cxn modelId="{6F6BCF33-9C2C-4C0A-88DE-CCDC364197D1}" type="presParOf" srcId="{E43D3BC4-380D-4548-A68D-96E1FFC4274F}" destId="{446E69E0-5647-45F4-A910-5F42E67674DE}" srcOrd="1" destOrd="0" presId="urn:microsoft.com/office/officeart/2005/8/layout/hierarchy3"/>
    <dgm:cxn modelId="{9F356208-0E3D-4253-A8BE-70B14EC67063}" type="presParOf" srcId="{E43D3BC4-380D-4548-A68D-96E1FFC4274F}" destId="{71580D6D-C17D-4923-94E4-94BC22B40C7A}" srcOrd="2" destOrd="0" presId="urn:microsoft.com/office/officeart/2005/8/layout/hierarchy3"/>
    <dgm:cxn modelId="{3FBAD1B3-5297-45C0-A750-B5841B6AF49A}" type="presParOf" srcId="{E43D3BC4-380D-4548-A68D-96E1FFC4274F}" destId="{54B080BA-24F3-4EA2-94A5-0DEF720DC6C4}" srcOrd="3" destOrd="0" presId="urn:microsoft.com/office/officeart/2005/8/layout/hierarchy3"/>
    <dgm:cxn modelId="{420F1F05-2A78-46FC-87EA-6F4BB4B6D66A}" type="presParOf" srcId="{423306B9-6C0F-40E8-8797-AC413DB05B7C}" destId="{B7414F99-2121-4C9A-9E17-80000F8A3EEB}" srcOrd="2" destOrd="0" presId="urn:microsoft.com/office/officeart/2005/8/layout/hierarchy3"/>
    <dgm:cxn modelId="{841BC747-6C75-48DC-B2C1-D7AD719809BE}" type="presParOf" srcId="{B7414F99-2121-4C9A-9E17-80000F8A3EEB}" destId="{3AB4A62A-7CC0-41C4-A6D7-C408924CFEF5}" srcOrd="0" destOrd="0" presId="urn:microsoft.com/office/officeart/2005/8/layout/hierarchy3"/>
    <dgm:cxn modelId="{8FEACB8D-C326-425B-8FD8-04A6059915D9}" type="presParOf" srcId="{3AB4A62A-7CC0-41C4-A6D7-C408924CFEF5}" destId="{F94DC143-015A-4398-BC8D-FCC089A81638}" srcOrd="0" destOrd="0" presId="urn:microsoft.com/office/officeart/2005/8/layout/hierarchy3"/>
    <dgm:cxn modelId="{3032B264-E25C-4D5C-ACF7-E5C9E39E476D}" type="presParOf" srcId="{3AB4A62A-7CC0-41C4-A6D7-C408924CFEF5}" destId="{CDC1F74C-3BD6-4589-A537-1D8419AA4251}" srcOrd="1" destOrd="0" presId="urn:microsoft.com/office/officeart/2005/8/layout/hierarchy3"/>
    <dgm:cxn modelId="{F9745583-2C28-41DD-A017-2A4885B0ECB8}" type="presParOf" srcId="{B7414F99-2121-4C9A-9E17-80000F8A3EEB}" destId="{D4EB4989-C817-4B6B-B5DC-6E891C7832E2}" srcOrd="1" destOrd="0" presId="urn:microsoft.com/office/officeart/2005/8/layout/hierarchy3"/>
    <dgm:cxn modelId="{C02557E0-479A-4A2B-A590-A6EBFC5F169D}" type="presParOf" srcId="{D4EB4989-C817-4B6B-B5DC-6E891C7832E2}" destId="{0A19F72D-6CA7-497D-AE63-81944D703DF1}" srcOrd="0" destOrd="0" presId="urn:microsoft.com/office/officeart/2005/8/layout/hierarchy3"/>
    <dgm:cxn modelId="{D4612388-50BB-4F91-8231-000A83381938}" type="presParOf" srcId="{D4EB4989-C817-4B6B-B5DC-6E891C7832E2}" destId="{2810B4B2-87FE-42C0-808C-A3800A81EF25}" srcOrd="1" destOrd="0" presId="urn:microsoft.com/office/officeart/2005/8/layout/hierarchy3"/>
    <dgm:cxn modelId="{597BDD3B-76AB-42B6-BF38-F95C10757352}" type="presParOf" srcId="{D4EB4989-C817-4B6B-B5DC-6E891C7832E2}" destId="{91EE09D6-B260-412B-A806-528785525829}" srcOrd="2" destOrd="0" presId="urn:microsoft.com/office/officeart/2005/8/layout/hierarchy3"/>
    <dgm:cxn modelId="{04098CE9-4EA7-4C6B-BB41-0A1BAFE247EF}" type="presParOf" srcId="{D4EB4989-C817-4B6B-B5DC-6E891C7832E2}" destId="{E2A11D60-F863-4F86-810C-40CEA3ED63C6}"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zh-CN" altLang="en-US"/>
        </a:p>
      </dgm:t>
    </dgm:pt>
    <dgm:pt modelId="{FA1A5507-5FE6-4194-8561-B2A3E43EC8EF}">
      <dgm:prSet phldrT="[文本]" custT="1">
        <dgm:style>
          <a:lnRef idx="1">
            <a:schemeClr val="accent5"/>
          </a:lnRef>
          <a:fillRef idx="3">
            <a:schemeClr val="accent5"/>
          </a:fillRef>
          <a:effectRef idx="2">
            <a:schemeClr val="accent5"/>
          </a:effectRef>
          <a:fontRef idx="minor">
            <a:schemeClr val="lt1"/>
          </a:fontRef>
        </dgm:style>
      </dgm:prSet>
      <dgm:spPr/>
      <dgm:t>
        <a:bodyPr/>
        <a:lstStyle/>
        <a:p>
          <a:r>
            <a:rPr lang="zh-CN" altLang="en-US" sz="1600" dirty="0"/>
            <a:t>样本构造</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空缺值补全</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tyle>
          <a:lnRef idx="1">
            <a:schemeClr val="accent3"/>
          </a:lnRef>
          <a:fillRef idx="3">
            <a:schemeClr val="accent3"/>
          </a:fillRef>
          <a:effectRef idx="2">
            <a:schemeClr val="accent3"/>
          </a:effectRef>
          <a:fontRef idx="minor">
            <a:schemeClr val="lt1"/>
          </a:fontRef>
        </dgm:style>
      </dgm:prSet>
      <dgm:spPr/>
      <dgm:t>
        <a:bodyPr/>
        <a:lstStyle/>
        <a:p>
          <a:r>
            <a:rPr lang="zh-CN" altLang="en-US" sz="16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7490C29A-7446-456F-9C33-D9B02D396E88}">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删除重要空缺数据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3FFDDB7-953A-4D94-A586-2F48C037367E}">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归一化处理数据</a:t>
          </a:r>
        </a:p>
      </dgm:t>
    </dgm:pt>
    <dgm:pt modelId="{66DDB536-5996-427D-B295-965155AC3395}" type="parTrans" cxnId="{96BD3E26-1D0E-4C1A-9BF8-D68F0D17A7A1}">
      <dgm:prSet/>
      <dgm:spPr/>
      <dgm:t>
        <a:bodyPr/>
        <a:lstStyle/>
        <a:p>
          <a:endParaRPr lang="zh-CN" altLang="en-US"/>
        </a:p>
      </dgm:t>
    </dgm:pt>
    <dgm:pt modelId="{54B55852-C611-4709-AEEF-9523C703A96B}" type="sibTrans" cxnId="{96BD3E26-1D0E-4C1A-9BF8-D68F0D17A7A1}">
      <dgm:prSet/>
      <dgm:spPr/>
      <dgm:t>
        <a:bodyPr/>
        <a:lstStyle/>
        <a:p>
          <a:endParaRPr lang="zh-CN" altLang="en-US"/>
        </a:p>
      </dgm:t>
    </dgm:pt>
    <dgm:pt modelId="{9F9F17A1-D715-4EB3-95FB-25139E38B550}">
      <dgm:prSet phldrT="[文本]" custT="1"/>
      <dgm:spPr/>
      <dgm:t>
        <a:bodyPr/>
        <a:lstStyle/>
        <a:p>
          <a:r>
            <a:rPr lang="zh-CN" altLang="en-US" sz="1600" dirty="0"/>
            <a:t>目标属性和条件属性的集成</a:t>
          </a:r>
        </a:p>
      </dgm:t>
    </dgm:pt>
    <dgm:pt modelId="{A7A2375C-D5F0-497C-971D-025121AC9587}" type="parTrans" cxnId="{44CB7C9D-4EE7-47C0-B23B-7AE6BD10B0B2}">
      <dgm:prSet/>
      <dgm:spPr/>
      <dgm:t>
        <a:bodyPr/>
        <a:lstStyle/>
        <a:p>
          <a:endParaRPr lang="zh-CN" altLang="en-US"/>
        </a:p>
      </dgm:t>
    </dgm:pt>
    <dgm:pt modelId="{62B22AD4-1BF3-4F8F-94B2-74C015DCCB12}" type="sibTrans" cxnId="{44CB7C9D-4EE7-47C0-B23B-7AE6BD10B0B2}">
      <dgm:prSet/>
      <dgm:spPr/>
      <dgm:t>
        <a:bodyPr/>
        <a:lstStyle/>
        <a:p>
          <a:endParaRPr lang="zh-CN" altLang="en-US"/>
        </a:p>
      </dgm:t>
    </dgm:pt>
    <dgm:pt modelId="{B538C3EF-B9C7-45EF-B62F-9254A7CB0514}">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zh-CN" altLang="en-US" sz="1600" dirty="0"/>
            <a:t>数据清洗</a:t>
          </a:r>
        </a:p>
      </dgm:t>
    </dgm:pt>
    <dgm:pt modelId="{8C8E81FE-785B-4C59-BFA0-A5391A652AEB}" type="parTrans" cxnId="{721E55F8-E823-4E19-B8EE-CEACD213BA56}">
      <dgm:prSet/>
      <dgm:spPr/>
      <dgm:t>
        <a:bodyPr/>
        <a:lstStyle/>
        <a:p>
          <a:endParaRPr lang="zh-CN" altLang="en-US"/>
        </a:p>
      </dgm:t>
    </dgm:pt>
    <dgm:pt modelId="{5076DD9C-D6CD-4991-9F65-8612FEECFB7A}" type="sibTrans" cxnId="{721E55F8-E823-4E19-B8EE-CEACD213BA56}">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359CE130-C8B0-49A6-ADA7-A0E9E27F925D}" type="pres">
      <dgm:prSet presAssocID="{B538C3EF-B9C7-45EF-B62F-9254A7CB0514}" presName="composite" presStyleCnt="0"/>
      <dgm:spPr/>
    </dgm:pt>
    <dgm:pt modelId="{257AE856-8F62-408C-97F5-BE3E92CD75FB}" type="pres">
      <dgm:prSet presAssocID="{B538C3EF-B9C7-45EF-B62F-9254A7CB0514}" presName="parTx" presStyleLbl="node1" presStyleIdx="0" presStyleCnt="3">
        <dgm:presLayoutVars>
          <dgm:chMax val="0"/>
          <dgm:chPref val="0"/>
          <dgm:bulletEnabled val="1"/>
        </dgm:presLayoutVars>
      </dgm:prSet>
      <dgm:spPr/>
      <dgm:t>
        <a:bodyPr/>
        <a:lstStyle/>
        <a:p>
          <a:endParaRPr lang="zh-CN" altLang="en-US"/>
        </a:p>
      </dgm:t>
    </dgm:pt>
    <dgm:pt modelId="{0181AEED-0E55-4451-A246-58F106BA9CA1}" type="pres">
      <dgm:prSet presAssocID="{B538C3EF-B9C7-45EF-B62F-9254A7CB0514}" presName="parSh" presStyleLbl="node1" presStyleIdx="1" presStyleCnt="3"/>
      <dgm:spPr/>
      <dgm:t>
        <a:bodyPr/>
        <a:lstStyle/>
        <a:p>
          <a:endParaRPr lang="zh-CN" altLang="en-US"/>
        </a:p>
      </dgm:t>
    </dgm:pt>
    <dgm:pt modelId="{1D4DB2AE-16F1-49DF-98B6-13E48EBE43B4}" type="pres">
      <dgm:prSet presAssocID="{B538C3EF-B9C7-45EF-B62F-9254A7CB0514}" presName="desTx" presStyleLbl="fgAcc1" presStyleIdx="1" presStyleCnt="3">
        <dgm:presLayoutVars>
          <dgm:bulletEnabled val="1"/>
        </dgm:presLayoutVars>
      </dgm:prSet>
      <dgm:spPr/>
      <dgm:t>
        <a:bodyPr/>
        <a:lstStyle/>
        <a:p>
          <a:endParaRPr lang="zh-CN" altLang="en-US"/>
        </a:p>
      </dgm:t>
    </dgm:pt>
    <dgm:pt modelId="{93C6DE5E-968A-4ACD-B0A2-D92FCE1EFC33}" type="pres">
      <dgm:prSet presAssocID="{5076DD9C-D6CD-4991-9F65-8612FEECFB7A}" presName="sibTrans" presStyleLbl="sibTrans2D1" presStyleIdx="1" presStyleCnt="2"/>
      <dgm:spPr/>
      <dgm:t>
        <a:bodyPr/>
        <a:lstStyle/>
        <a:p>
          <a:endParaRPr lang="zh-CN" altLang="en-US"/>
        </a:p>
      </dgm:t>
    </dgm:pt>
    <dgm:pt modelId="{4B2AA44D-FA13-47D5-8350-762DD0D92470}" type="pres">
      <dgm:prSet presAssocID="{5076DD9C-D6CD-4991-9F65-8612FEECFB7A}" presName="connTx" presStyleLbl="sibTrans2D1" presStyleIdx="1"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1"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2" presStyleCnt="3"/>
      <dgm:spPr/>
      <dgm:t>
        <a:bodyPr/>
        <a:lstStyle/>
        <a:p>
          <a:endParaRPr lang="zh-CN" altLang="en-US"/>
        </a:p>
      </dgm:t>
    </dgm:pt>
    <dgm:pt modelId="{6340DEB0-987A-4E3E-A4B0-EBCE990AB663}" type="pres">
      <dgm:prSet presAssocID="{94835042-0347-4581-831D-6296EAFF49D2}" presName="desTx" presStyleLbl="fgAcc1" presStyleIdx="2" presStyleCnt="3">
        <dgm:presLayoutVars>
          <dgm:bulletEnabled val="1"/>
        </dgm:presLayoutVars>
      </dgm:prSet>
      <dgm:spPr/>
      <dgm:t>
        <a:bodyPr/>
        <a:lstStyle/>
        <a:p>
          <a:endParaRPr lang="zh-CN" altLang="en-US"/>
        </a:p>
      </dgm:t>
    </dgm:pt>
  </dgm:ptLst>
  <dgm:cxnLst>
    <dgm:cxn modelId="{D6EBB669-0507-48B5-AFCD-194D0C4877F0}" type="presOf" srcId="{8CC71BC1-6B57-49BE-A325-93FCB067E879}" destId="{3455D4AC-B1EA-4E4B-AF11-68854EE8204B}" srcOrd="1" destOrd="0" presId="urn:microsoft.com/office/officeart/2005/8/layout/process3"/>
    <dgm:cxn modelId="{6B8C3239-F718-4BA7-9CBE-39179ED56AAC}" type="presOf" srcId="{7490C29A-7446-456F-9C33-D9B02D396E88}" destId="{1D4DB2AE-16F1-49DF-98B6-13E48EBE43B4}" srcOrd="0" destOrd="1" presId="urn:microsoft.com/office/officeart/2005/8/layout/process3"/>
    <dgm:cxn modelId="{44CB7C9D-4EE7-47C0-B23B-7AE6BD10B0B2}" srcId="{FA1A5507-5FE6-4194-8561-B2A3E43EC8EF}" destId="{9F9F17A1-D715-4EB3-95FB-25139E38B550}" srcOrd="0" destOrd="0" parTransId="{A7A2375C-D5F0-497C-971D-025121AC9587}" sibTransId="{62B22AD4-1BF3-4F8F-94B2-74C015DCCB12}"/>
    <dgm:cxn modelId="{CE7D4EEB-8EF3-47D7-A875-C2D833E6989F}" type="presOf" srcId="{5076DD9C-D6CD-4991-9F65-8612FEECFB7A}" destId="{93C6DE5E-968A-4ACD-B0A2-D92FCE1EFC33}" srcOrd="0" destOrd="0" presId="urn:microsoft.com/office/officeart/2005/8/layout/process3"/>
    <dgm:cxn modelId="{86FE4C06-DBAE-480F-9AA9-CF7F01F254BC}" type="presOf" srcId="{B538C3EF-B9C7-45EF-B62F-9254A7CB0514}" destId="{257AE856-8F62-408C-97F5-BE3E92CD75FB}" srcOrd="0" destOrd="0" presId="urn:microsoft.com/office/officeart/2005/8/layout/process3"/>
    <dgm:cxn modelId="{E96C1195-BB24-4FE2-B36F-4B69A5868437}" type="presOf" srcId="{9F9F17A1-D715-4EB3-95FB-25139E38B550}" destId="{882AAB93-9174-4C85-BA68-ED05BFC340F9}" srcOrd="0" destOrd="0" presId="urn:microsoft.com/office/officeart/2005/8/layout/process3"/>
    <dgm:cxn modelId="{721E55F8-E823-4E19-B8EE-CEACD213BA56}" srcId="{0F3DDDFD-39CD-4C16-AF7B-1E316F2C6E66}" destId="{B538C3EF-B9C7-45EF-B62F-9254A7CB0514}" srcOrd="1" destOrd="0" parTransId="{8C8E81FE-785B-4C59-BFA0-A5391A652AEB}" sibTransId="{5076DD9C-D6CD-4991-9F65-8612FEECFB7A}"/>
    <dgm:cxn modelId="{E4678F26-8B38-4599-B34F-CFB47923195E}" type="presOf" srcId="{5076DD9C-D6CD-4991-9F65-8612FEECFB7A}" destId="{4B2AA44D-FA13-47D5-8350-762DD0D92470}" srcOrd="1" destOrd="0" presId="urn:microsoft.com/office/officeart/2005/8/layout/process3"/>
    <dgm:cxn modelId="{AF6EA00D-0A70-4BB9-9F04-E32A0BCD1AB5}" type="presOf" srcId="{94835042-0347-4581-831D-6296EAFF49D2}" destId="{9E4B3084-4521-4BF6-85F5-D8B2E97C1E9B}" srcOrd="1"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866A8756-343F-42C6-ACA4-3EEDC5223FEC}" type="presOf" srcId="{83FFDDB7-953A-4D94-A586-2F48C037367E}" destId="{6340DEB0-987A-4E3E-A4B0-EBCE990AB663}" srcOrd="0" destOrd="0" presId="urn:microsoft.com/office/officeart/2005/8/layout/process3"/>
    <dgm:cxn modelId="{D687D728-30E8-4455-9AA3-044254C233A7}" type="presOf" srcId="{8CC71BC1-6B57-49BE-A325-93FCB067E879}" destId="{F1B64CA7-938F-4B73-9595-7BA3E9F58CA4}" srcOrd="0" destOrd="0" presId="urn:microsoft.com/office/officeart/2005/8/layout/process3"/>
    <dgm:cxn modelId="{96BD3E26-1D0E-4C1A-9BF8-D68F0D17A7A1}" srcId="{94835042-0347-4581-831D-6296EAFF49D2}" destId="{83FFDDB7-953A-4D94-A586-2F48C037367E}" srcOrd="0" destOrd="0" parTransId="{66DDB536-5996-427D-B295-965155AC3395}" sibTransId="{54B55852-C611-4709-AEEF-9523C703A96B}"/>
    <dgm:cxn modelId="{519628C9-682F-4128-861A-49D3C82B2D14}" type="presOf" srcId="{0F3DDDFD-39CD-4C16-AF7B-1E316F2C6E66}" destId="{4B79B23C-FB3C-4FE3-9A85-713E0692835C}" srcOrd="0" destOrd="0" presId="urn:microsoft.com/office/officeart/2005/8/layout/process3"/>
    <dgm:cxn modelId="{D651B237-E3E8-4AA3-9C73-4F7933B67CE1}" type="presOf" srcId="{FA1A5507-5FE6-4194-8561-B2A3E43EC8EF}" destId="{C7FF4F2F-D820-4371-9053-0DF6013DF7A0}" srcOrd="0" destOrd="0" presId="urn:microsoft.com/office/officeart/2005/8/layout/process3"/>
    <dgm:cxn modelId="{AF33B8B4-0BEB-4A1A-8831-8D04C863954A}" type="presOf" srcId="{7F216EE5-74D0-449C-831F-40D2B254694D}" destId="{1D4DB2AE-16F1-49DF-98B6-13E48EBE43B4}" srcOrd="0" destOrd="0" presId="urn:microsoft.com/office/officeart/2005/8/layout/process3"/>
    <dgm:cxn modelId="{B05CA446-AE04-4852-88A0-BD86A913B38F}" srcId="{B538C3EF-B9C7-45EF-B62F-9254A7CB0514}" destId="{7F216EE5-74D0-449C-831F-40D2B254694D}" srcOrd="0" destOrd="0" parTransId="{BF18FA08-7452-4B2B-8739-7D0ABD49DE49}" sibTransId="{178BA6DC-456F-4543-B799-0D4017A3CC6D}"/>
    <dgm:cxn modelId="{1EFAA8AC-95F2-4294-9CAC-F61B65811BBF}" type="presOf" srcId="{B538C3EF-B9C7-45EF-B62F-9254A7CB0514}" destId="{0181AEED-0E55-4451-A246-58F106BA9CA1}" srcOrd="1" destOrd="0" presId="urn:microsoft.com/office/officeart/2005/8/layout/process3"/>
    <dgm:cxn modelId="{05BB14BA-740D-4208-A5F9-BB902A0C1D09}" srcId="{B538C3EF-B9C7-45EF-B62F-9254A7CB0514}" destId="{7490C29A-7446-456F-9C33-D9B02D396E88}" srcOrd="1" destOrd="0" parTransId="{7C380044-5871-4C34-BA96-1BC01DB658A2}" sibTransId="{F7353624-A680-483A-B5DE-F821E3DC3806}"/>
    <dgm:cxn modelId="{481322DD-1956-4D46-9128-25AA09299496}" type="presOf" srcId="{FA1A5507-5FE6-4194-8561-B2A3E43EC8EF}" destId="{AC90F83E-9614-48A9-966B-306E12A859FB}" srcOrd="1" destOrd="0" presId="urn:microsoft.com/office/officeart/2005/8/layout/process3"/>
    <dgm:cxn modelId="{329B9B83-D77F-43CF-B5B8-CE0D193CDBC8}" type="presOf" srcId="{94835042-0347-4581-831D-6296EAFF49D2}" destId="{69717D54-C697-4871-A8CF-D68CAD2F2A63}" srcOrd="0" destOrd="0" presId="urn:microsoft.com/office/officeart/2005/8/layout/process3"/>
    <dgm:cxn modelId="{227F7904-7451-4AF3-AD09-6284C3F8C2B5}" srcId="{0F3DDDFD-39CD-4C16-AF7B-1E316F2C6E66}" destId="{94835042-0347-4581-831D-6296EAFF49D2}" srcOrd="2" destOrd="0" parTransId="{BB50CE48-D30C-4538-A58E-93077E4A01FC}" sibTransId="{474CDC7F-33D6-4475-850D-12A5EC947A01}"/>
    <dgm:cxn modelId="{0A91AB00-05AF-4F6C-9E0C-C85D1ABAD7C1}" type="presParOf" srcId="{4B79B23C-FB3C-4FE3-9A85-713E0692835C}" destId="{2AF1550A-91E2-4BCB-9374-C6CAB44958B9}" srcOrd="0" destOrd="0" presId="urn:microsoft.com/office/officeart/2005/8/layout/process3"/>
    <dgm:cxn modelId="{3DB2A4E1-1D6C-4A17-B313-23BFE9469207}" type="presParOf" srcId="{2AF1550A-91E2-4BCB-9374-C6CAB44958B9}" destId="{C7FF4F2F-D820-4371-9053-0DF6013DF7A0}" srcOrd="0" destOrd="0" presId="urn:microsoft.com/office/officeart/2005/8/layout/process3"/>
    <dgm:cxn modelId="{20D3E040-456E-41FF-862B-A796C014A883}" type="presParOf" srcId="{2AF1550A-91E2-4BCB-9374-C6CAB44958B9}" destId="{AC90F83E-9614-48A9-966B-306E12A859FB}" srcOrd="1" destOrd="0" presId="urn:microsoft.com/office/officeart/2005/8/layout/process3"/>
    <dgm:cxn modelId="{EE96FBEC-B5E4-447C-8619-862EB6586EC0}" type="presParOf" srcId="{2AF1550A-91E2-4BCB-9374-C6CAB44958B9}" destId="{882AAB93-9174-4C85-BA68-ED05BFC340F9}" srcOrd="2" destOrd="0" presId="urn:microsoft.com/office/officeart/2005/8/layout/process3"/>
    <dgm:cxn modelId="{09CD624F-E0D7-4095-B97E-AC6ECBB4D998}" type="presParOf" srcId="{4B79B23C-FB3C-4FE3-9A85-713E0692835C}" destId="{F1B64CA7-938F-4B73-9595-7BA3E9F58CA4}" srcOrd="1" destOrd="0" presId="urn:microsoft.com/office/officeart/2005/8/layout/process3"/>
    <dgm:cxn modelId="{67E8EA81-03E2-460B-947E-474680F0FB40}" type="presParOf" srcId="{F1B64CA7-938F-4B73-9595-7BA3E9F58CA4}" destId="{3455D4AC-B1EA-4E4B-AF11-68854EE8204B}" srcOrd="0" destOrd="0" presId="urn:microsoft.com/office/officeart/2005/8/layout/process3"/>
    <dgm:cxn modelId="{F1F9700B-AC52-4020-B886-B4DE8CA9192C}" type="presParOf" srcId="{4B79B23C-FB3C-4FE3-9A85-713E0692835C}" destId="{359CE130-C8B0-49A6-ADA7-A0E9E27F925D}" srcOrd="2" destOrd="0" presId="urn:microsoft.com/office/officeart/2005/8/layout/process3"/>
    <dgm:cxn modelId="{9E480803-7785-43DA-9E6B-C031F523C0C4}" type="presParOf" srcId="{359CE130-C8B0-49A6-ADA7-A0E9E27F925D}" destId="{257AE856-8F62-408C-97F5-BE3E92CD75FB}" srcOrd="0" destOrd="0" presId="urn:microsoft.com/office/officeart/2005/8/layout/process3"/>
    <dgm:cxn modelId="{9125892F-7AEE-4503-B430-6DC3CCA307E7}" type="presParOf" srcId="{359CE130-C8B0-49A6-ADA7-A0E9E27F925D}" destId="{0181AEED-0E55-4451-A246-58F106BA9CA1}" srcOrd="1" destOrd="0" presId="urn:microsoft.com/office/officeart/2005/8/layout/process3"/>
    <dgm:cxn modelId="{1D8A399B-5784-4E24-BF73-AD82AF14B5B9}" type="presParOf" srcId="{359CE130-C8B0-49A6-ADA7-A0E9E27F925D}" destId="{1D4DB2AE-16F1-49DF-98B6-13E48EBE43B4}" srcOrd="2" destOrd="0" presId="urn:microsoft.com/office/officeart/2005/8/layout/process3"/>
    <dgm:cxn modelId="{6F031F16-4164-44BF-8AA7-49461634A3AE}" type="presParOf" srcId="{4B79B23C-FB3C-4FE3-9A85-713E0692835C}" destId="{93C6DE5E-968A-4ACD-B0A2-D92FCE1EFC33}" srcOrd="3" destOrd="0" presId="urn:microsoft.com/office/officeart/2005/8/layout/process3"/>
    <dgm:cxn modelId="{1DDDC085-048A-4538-BF10-5CD61D9D4D1F}" type="presParOf" srcId="{93C6DE5E-968A-4ACD-B0A2-D92FCE1EFC33}" destId="{4B2AA44D-FA13-47D5-8350-762DD0D92470}" srcOrd="0" destOrd="0" presId="urn:microsoft.com/office/officeart/2005/8/layout/process3"/>
    <dgm:cxn modelId="{40EB1148-4BD3-4B27-BE57-A0CEE62BB878}" type="presParOf" srcId="{4B79B23C-FB3C-4FE3-9A85-713E0692835C}" destId="{12F41368-174E-4625-8C7E-CF4A1DB2DE60}" srcOrd="4" destOrd="0" presId="urn:microsoft.com/office/officeart/2005/8/layout/process3"/>
    <dgm:cxn modelId="{23B004BC-886C-4226-9D92-FE9888B3CD93}" type="presParOf" srcId="{12F41368-174E-4625-8C7E-CF4A1DB2DE60}" destId="{69717D54-C697-4871-A8CF-D68CAD2F2A63}" srcOrd="0" destOrd="0" presId="urn:microsoft.com/office/officeart/2005/8/layout/process3"/>
    <dgm:cxn modelId="{BD3EC17D-9D13-4563-BC2D-969ECAB3EFF1}" type="presParOf" srcId="{12F41368-174E-4625-8C7E-CF4A1DB2DE60}" destId="{9E4B3084-4521-4BF6-85F5-D8B2E97C1E9B}" srcOrd="1" destOrd="0" presId="urn:microsoft.com/office/officeart/2005/8/layout/process3"/>
    <dgm:cxn modelId="{923535E9-9335-485D-A377-AF31EA0C7C90}" type="presParOf" srcId="{12F41368-174E-4625-8C7E-CF4A1DB2DE60}" destId="{6340DEB0-987A-4E3E-A4B0-EBCE990AB663}"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1200" b="1" dirty="0">
              <a:solidFill>
                <a:schemeClr val="bg1">
                  <a:lumMod val="65000"/>
                </a:schemeClr>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accent5">
            <a:lumMod val="75000"/>
          </a:schemeClr>
        </a:solidFill>
      </dgm:spPr>
      <dgm:t>
        <a:bodyPr/>
        <a:lstStyle/>
        <a:p>
          <a:r>
            <a:rPr lang="zh-CN" altLang="en-US" sz="1000" b="1" dirty="0">
              <a:solidFill>
                <a:schemeClr val="bg1">
                  <a:lumMod val="65000"/>
                </a:schemeClr>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accent5">
            <a:lumMod val="75000"/>
          </a:schemeClr>
        </a:solidFill>
      </dgm:spPr>
      <dgm:t>
        <a:bodyPr/>
        <a:lstStyle/>
        <a:p>
          <a:r>
            <a:rPr lang="zh-CN" altLang="en-US" sz="1000" b="1" dirty="0">
              <a:solidFill>
                <a:schemeClr val="bg1">
                  <a:lumMod val="65000"/>
                </a:schemeClr>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accent5">
            <a:lumMod val="75000"/>
          </a:schemeClr>
        </a:solidFill>
      </dgm:spPr>
      <dgm:t>
        <a:bodyPr/>
        <a:lstStyle/>
        <a:p>
          <a:r>
            <a:rPr lang="zh-CN" altLang="en-US" sz="1200" b="1" dirty="0">
              <a:solidFill>
                <a:srgbClr val="FF0000"/>
              </a:solidFill>
            </a:rPr>
            <a:t>基于主动学习的多层级交互式特征分析方法研究</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accent5">
            <a:lumMod val="75000"/>
          </a:schemeClr>
        </a:solidFill>
      </dgm:spPr>
      <dgm:t>
        <a:bodyPr/>
        <a:lstStyle/>
        <a:p>
          <a:r>
            <a:rPr lang="zh-CN" altLang="en-US" sz="1000" b="1" dirty="0">
              <a:solidFill>
                <a:srgbClr val="FF0000"/>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accent5">
            <a:lumMod val="75000"/>
          </a:schemeClr>
        </a:solidFill>
      </dgm:spPr>
      <dgm:t>
        <a:bodyPr/>
        <a:lstStyle/>
        <a:p>
          <a:r>
            <a:rPr lang="zh-CN" altLang="en-US" sz="1000" b="1" dirty="0">
              <a:solidFill>
                <a:srgbClr val="FF0000"/>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2E650EA7-FDBF-4D89-B5BA-E2114B3E5AE5}" type="presOf" srcId="{299514BF-5A8F-4E5C-AC20-705FAD970C57}" destId="{2AC453B5-CEF3-4FE2-AB06-0646F5A88E84}" srcOrd="0" destOrd="2" presId="urn:microsoft.com/office/officeart/2008/layout/VerticalCurvedList"/>
    <dgm:cxn modelId="{5C2F8022-D337-4612-A260-DD2D810FE000}" type="presOf" srcId="{EB89F287-1E2B-4D7B-B849-A9AFDC62F93B}" destId="{0ADD1677-4BB9-411B-9F55-C6A8BB4AEFFE}" srcOrd="0" destOrd="0" presId="urn:microsoft.com/office/officeart/2008/layout/VerticalCurvedList"/>
    <dgm:cxn modelId="{D576F7E1-44F8-4798-955D-D0AB4D6B2948}" type="presOf" srcId="{D7A9A80B-B499-4CE9-B8B6-42D8B19FB683}" destId="{25CC8F4A-1A1B-4C3E-B9C9-3B2A7A2D0F66}" srcOrd="0" destOrd="0" presId="urn:microsoft.com/office/officeart/2008/layout/VerticalCurvedList"/>
    <dgm:cxn modelId="{60AA42B8-CDF0-4548-B137-AD6A826C5274}" type="presOf" srcId="{13CB7EC8-6ACD-4B77-8976-1FAD1A4C5C91}" destId="{2AC453B5-CEF3-4FE2-AB06-0646F5A88E84}" srcOrd="0" destOrd="5" presId="urn:microsoft.com/office/officeart/2008/layout/VerticalCurvedList"/>
    <dgm:cxn modelId="{4030EC9F-E563-4155-AADB-6B4042276777}" type="presOf" srcId="{D91B23D0-43B5-4C6B-BF71-684C58D6394F}" destId="{2AC453B5-CEF3-4FE2-AB06-0646F5A88E84}" srcOrd="0" destOrd="4"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B2145B78-FC1E-455E-AA54-210962C74614}" type="presOf" srcId="{A031629A-C912-46DE-9250-B3AB97DBFEF3}" destId="{4973CE0B-830B-42A8-8F41-45A257AA0B8B}" srcOrd="0" destOrd="0"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2423C223-E29F-453E-8D21-129D1904356F}" type="presOf" srcId="{8D427307-CEAF-4DD7-BB85-8785E2DCDB7F}" destId="{2AC453B5-CEF3-4FE2-AB06-0646F5A88E84}" srcOrd="0" destOrd="0" presId="urn:microsoft.com/office/officeart/2008/layout/VerticalCurvedList"/>
    <dgm:cxn modelId="{4161FD65-DE63-490F-B91D-8CA837ADB799}" type="presOf" srcId="{EEC4CF63-C19C-4428-A191-567F637D3731}" destId="{2AC453B5-CEF3-4FE2-AB06-0646F5A88E84}" srcOrd="0" destOrd="3"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C5C0A401-3069-4270-8EF8-F3680D0E708B}" type="presOf" srcId="{CAD4A8F6-B95E-4BDC-BAF5-2C029DD1BC4D}" destId="{2AC453B5-CEF3-4FE2-AB06-0646F5A88E84}" srcOrd="0" destOrd="1"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4ABF218A-D81D-4E37-9DE3-5C28A58DB39C}" type="presOf" srcId="{534D5989-8F4D-4258-8225-B724768E9233}" destId="{777E6480-BB94-44CE-B407-D0500462E337}"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4781F030-0E00-434A-8A98-84249B0A4021}" srcId="{D91B23D0-43B5-4C6B-BF71-684C58D6394F}" destId="{13CB7EC8-6ACD-4B77-8976-1FAD1A4C5C91}" srcOrd="0" destOrd="0" parTransId="{B00B4B1C-8818-4EFF-93BB-6F0A0140578E}" sibTransId="{E98A7184-B0BA-44E0-8025-7EA6FF6CA5B5}"/>
    <dgm:cxn modelId="{4443FFAD-3381-4C1D-BC57-948761B07A0E}" type="presOf" srcId="{0C6CA62A-2507-4191-8334-84E9AE83554B}" destId="{49F3C08A-059A-4944-B0BE-9FED64C38273}" srcOrd="0" destOrd="0" presId="urn:microsoft.com/office/officeart/2008/layout/VerticalCurvedList"/>
    <dgm:cxn modelId="{02862EFB-DAC9-4126-B630-27DEC463DCB7}" type="presOf" srcId="{8D0D1380-200B-4E1B-A7CD-AF54E18225FA}" destId="{2AC453B5-CEF3-4FE2-AB06-0646F5A88E84}" srcOrd="0" destOrd="6"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06B795D4-6945-43F6-A517-7D8BC7004EBF}" type="presParOf" srcId="{777E6480-BB94-44CE-B407-D0500462E337}" destId="{029663F2-6083-4943-A4B6-B75B1725BCEF}" srcOrd="0" destOrd="0" presId="urn:microsoft.com/office/officeart/2008/layout/VerticalCurvedList"/>
    <dgm:cxn modelId="{8134C179-C4E8-4650-AE96-E9D537280724}" type="presParOf" srcId="{029663F2-6083-4943-A4B6-B75B1725BCEF}" destId="{D211633A-16B4-4697-B79D-94EAD020AF0A}" srcOrd="0" destOrd="0" presId="urn:microsoft.com/office/officeart/2008/layout/VerticalCurvedList"/>
    <dgm:cxn modelId="{930278E8-78C1-4A75-A563-39FC86D7BCF7}" type="presParOf" srcId="{D211633A-16B4-4697-B79D-94EAD020AF0A}" destId="{2B0DD12D-6EF4-4BF8-B02D-398F02F66379}" srcOrd="0" destOrd="0" presId="urn:microsoft.com/office/officeart/2008/layout/VerticalCurvedList"/>
    <dgm:cxn modelId="{513AF50C-2C7A-4623-A47C-0D7F5ED85905}" type="presParOf" srcId="{D211633A-16B4-4697-B79D-94EAD020AF0A}" destId="{25CC8F4A-1A1B-4C3E-B9C9-3B2A7A2D0F66}" srcOrd="1" destOrd="0" presId="urn:microsoft.com/office/officeart/2008/layout/VerticalCurvedList"/>
    <dgm:cxn modelId="{B3B54297-ABC8-4F9D-A1BF-1A2794325B4C}" type="presParOf" srcId="{D211633A-16B4-4697-B79D-94EAD020AF0A}" destId="{3901E994-EF88-4B55-B333-8B5DC2C1FE64}" srcOrd="2" destOrd="0" presId="urn:microsoft.com/office/officeart/2008/layout/VerticalCurvedList"/>
    <dgm:cxn modelId="{EFE81ED5-9DC3-43B6-97DE-BA0FBF3B70A7}" type="presParOf" srcId="{D211633A-16B4-4697-B79D-94EAD020AF0A}" destId="{8EACEE7C-B326-44FB-9A91-8726F31EDF2B}" srcOrd="3" destOrd="0" presId="urn:microsoft.com/office/officeart/2008/layout/VerticalCurvedList"/>
    <dgm:cxn modelId="{B4C954A6-866B-4018-9AF3-247BB895CE2F}" type="presParOf" srcId="{029663F2-6083-4943-A4B6-B75B1725BCEF}" destId="{4973CE0B-830B-42A8-8F41-45A257AA0B8B}" srcOrd="1" destOrd="0" presId="urn:microsoft.com/office/officeart/2008/layout/VerticalCurvedList"/>
    <dgm:cxn modelId="{F0AD7EB3-43DA-4A7B-A07F-1F1AA0F350F0}" type="presParOf" srcId="{029663F2-6083-4943-A4B6-B75B1725BCEF}" destId="{966750C1-A861-452C-9609-15612A3DFCF5}" srcOrd="2" destOrd="0" presId="urn:microsoft.com/office/officeart/2008/layout/VerticalCurvedList"/>
    <dgm:cxn modelId="{FA016ABD-572A-4176-97FE-5A44F5BB1DCD}" type="presParOf" srcId="{966750C1-A861-452C-9609-15612A3DFCF5}" destId="{2C32AA3C-C21E-444B-8009-13B7F44A3DFC}" srcOrd="0" destOrd="0" presId="urn:microsoft.com/office/officeart/2008/layout/VerticalCurvedList"/>
    <dgm:cxn modelId="{719F1BE5-0F6A-4550-ABA9-3BE4A7B607FD}" type="presParOf" srcId="{029663F2-6083-4943-A4B6-B75B1725BCEF}" destId="{0ADD1677-4BB9-411B-9F55-C6A8BB4AEFFE}" srcOrd="3" destOrd="0" presId="urn:microsoft.com/office/officeart/2008/layout/VerticalCurvedList"/>
    <dgm:cxn modelId="{33DF711E-440A-410A-97E5-FC8F611530C7}" type="presParOf" srcId="{029663F2-6083-4943-A4B6-B75B1725BCEF}" destId="{A9BE9254-C053-4EAB-8F29-0CEF5AEEC494}" srcOrd="4" destOrd="0" presId="urn:microsoft.com/office/officeart/2008/layout/VerticalCurvedList"/>
    <dgm:cxn modelId="{716E6B3D-C4C1-4618-8F3F-5B138A99A48E}" type="presParOf" srcId="{A9BE9254-C053-4EAB-8F29-0CEF5AEEC494}" destId="{D5EA4CD6-8560-493F-8996-3B38ECA26A5D}" srcOrd="0" destOrd="0" presId="urn:microsoft.com/office/officeart/2008/layout/VerticalCurvedList"/>
    <dgm:cxn modelId="{1F4C37BD-100F-4ADE-8659-5416D743AB05}" type="presParOf" srcId="{029663F2-6083-4943-A4B6-B75B1725BCEF}" destId="{2AC453B5-CEF3-4FE2-AB06-0646F5A88E84}" srcOrd="5" destOrd="0" presId="urn:microsoft.com/office/officeart/2008/layout/VerticalCurvedList"/>
    <dgm:cxn modelId="{19C9DF39-3054-46B3-81EB-2B7CBB355F16}" type="presParOf" srcId="{029663F2-6083-4943-A4B6-B75B1725BCEF}" destId="{1B5A28ED-1C55-46F1-99FA-328BCE561B4A}" srcOrd="6" destOrd="0" presId="urn:microsoft.com/office/officeart/2008/layout/VerticalCurvedList"/>
    <dgm:cxn modelId="{5B47103B-B4E6-4169-A909-811C95B494C8}" type="presParOf" srcId="{1B5A28ED-1C55-46F1-99FA-328BCE561B4A}" destId="{2E10788D-F76E-483E-B3FF-9B6A38A71BF2}" srcOrd="0" destOrd="0" presId="urn:microsoft.com/office/officeart/2008/layout/VerticalCurvedList"/>
    <dgm:cxn modelId="{84B4334C-AAC0-49D0-B18F-9A1EE2C8AEA0}" type="presParOf" srcId="{029663F2-6083-4943-A4B6-B75B1725BCEF}" destId="{49F3C08A-059A-4944-B0BE-9FED64C38273}" srcOrd="7" destOrd="0" presId="urn:microsoft.com/office/officeart/2008/layout/VerticalCurvedList"/>
    <dgm:cxn modelId="{74864D79-AF92-4D0D-BB58-BBF40471ABB4}" type="presParOf" srcId="{029663F2-6083-4943-A4B6-B75B1725BCEF}" destId="{31FCCC1D-41B1-4F4D-AD60-B8479B1A58C5}" srcOrd="8" destOrd="0" presId="urn:microsoft.com/office/officeart/2008/layout/VerticalCurvedList"/>
    <dgm:cxn modelId="{E2B22002-C93E-4D53-AD5F-BF3D4A00F030}"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a:t>蠕变性能</a:t>
          </a:r>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a:t>成分</a:t>
          </a:r>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a:t>应力</a:t>
          </a:r>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a:t>晶格错配度</a:t>
          </a:r>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a:t>温度</a:t>
          </a:r>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a:t>其他</a:t>
          </a:r>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t>
        <a:bodyPr/>
        <a:lstStyle/>
        <a:p>
          <a:endParaRPr lang="zh-CN" altLang="en-US"/>
        </a:p>
      </dgm:t>
    </dgm:pt>
    <dgm:pt modelId="{CBE46D69-316A-4A66-A2B7-94AAEAF8BAC2}" type="pres">
      <dgm:prSet presAssocID="{B012B291-A616-4BC6-9370-CD9321A1E47C}" presName="centerShape" presStyleLbl="node0" presStyleIdx="0" presStyleCnt="1"/>
      <dgm:spPr/>
      <dgm:t>
        <a:bodyPr/>
        <a:lstStyle/>
        <a:p>
          <a:endParaRPr lang="zh-CN" altLang="en-US"/>
        </a:p>
      </dgm:t>
    </dgm:pt>
    <dgm:pt modelId="{517ABFBA-4E0D-4BE7-B229-3797C115DB4D}" type="pres">
      <dgm:prSet presAssocID="{BCAE19AC-0635-41A0-B93E-14388F7990CC}" presName="node" presStyleLbl="node1" presStyleIdx="0" presStyleCnt="5">
        <dgm:presLayoutVars>
          <dgm:bulletEnabled val="1"/>
        </dgm:presLayoutVars>
      </dgm:prSet>
      <dgm:spPr/>
      <dgm:t>
        <a:bodyPr/>
        <a:lstStyle/>
        <a:p>
          <a:endParaRPr lang="zh-CN" altLang="en-US"/>
        </a:p>
      </dgm:t>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t>
        <a:bodyPr/>
        <a:lstStyle/>
        <a:p>
          <a:endParaRPr lang="zh-CN" altLang="en-US"/>
        </a:p>
      </dgm:t>
    </dgm:pt>
    <dgm:pt modelId="{331B85EC-7C50-4F61-806E-5DC3B2D805D8}" type="pres">
      <dgm:prSet presAssocID="{FF6ED301-4437-4961-940C-1414E305B443}" presName="node" presStyleLbl="node1" presStyleIdx="1" presStyleCnt="5">
        <dgm:presLayoutVars>
          <dgm:bulletEnabled val="1"/>
        </dgm:presLayoutVars>
      </dgm:prSet>
      <dgm:spPr/>
      <dgm:t>
        <a:bodyPr/>
        <a:lstStyle/>
        <a:p>
          <a:endParaRPr lang="zh-CN" altLang="en-US"/>
        </a:p>
      </dgm:t>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t>
        <a:bodyPr/>
        <a:lstStyle/>
        <a:p>
          <a:endParaRPr lang="zh-CN" altLang="en-US"/>
        </a:p>
      </dgm:t>
    </dgm:pt>
    <dgm:pt modelId="{8FF77C59-D311-4785-BA98-C48284A4260C}" type="pres">
      <dgm:prSet presAssocID="{2BC19692-FE61-40A0-B3EB-251422C17EBE}" presName="node" presStyleLbl="node1" presStyleIdx="2" presStyleCnt="5">
        <dgm:presLayoutVars>
          <dgm:bulletEnabled val="1"/>
        </dgm:presLayoutVars>
      </dgm:prSet>
      <dgm:spPr/>
      <dgm:t>
        <a:bodyPr/>
        <a:lstStyle/>
        <a:p>
          <a:endParaRPr lang="zh-CN" altLang="en-US"/>
        </a:p>
      </dgm:t>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t>
        <a:bodyPr/>
        <a:lstStyle/>
        <a:p>
          <a:endParaRPr lang="zh-CN" altLang="en-US"/>
        </a:p>
      </dgm:t>
    </dgm:pt>
    <dgm:pt modelId="{63BBFADA-00AA-4C15-BB20-06DBBDBCCF18}" type="pres">
      <dgm:prSet presAssocID="{79161FB4-6960-4DBB-A08A-B58470EF0699}" presName="node" presStyleLbl="node1" presStyleIdx="3" presStyleCnt="5">
        <dgm:presLayoutVars>
          <dgm:bulletEnabled val="1"/>
        </dgm:presLayoutVars>
      </dgm:prSet>
      <dgm:spPr/>
      <dgm:t>
        <a:bodyPr/>
        <a:lstStyle/>
        <a:p>
          <a:endParaRPr lang="zh-CN" altLang="en-US"/>
        </a:p>
      </dgm:t>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t>
        <a:bodyPr/>
        <a:lstStyle/>
        <a:p>
          <a:endParaRPr lang="zh-CN" altLang="en-US"/>
        </a:p>
      </dgm:t>
    </dgm:pt>
    <dgm:pt modelId="{8648740D-CCC2-4679-AEEC-78FD69374AE9}" type="pres">
      <dgm:prSet presAssocID="{70D485AD-6038-4BAE-9838-84D517A20A2B}" presName="node" presStyleLbl="node1" presStyleIdx="4" presStyleCnt="5">
        <dgm:presLayoutVars>
          <dgm:bulletEnabled val="1"/>
        </dgm:presLayoutVars>
      </dgm:prSet>
      <dgm:spPr/>
      <dgm:t>
        <a:bodyPr/>
        <a:lstStyle/>
        <a:p>
          <a:endParaRPr lang="zh-CN" altLang="en-US"/>
        </a:p>
      </dgm:t>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t>
        <a:bodyPr/>
        <a:lstStyle/>
        <a:p>
          <a:endParaRPr lang="zh-CN" altLang="en-US"/>
        </a:p>
      </dgm:t>
    </dgm:pt>
  </dgm:ptLst>
  <dgm:cxnLst>
    <dgm:cxn modelId="{AF4B5316-C5DB-4B56-B12E-36D014A7667C}" type="presOf" srcId="{5B190AF3-AD8E-4B2F-B8C8-FD0DA40B2174}" destId="{AE8A46A3-FEA9-43A6-AF59-3B1111B88F1F}" srcOrd="0" destOrd="0" presId="urn:microsoft.com/office/officeart/2005/8/layout/radial6"/>
    <dgm:cxn modelId="{1C450B3B-EA3E-4386-B92A-77869AAFC17C}" srcId="{B012B291-A616-4BC6-9370-CD9321A1E47C}" destId="{FF6ED301-4437-4961-940C-1414E305B443}" srcOrd="1" destOrd="0" parTransId="{E9C23FF0-2DE5-4CF7-8468-580C52063C76}" sibTransId="{C7F16E43-B57E-4D5D-B862-31AF3C49C101}"/>
    <dgm:cxn modelId="{54FC59E8-EE84-4CF8-B6E8-3A798944C6F9}" type="presOf" srcId="{9DC03F21-BED6-4B51-9D65-71360D809B66}" destId="{9FB7942C-2A36-47D2-8A6D-979AE590B49B}" srcOrd="0" destOrd="0" presId="urn:microsoft.com/office/officeart/2005/8/layout/radial6"/>
    <dgm:cxn modelId="{2CC85AD3-152E-4F5B-9704-11CE5F548649}" type="presOf" srcId="{2BC19692-FE61-40A0-B3EB-251422C17EBE}" destId="{8FF77C59-D311-4785-BA98-C48284A4260C}" srcOrd="0" destOrd="0" presId="urn:microsoft.com/office/officeart/2005/8/layout/radial6"/>
    <dgm:cxn modelId="{1CF43026-6996-4783-8A6E-3320B0B6C7E2}" type="presOf" srcId="{70D485AD-6038-4BAE-9838-84D517A20A2B}" destId="{8648740D-CCC2-4679-AEEC-78FD69374AE9}" srcOrd="0" destOrd="0" presId="urn:microsoft.com/office/officeart/2005/8/layout/radial6"/>
    <dgm:cxn modelId="{52EB6D71-E2FA-45D8-B5B0-B24E97B8B72B}" type="presOf" srcId="{B012B291-A616-4BC6-9370-CD9321A1E47C}" destId="{CBE46D69-316A-4A66-A2B7-94AAEAF8BAC2}" srcOrd="0" destOrd="0" presId="urn:microsoft.com/office/officeart/2005/8/layout/radial6"/>
    <dgm:cxn modelId="{4EEC42CE-4F8C-4380-9186-47684A6DABD1}" type="presOf" srcId="{C7F16E43-B57E-4D5D-B862-31AF3C49C101}" destId="{8B0863EE-CAF7-4726-A39C-624B18079FB1}" srcOrd="0" destOrd="0" presId="urn:microsoft.com/office/officeart/2005/8/layout/radial6"/>
    <dgm:cxn modelId="{EC8F0C8F-4FA1-4A77-A2D8-AC74C5995A4B}" type="presOf" srcId="{79161FB4-6960-4DBB-A08A-B58470EF0699}" destId="{63BBFADA-00AA-4C15-BB20-06DBBDBCCF18}" srcOrd="0" destOrd="0" presId="urn:microsoft.com/office/officeart/2005/8/layout/radial6"/>
    <dgm:cxn modelId="{2DC084A9-F08E-4A1D-87A4-78AD721C605E}" type="presOf" srcId="{FF6ED301-4437-4961-940C-1414E305B443}" destId="{331B85EC-7C50-4F61-806E-5DC3B2D805D8}"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483FF996-C2BA-49CB-8AA6-01F0F6CC96F6}" srcId="{B012B291-A616-4BC6-9370-CD9321A1E47C}" destId="{79161FB4-6960-4DBB-A08A-B58470EF0699}" srcOrd="3" destOrd="0" parTransId="{1A004838-A180-48A7-959C-69B95C1116F5}" sibTransId="{9DC03F21-BED6-4B51-9D65-71360D809B66}"/>
    <dgm:cxn modelId="{8108197A-1767-4DA8-A5BF-2183C308C01A}" srcId="{B012B291-A616-4BC6-9370-CD9321A1E47C}" destId="{2BC19692-FE61-40A0-B3EB-251422C17EBE}" srcOrd="2" destOrd="0" parTransId="{D7C288F0-BD73-4B0A-BC86-FCF9068109CD}" sibTransId="{D2A4F74C-C46D-43A3-A2A0-3EA62AD791AB}"/>
    <dgm:cxn modelId="{EAADAB53-2922-4A04-A45D-5C072AA63610}" srcId="{B012B291-A616-4BC6-9370-CD9321A1E47C}" destId="{BCAE19AC-0635-41A0-B93E-14388F7990CC}" srcOrd="0" destOrd="0" parTransId="{72123EA6-FC30-4F3C-88BA-EDC0A05A3CD6}" sibTransId="{5B190AF3-AD8E-4B2F-B8C8-FD0DA40B2174}"/>
    <dgm:cxn modelId="{0700D8FE-AA23-4E96-B50A-B68354623957}" type="presOf" srcId="{6DC79F61-FF8F-49E6-82E9-D9AFB5ECAAE6}" destId="{B3061133-6317-42B1-B159-5E6466D19DFA}" srcOrd="0" destOrd="0" presId="urn:microsoft.com/office/officeart/2005/8/layout/radial6"/>
    <dgm:cxn modelId="{5965B9E9-2980-4076-BE50-9E6053059441}" type="presOf" srcId="{FBCE9F03-15B4-48CA-938A-F65E2E0CC669}" destId="{3BBDBF18-A5B1-4F45-B9A2-1B10986488C1}" srcOrd="0" destOrd="0" presId="urn:microsoft.com/office/officeart/2005/8/layout/radial6"/>
    <dgm:cxn modelId="{3F819187-40AE-48B5-A183-F7EF245BEE34}" type="presOf" srcId="{D2A4F74C-C46D-43A3-A2A0-3EA62AD791AB}" destId="{E46DEA03-1C15-497B-B069-84FC88716F6F}"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0BDA4E8D-F1EA-4CA9-8E9E-3CEC4B0BC43D}" type="presOf" srcId="{BCAE19AC-0635-41A0-B93E-14388F7990CC}" destId="{517ABFBA-4E0D-4BE7-B229-3797C115DB4D}" srcOrd="0" destOrd="0" presId="urn:microsoft.com/office/officeart/2005/8/layout/radial6"/>
    <dgm:cxn modelId="{07AABE06-38E2-442B-A6DE-7598F2945430}" type="presParOf" srcId="{3BBDBF18-A5B1-4F45-B9A2-1B10986488C1}" destId="{CBE46D69-316A-4A66-A2B7-94AAEAF8BAC2}" srcOrd="0" destOrd="0" presId="urn:microsoft.com/office/officeart/2005/8/layout/radial6"/>
    <dgm:cxn modelId="{1F1484EF-E1FA-4813-B15C-4EDAF32F9E8C}" type="presParOf" srcId="{3BBDBF18-A5B1-4F45-B9A2-1B10986488C1}" destId="{517ABFBA-4E0D-4BE7-B229-3797C115DB4D}" srcOrd="1" destOrd="0" presId="urn:microsoft.com/office/officeart/2005/8/layout/radial6"/>
    <dgm:cxn modelId="{BEBB265A-8E2F-4C08-BC81-D7FA92025AB3}" type="presParOf" srcId="{3BBDBF18-A5B1-4F45-B9A2-1B10986488C1}" destId="{C6EF502B-8380-47FD-98D9-143EE59B2338}" srcOrd="2" destOrd="0" presId="urn:microsoft.com/office/officeart/2005/8/layout/radial6"/>
    <dgm:cxn modelId="{C0D7F67E-AF0E-442B-8CC5-9D9CDF0CC102}" type="presParOf" srcId="{3BBDBF18-A5B1-4F45-B9A2-1B10986488C1}" destId="{AE8A46A3-FEA9-43A6-AF59-3B1111B88F1F}" srcOrd="3" destOrd="0" presId="urn:microsoft.com/office/officeart/2005/8/layout/radial6"/>
    <dgm:cxn modelId="{EB506CF6-0268-4ED1-BA14-98486915DC64}" type="presParOf" srcId="{3BBDBF18-A5B1-4F45-B9A2-1B10986488C1}" destId="{331B85EC-7C50-4F61-806E-5DC3B2D805D8}" srcOrd="4" destOrd="0" presId="urn:microsoft.com/office/officeart/2005/8/layout/radial6"/>
    <dgm:cxn modelId="{6D857671-488A-4169-A254-3B02535A760D}" type="presParOf" srcId="{3BBDBF18-A5B1-4F45-B9A2-1B10986488C1}" destId="{45DBB55B-B2AE-496C-BD2C-0BEC4CCEAD35}" srcOrd="5" destOrd="0" presId="urn:microsoft.com/office/officeart/2005/8/layout/radial6"/>
    <dgm:cxn modelId="{A42908AE-BE7E-4D17-82C0-2A701BA78598}" type="presParOf" srcId="{3BBDBF18-A5B1-4F45-B9A2-1B10986488C1}" destId="{8B0863EE-CAF7-4726-A39C-624B18079FB1}" srcOrd="6" destOrd="0" presId="urn:microsoft.com/office/officeart/2005/8/layout/radial6"/>
    <dgm:cxn modelId="{C46552E2-98F3-428A-856D-3C9EDFD15809}" type="presParOf" srcId="{3BBDBF18-A5B1-4F45-B9A2-1B10986488C1}" destId="{8FF77C59-D311-4785-BA98-C48284A4260C}" srcOrd="7" destOrd="0" presId="urn:microsoft.com/office/officeart/2005/8/layout/radial6"/>
    <dgm:cxn modelId="{BCC73F7F-42AE-42CF-A1F1-35A1DBBDFDCF}" type="presParOf" srcId="{3BBDBF18-A5B1-4F45-B9A2-1B10986488C1}" destId="{BDA8D1BA-B52A-48A1-8A61-2F4C1E52B1C7}" srcOrd="8" destOrd="0" presId="urn:microsoft.com/office/officeart/2005/8/layout/radial6"/>
    <dgm:cxn modelId="{E000C8E8-382D-4988-AD20-03091608EE76}" type="presParOf" srcId="{3BBDBF18-A5B1-4F45-B9A2-1B10986488C1}" destId="{E46DEA03-1C15-497B-B069-84FC88716F6F}" srcOrd="9" destOrd="0" presId="urn:microsoft.com/office/officeart/2005/8/layout/radial6"/>
    <dgm:cxn modelId="{8F50CD7C-F87B-4A09-AF01-BEC96DBF7F0E}" type="presParOf" srcId="{3BBDBF18-A5B1-4F45-B9A2-1B10986488C1}" destId="{63BBFADA-00AA-4C15-BB20-06DBBDBCCF18}" srcOrd="10" destOrd="0" presId="urn:microsoft.com/office/officeart/2005/8/layout/radial6"/>
    <dgm:cxn modelId="{866CF1C0-3617-449D-AA36-A9E1ACF2CF0F}" type="presParOf" srcId="{3BBDBF18-A5B1-4F45-B9A2-1B10986488C1}" destId="{4A41A6EC-390A-4B60-968E-BEFBF2E948EC}" srcOrd="11" destOrd="0" presId="urn:microsoft.com/office/officeart/2005/8/layout/radial6"/>
    <dgm:cxn modelId="{7E78EDF6-6C26-4BF2-B7C4-9E3FD6A66635}" type="presParOf" srcId="{3BBDBF18-A5B1-4F45-B9A2-1B10986488C1}" destId="{9FB7942C-2A36-47D2-8A6D-979AE590B49B}" srcOrd="12" destOrd="0" presId="urn:microsoft.com/office/officeart/2005/8/layout/radial6"/>
    <dgm:cxn modelId="{E1EC43E1-7B57-4651-8EF3-2A27D0018C89}" type="presParOf" srcId="{3BBDBF18-A5B1-4F45-B9A2-1B10986488C1}" destId="{8648740D-CCC2-4679-AEEC-78FD69374AE9}" srcOrd="13" destOrd="0" presId="urn:microsoft.com/office/officeart/2005/8/layout/radial6"/>
    <dgm:cxn modelId="{B268C35C-4FAF-473B-9B42-D083B6F8766E}" type="presParOf" srcId="{3BBDBF18-A5B1-4F45-B9A2-1B10986488C1}" destId="{A6C292FD-086A-4566-9FBE-D7FD8D725438}" srcOrd="14" destOrd="0" presId="urn:microsoft.com/office/officeart/2005/8/layout/radial6"/>
    <dgm:cxn modelId="{D613C68C-D62C-4795-AE40-089E98B1ABC2}"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F25D09E-403E-467B-80D8-6F88DD8DF79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6D23BA8F-CCBE-4A83-B0E1-CDF8C684BD26}" type="pres">
      <dgm:prSet presAssocID="{4F25D09E-403E-467B-80D8-6F88DD8DF791}" presName="Name0" presStyleCnt="0">
        <dgm:presLayoutVars>
          <dgm:chMax val="4"/>
          <dgm:resizeHandles val="exact"/>
        </dgm:presLayoutVars>
      </dgm:prSet>
      <dgm:spPr/>
      <dgm:t>
        <a:bodyPr/>
        <a:lstStyle/>
        <a:p>
          <a:endParaRPr lang="zh-CN" altLang="en-US"/>
        </a:p>
      </dgm:t>
    </dgm:pt>
  </dgm:ptLst>
  <dgm:cxnLst>
    <dgm:cxn modelId="{C4CE2328-2B08-46FF-AE87-140455634365}" type="presOf" srcId="{4F25D09E-403E-467B-80D8-6F88DD8DF791}" destId="{6D23BA8F-CCBE-4A83-B0E1-CDF8C684BD26}" srcOrd="0"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accent3_3" csCatId="accent3" phldr="1"/>
      <dgm:spPr/>
      <dgm:t>
        <a:bodyPr/>
        <a:lstStyle/>
        <a:p>
          <a:endParaRPr lang="zh-CN" altLang="en-US"/>
        </a:p>
      </dgm:t>
    </dgm:pt>
    <dgm:pt modelId="{FA1A5507-5FE6-4194-8561-B2A3E43EC8EF}">
      <dgm:prSet phldrT="[文本]" custT="1"/>
      <dgm:spPr/>
      <dgm:t>
        <a:bodyPr/>
        <a:lstStyle/>
        <a:p>
          <a:r>
            <a:rPr lang="zh-CN" altLang="en-US" sz="1200" dirty="0"/>
            <a:t>稀疏性分析</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94835042-0347-4581-831D-6296EAFF49D2}">
      <dgm:prSet phldrT="[文本]" custT="1"/>
      <dgm:spPr/>
      <dgm:t>
        <a:bodyPr/>
        <a:lstStyle/>
        <a:p>
          <a:r>
            <a:rPr lang="zh-CN" altLang="en-US" sz="1200" dirty="0"/>
            <a:t>相关性分析</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8167D70E-F56C-4E45-B5C3-843FED549304}">
      <dgm:prSet phldrT="[文本]" custT="1"/>
      <dgm:spPr/>
      <dgm:t>
        <a:bodyPr/>
        <a:lstStyle/>
        <a:p>
          <a:r>
            <a:rPr lang="zh-CN" altLang="en-US" sz="1100" dirty="0"/>
            <a:t>处理稀疏性数据</a:t>
          </a:r>
        </a:p>
      </dgm:t>
    </dgm:pt>
    <dgm:pt modelId="{D106255D-9BFC-4AA7-8326-A14C2B07DDE2}" type="parTrans" cxnId="{B37D29F9-F854-43FA-A6E7-B0B1169AA82F}">
      <dgm:prSet/>
      <dgm:spPr/>
      <dgm:t>
        <a:bodyPr/>
        <a:lstStyle/>
        <a:p>
          <a:endParaRPr lang="zh-CN" altLang="en-US" sz="1400"/>
        </a:p>
      </dgm:t>
    </dgm:pt>
    <dgm:pt modelId="{D541D94C-F5D0-45EF-B2E6-2FDD0CE459E8}" type="sibTrans" cxnId="{B37D29F9-F854-43FA-A6E7-B0B1169AA82F}">
      <dgm:prSet/>
      <dgm:spPr/>
      <dgm:t>
        <a:bodyPr/>
        <a:lstStyle/>
        <a:p>
          <a:endParaRPr lang="zh-CN" altLang="en-US" sz="1400"/>
        </a:p>
      </dgm:t>
    </dgm:pt>
    <dgm:pt modelId="{79856214-2FB3-4C5F-ACD4-F571D3D2599A}">
      <dgm:prSet phldrT="[文本]" custT="1"/>
      <dgm:spPr/>
      <dgm:t>
        <a:bodyPr/>
        <a:lstStyle/>
        <a:p>
          <a:r>
            <a:rPr lang="zh-CN" altLang="en-US" sz="1200" dirty="0"/>
            <a:t>冗余性分析</a:t>
          </a:r>
        </a:p>
      </dgm:t>
    </dgm:pt>
    <dgm:pt modelId="{E51CA921-8CBB-4722-88AE-D426573D0594}" type="sibTrans" cxnId="{2524AE0D-533A-4EFF-9A29-2D1F5DCB6612}">
      <dgm:prSet/>
      <dgm:spPr/>
      <dgm:t>
        <a:bodyPr/>
        <a:lstStyle/>
        <a:p>
          <a:endParaRPr lang="zh-CN" altLang="en-US" sz="1400"/>
        </a:p>
      </dgm:t>
    </dgm:pt>
    <dgm:pt modelId="{2D5EF9F1-2834-425E-A3B5-04DC409B6AF9}" type="parTrans" cxnId="{2524AE0D-533A-4EFF-9A29-2D1F5DCB6612}">
      <dgm:prSet/>
      <dgm:spPr/>
      <dgm:t>
        <a:bodyPr/>
        <a:lstStyle/>
        <a:p>
          <a:endParaRPr lang="zh-CN" altLang="en-US" sz="1400"/>
        </a:p>
      </dgm:t>
    </dgm:pt>
    <dgm:pt modelId="{BA5A5126-F134-435E-B208-129A2A9D36C4}">
      <dgm:prSet phldrT="[文本]" custT="1"/>
      <dgm:spPr/>
      <dgm:t>
        <a:bodyPr/>
        <a:lstStyle/>
        <a:p>
          <a:r>
            <a:rPr lang="zh-CN" altLang="en-US" sz="1100" dirty="0"/>
            <a:t>处理冗余属性</a:t>
          </a:r>
        </a:p>
      </dgm:t>
    </dgm:pt>
    <dgm:pt modelId="{81E007D8-C23E-4945-AA37-7649BD92C91D}" type="parTrans" cxnId="{29F06A8A-9C14-42A1-A6C3-3A777AE8D0F3}">
      <dgm:prSet/>
      <dgm:spPr/>
      <dgm:t>
        <a:bodyPr/>
        <a:lstStyle/>
        <a:p>
          <a:endParaRPr lang="zh-CN" altLang="en-US"/>
        </a:p>
      </dgm:t>
    </dgm:pt>
    <dgm:pt modelId="{7C7A0603-541A-4723-A10B-FB9F6A12EF20}" type="sibTrans" cxnId="{29F06A8A-9C14-42A1-A6C3-3A777AE8D0F3}">
      <dgm:prSet/>
      <dgm:spPr/>
      <dgm:t>
        <a:bodyPr/>
        <a:lstStyle/>
        <a:p>
          <a:endParaRPr lang="zh-CN" altLang="en-US"/>
        </a:p>
      </dgm:t>
    </dgm:pt>
    <dgm:pt modelId="{1C789B2C-D981-4185-8F6A-301E17AF61AC}">
      <dgm:prSet phldrT="[文本]" custT="1"/>
      <dgm:spPr/>
      <dgm:t>
        <a:bodyPr/>
        <a:lstStyle/>
        <a:p>
          <a:r>
            <a:rPr lang="zh-CN" altLang="en-US" sz="1100" dirty="0"/>
            <a:t>处理不相关属性数据</a:t>
          </a:r>
        </a:p>
      </dgm:t>
    </dgm:pt>
    <dgm:pt modelId="{CBF7849D-136D-4314-8620-8A5E6E426A26}" type="parTrans" cxnId="{71048150-9ACC-4352-BB9D-C5310AC0FFD8}">
      <dgm:prSet/>
      <dgm:spPr/>
      <dgm:t>
        <a:bodyPr/>
        <a:lstStyle/>
        <a:p>
          <a:endParaRPr lang="zh-CN" altLang="en-US"/>
        </a:p>
      </dgm:t>
    </dgm:pt>
    <dgm:pt modelId="{D47E4901-863D-428A-A8FA-E32D9ADDEB19}" type="sibTrans" cxnId="{71048150-9ACC-4352-BB9D-C5310AC0FFD8}">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0"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1" presStyleCnt="3"/>
      <dgm:spPr/>
      <dgm:t>
        <a:bodyPr/>
        <a:lstStyle/>
        <a:p>
          <a:endParaRPr lang="zh-CN" altLang="en-US"/>
        </a:p>
      </dgm:t>
    </dgm:pt>
    <dgm:pt modelId="{6340DEB0-987A-4E3E-A4B0-EBCE990AB663}" type="pres">
      <dgm:prSet presAssocID="{94835042-0347-4581-831D-6296EAFF49D2}" presName="desTx" presStyleLbl="fgAcc1" presStyleIdx="1" presStyleCnt="3">
        <dgm:presLayoutVars>
          <dgm:bulletEnabled val="1"/>
        </dgm:presLayoutVars>
      </dgm:prSet>
      <dgm:spPr/>
      <dgm:t>
        <a:bodyPr/>
        <a:lstStyle/>
        <a:p>
          <a:endParaRPr lang="zh-CN" altLang="en-US"/>
        </a:p>
      </dgm:t>
    </dgm:pt>
    <dgm:pt modelId="{E313F30D-804A-4B7C-A7A9-8E5AE7326E91}" type="pres">
      <dgm:prSet presAssocID="{474CDC7F-33D6-4475-850D-12A5EC947A01}" presName="sibTrans" presStyleLbl="sibTrans2D1" presStyleIdx="1" presStyleCnt="2" custAng="26427"/>
      <dgm:spPr/>
      <dgm:t>
        <a:bodyPr/>
        <a:lstStyle/>
        <a:p>
          <a:endParaRPr lang="zh-CN" altLang="en-US"/>
        </a:p>
      </dgm:t>
    </dgm:pt>
    <dgm:pt modelId="{638949A8-86CA-4456-8B1A-EB95582713D9}" type="pres">
      <dgm:prSet presAssocID="{474CDC7F-33D6-4475-850D-12A5EC947A01}" presName="connTx" presStyleLbl="sibTrans2D1" presStyleIdx="1" presStyleCnt="2"/>
      <dgm:spPr/>
      <dgm:t>
        <a:bodyPr/>
        <a:lstStyle/>
        <a:p>
          <a:endParaRPr lang="zh-CN" altLang="en-US"/>
        </a:p>
      </dgm:t>
    </dgm:pt>
    <dgm:pt modelId="{4913D8AC-AF7C-4CFE-94AC-352690A6FBBD}" type="pres">
      <dgm:prSet presAssocID="{79856214-2FB3-4C5F-ACD4-F571D3D2599A}" presName="composite" presStyleCnt="0"/>
      <dgm:spPr/>
    </dgm:pt>
    <dgm:pt modelId="{29D80899-3DF0-4894-9297-10164747421C}" type="pres">
      <dgm:prSet presAssocID="{79856214-2FB3-4C5F-ACD4-F571D3D2599A}" presName="parTx" presStyleLbl="node1" presStyleIdx="1" presStyleCnt="3">
        <dgm:presLayoutVars>
          <dgm:chMax val="0"/>
          <dgm:chPref val="0"/>
          <dgm:bulletEnabled val="1"/>
        </dgm:presLayoutVars>
      </dgm:prSet>
      <dgm:spPr/>
      <dgm:t>
        <a:bodyPr/>
        <a:lstStyle/>
        <a:p>
          <a:endParaRPr lang="zh-CN" altLang="en-US"/>
        </a:p>
      </dgm:t>
    </dgm:pt>
    <dgm:pt modelId="{0573E28D-9D38-47ED-95F0-6150F5824CAE}" type="pres">
      <dgm:prSet presAssocID="{79856214-2FB3-4C5F-ACD4-F571D3D2599A}" presName="parSh" presStyleLbl="node1" presStyleIdx="2" presStyleCnt="3"/>
      <dgm:spPr/>
      <dgm:t>
        <a:bodyPr/>
        <a:lstStyle/>
        <a:p>
          <a:endParaRPr lang="zh-CN" altLang="en-US"/>
        </a:p>
      </dgm:t>
    </dgm:pt>
    <dgm:pt modelId="{EFD5868C-5F74-49C4-9977-FA2FB395ED45}" type="pres">
      <dgm:prSet presAssocID="{79856214-2FB3-4C5F-ACD4-F571D3D2599A}" presName="desTx" presStyleLbl="fgAcc1" presStyleIdx="2" presStyleCnt="3">
        <dgm:presLayoutVars>
          <dgm:bulletEnabled val="1"/>
        </dgm:presLayoutVars>
      </dgm:prSet>
      <dgm:spPr/>
      <dgm:t>
        <a:bodyPr/>
        <a:lstStyle/>
        <a:p>
          <a:endParaRPr lang="zh-CN" altLang="en-US"/>
        </a:p>
      </dgm:t>
    </dgm:pt>
  </dgm:ptLst>
  <dgm:cxnLst>
    <dgm:cxn modelId="{7F2C34B6-AD4C-417F-9532-746169E9FAD9}" type="presOf" srcId="{1C789B2C-D981-4185-8F6A-301E17AF61AC}" destId="{6340DEB0-987A-4E3E-A4B0-EBCE990AB663}" srcOrd="0" destOrd="0" presId="urn:microsoft.com/office/officeart/2005/8/layout/process3"/>
    <dgm:cxn modelId="{1290C3F7-7E3B-4967-9B9C-FE85D9FFA1B5}" type="presOf" srcId="{FA1A5507-5FE6-4194-8561-B2A3E43EC8EF}" destId="{AC90F83E-9614-48A9-966B-306E12A859FB}" srcOrd="1" destOrd="0" presId="urn:microsoft.com/office/officeart/2005/8/layout/process3"/>
    <dgm:cxn modelId="{7C0E5279-34D6-467E-883F-95B6CB4C2AF1}" type="presOf" srcId="{8CC71BC1-6B57-49BE-A325-93FCB067E879}" destId="{F1B64CA7-938F-4B73-9595-7BA3E9F58CA4}" srcOrd="0" destOrd="0" presId="urn:microsoft.com/office/officeart/2005/8/layout/process3"/>
    <dgm:cxn modelId="{8BA521BA-7974-4992-B244-05E288FC2151}" type="presOf" srcId="{94835042-0347-4581-831D-6296EAFF49D2}" destId="{9E4B3084-4521-4BF6-85F5-D8B2E97C1E9B}" srcOrd="1" destOrd="0" presId="urn:microsoft.com/office/officeart/2005/8/layout/process3"/>
    <dgm:cxn modelId="{D9B66497-86E9-40EC-86B4-C6C4D2E88009}" type="presOf" srcId="{8167D70E-F56C-4E45-B5C3-843FED549304}" destId="{882AAB93-9174-4C85-BA68-ED05BFC340F9}" srcOrd="0" destOrd="0" presId="urn:microsoft.com/office/officeart/2005/8/layout/process3"/>
    <dgm:cxn modelId="{3E91B1F8-32B6-459C-81E2-75FAF6441389}" type="presOf" srcId="{94835042-0347-4581-831D-6296EAFF49D2}" destId="{69717D54-C697-4871-A8CF-D68CAD2F2A63}" srcOrd="0" destOrd="0" presId="urn:microsoft.com/office/officeart/2005/8/layout/process3"/>
    <dgm:cxn modelId="{71048150-9ACC-4352-BB9D-C5310AC0FFD8}" srcId="{94835042-0347-4581-831D-6296EAFF49D2}" destId="{1C789B2C-D981-4185-8F6A-301E17AF61AC}" srcOrd="0" destOrd="0" parTransId="{CBF7849D-136D-4314-8620-8A5E6E426A26}" sibTransId="{D47E4901-863D-428A-A8FA-E32D9ADDEB19}"/>
    <dgm:cxn modelId="{29F06A8A-9C14-42A1-A6C3-3A777AE8D0F3}" srcId="{79856214-2FB3-4C5F-ACD4-F571D3D2599A}" destId="{BA5A5126-F134-435E-B208-129A2A9D36C4}" srcOrd="0" destOrd="0" parTransId="{81E007D8-C23E-4945-AA37-7649BD92C91D}" sibTransId="{7C7A0603-541A-4723-A10B-FB9F6A12EF20}"/>
    <dgm:cxn modelId="{BACAFDA8-D1CB-4229-94AF-54A005770660}" type="presOf" srcId="{79856214-2FB3-4C5F-ACD4-F571D3D2599A}" destId="{0573E28D-9D38-47ED-95F0-6150F5824CAE}" srcOrd="1" destOrd="0" presId="urn:microsoft.com/office/officeart/2005/8/layout/process3"/>
    <dgm:cxn modelId="{0A266188-2983-4759-A3AD-77130C198518}" type="presOf" srcId="{BA5A5126-F134-435E-B208-129A2A9D36C4}" destId="{EFD5868C-5F74-49C4-9977-FA2FB395ED45}" srcOrd="0" destOrd="0" presId="urn:microsoft.com/office/officeart/2005/8/layout/process3"/>
    <dgm:cxn modelId="{B37D29F9-F854-43FA-A6E7-B0B1169AA82F}" srcId="{FA1A5507-5FE6-4194-8561-B2A3E43EC8EF}" destId="{8167D70E-F56C-4E45-B5C3-843FED549304}" srcOrd="0" destOrd="0" parTransId="{D106255D-9BFC-4AA7-8326-A14C2B07DDE2}" sibTransId="{D541D94C-F5D0-45EF-B2E6-2FDD0CE459E8}"/>
    <dgm:cxn modelId="{201C3F93-5F14-422A-B93D-8B3BF7D170F9}" type="presOf" srcId="{474CDC7F-33D6-4475-850D-12A5EC947A01}" destId="{E313F30D-804A-4B7C-A7A9-8E5AE7326E91}" srcOrd="0" destOrd="0" presId="urn:microsoft.com/office/officeart/2005/8/layout/process3"/>
    <dgm:cxn modelId="{39082C6A-E4D3-4CB1-9DF8-11B225BB1BFC}" type="presOf" srcId="{FA1A5507-5FE6-4194-8561-B2A3E43EC8EF}" destId="{C7FF4F2F-D820-4371-9053-0DF6013DF7A0}" srcOrd="0" destOrd="0" presId="urn:microsoft.com/office/officeart/2005/8/layout/process3"/>
    <dgm:cxn modelId="{C2843442-4BC1-461A-8F04-5ACFFE39440B}" type="presOf" srcId="{0F3DDDFD-39CD-4C16-AF7B-1E316F2C6E66}" destId="{4B79B23C-FB3C-4FE3-9A85-713E0692835C}" srcOrd="0" destOrd="0" presId="urn:microsoft.com/office/officeart/2005/8/layout/process3"/>
    <dgm:cxn modelId="{A89F64BC-E169-42FC-A043-0263033F9A6B}" type="presOf" srcId="{79856214-2FB3-4C5F-ACD4-F571D3D2599A}" destId="{29D80899-3DF0-4894-9297-10164747421C}" srcOrd="0" destOrd="0" presId="urn:microsoft.com/office/officeart/2005/8/layout/process3"/>
    <dgm:cxn modelId="{2524AE0D-533A-4EFF-9A29-2D1F5DCB6612}" srcId="{0F3DDDFD-39CD-4C16-AF7B-1E316F2C6E66}" destId="{79856214-2FB3-4C5F-ACD4-F571D3D2599A}" srcOrd="2" destOrd="0" parTransId="{2D5EF9F1-2834-425E-A3B5-04DC409B6AF9}" sibTransId="{E51CA921-8CBB-4722-88AE-D426573D0594}"/>
    <dgm:cxn modelId="{122CCEDC-3A94-4C55-A6D7-65476A6313B4}" type="presOf" srcId="{474CDC7F-33D6-4475-850D-12A5EC947A01}" destId="{638949A8-86CA-4456-8B1A-EB95582713D9}" srcOrd="1"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FB7C1938-8247-4D48-8DBB-3940FC6EF710}" type="presOf" srcId="{8CC71BC1-6B57-49BE-A325-93FCB067E879}" destId="{3455D4AC-B1EA-4E4B-AF11-68854EE8204B}" srcOrd="1" destOrd="0" presId="urn:microsoft.com/office/officeart/2005/8/layout/process3"/>
    <dgm:cxn modelId="{227F7904-7451-4AF3-AD09-6284C3F8C2B5}" srcId="{0F3DDDFD-39CD-4C16-AF7B-1E316F2C6E66}" destId="{94835042-0347-4581-831D-6296EAFF49D2}" srcOrd="1" destOrd="0" parTransId="{BB50CE48-D30C-4538-A58E-93077E4A01FC}" sibTransId="{474CDC7F-33D6-4475-850D-12A5EC947A01}"/>
    <dgm:cxn modelId="{E1B1B177-0C9B-416F-B8E7-C009BBCAF017}" type="presParOf" srcId="{4B79B23C-FB3C-4FE3-9A85-713E0692835C}" destId="{2AF1550A-91E2-4BCB-9374-C6CAB44958B9}" srcOrd="0" destOrd="0" presId="urn:microsoft.com/office/officeart/2005/8/layout/process3"/>
    <dgm:cxn modelId="{A04E5F8D-E966-4100-BFAB-AE270E97DA43}" type="presParOf" srcId="{2AF1550A-91E2-4BCB-9374-C6CAB44958B9}" destId="{C7FF4F2F-D820-4371-9053-0DF6013DF7A0}" srcOrd="0" destOrd="0" presId="urn:microsoft.com/office/officeart/2005/8/layout/process3"/>
    <dgm:cxn modelId="{9C493392-ED59-4843-8EDF-E264814CDFEC}" type="presParOf" srcId="{2AF1550A-91E2-4BCB-9374-C6CAB44958B9}" destId="{AC90F83E-9614-48A9-966B-306E12A859FB}" srcOrd="1" destOrd="0" presId="urn:microsoft.com/office/officeart/2005/8/layout/process3"/>
    <dgm:cxn modelId="{F12F0FF5-060D-4452-96A9-C7D022062992}" type="presParOf" srcId="{2AF1550A-91E2-4BCB-9374-C6CAB44958B9}" destId="{882AAB93-9174-4C85-BA68-ED05BFC340F9}" srcOrd="2" destOrd="0" presId="urn:microsoft.com/office/officeart/2005/8/layout/process3"/>
    <dgm:cxn modelId="{5C07819D-C5F8-4FDB-AB20-BAA3AAF2ED1D}" type="presParOf" srcId="{4B79B23C-FB3C-4FE3-9A85-713E0692835C}" destId="{F1B64CA7-938F-4B73-9595-7BA3E9F58CA4}" srcOrd="1" destOrd="0" presId="urn:microsoft.com/office/officeart/2005/8/layout/process3"/>
    <dgm:cxn modelId="{48FE1DDE-D9F4-4253-B436-03E3A4206C8F}" type="presParOf" srcId="{F1B64CA7-938F-4B73-9595-7BA3E9F58CA4}" destId="{3455D4AC-B1EA-4E4B-AF11-68854EE8204B}" srcOrd="0" destOrd="0" presId="urn:microsoft.com/office/officeart/2005/8/layout/process3"/>
    <dgm:cxn modelId="{B7C3CC2D-37BA-42D4-A753-CF907B914C13}" type="presParOf" srcId="{4B79B23C-FB3C-4FE3-9A85-713E0692835C}" destId="{12F41368-174E-4625-8C7E-CF4A1DB2DE60}" srcOrd="2" destOrd="0" presId="urn:microsoft.com/office/officeart/2005/8/layout/process3"/>
    <dgm:cxn modelId="{ED2D4541-8970-49C4-9DC1-2F386C8C9803}" type="presParOf" srcId="{12F41368-174E-4625-8C7E-CF4A1DB2DE60}" destId="{69717D54-C697-4871-A8CF-D68CAD2F2A63}" srcOrd="0" destOrd="0" presId="urn:microsoft.com/office/officeart/2005/8/layout/process3"/>
    <dgm:cxn modelId="{03157EAF-CF3F-4F90-9620-1C1AD640922E}" type="presParOf" srcId="{12F41368-174E-4625-8C7E-CF4A1DB2DE60}" destId="{9E4B3084-4521-4BF6-85F5-D8B2E97C1E9B}" srcOrd="1" destOrd="0" presId="urn:microsoft.com/office/officeart/2005/8/layout/process3"/>
    <dgm:cxn modelId="{B918F0CA-E9A3-46FA-9DA4-88325014BDBF}" type="presParOf" srcId="{12F41368-174E-4625-8C7E-CF4A1DB2DE60}" destId="{6340DEB0-987A-4E3E-A4B0-EBCE990AB663}" srcOrd="2" destOrd="0" presId="urn:microsoft.com/office/officeart/2005/8/layout/process3"/>
    <dgm:cxn modelId="{8BBC7E9B-D635-413B-9D3C-097054721BF4}" type="presParOf" srcId="{4B79B23C-FB3C-4FE3-9A85-713E0692835C}" destId="{E313F30D-804A-4B7C-A7A9-8E5AE7326E91}" srcOrd="3" destOrd="0" presId="urn:microsoft.com/office/officeart/2005/8/layout/process3"/>
    <dgm:cxn modelId="{91AC9526-907A-493D-BDB2-8C043AF54A7C}" type="presParOf" srcId="{E313F30D-804A-4B7C-A7A9-8E5AE7326E91}" destId="{638949A8-86CA-4456-8B1A-EB95582713D9}" srcOrd="0" destOrd="0" presId="urn:microsoft.com/office/officeart/2005/8/layout/process3"/>
    <dgm:cxn modelId="{19FA438A-0D10-4FB0-BB96-30D65AF199BA}" type="presParOf" srcId="{4B79B23C-FB3C-4FE3-9A85-713E0692835C}" destId="{4913D8AC-AF7C-4CFE-94AC-352690A6FBBD}" srcOrd="4" destOrd="0" presId="urn:microsoft.com/office/officeart/2005/8/layout/process3"/>
    <dgm:cxn modelId="{C45E2BC9-BAFF-4F0E-B918-189C74BACDCB}" type="presParOf" srcId="{4913D8AC-AF7C-4CFE-94AC-352690A6FBBD}" destId="{29D80899-3DF0-4894-9297-10164747421C}" srcOrd="0" destOrd="0" presId="urn:microsoft.com/office/officeart/2005/8/layout/process3"/>
    <dgm:cxn modelId="{E1718CCE-4F5D-4155-BA66-0D2E4CE7D279}" type="presParOf" srcId="{4913D8AC-AF7C-4CFE-94AC-352690A6FBBD}" destId="{0573E28D-9D38-47ED-95F0-6150F5824CAE}" srcOrd="1" destOrd="0" presId="urn:microsoft.com/office/officeart/2005/8/layout/process3"/>
    <dgm:cxn modelId="{30135B6E-910F-4967-B68E-528B786E9E6D}" type="presParOf" srcId="{4913D8AC-AF7C-4CFE-94AC-352690A6FBBD}" destId="{EFD5868C-5F74-49C4-9977-FA2FB395ED45}"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accent2">
            <a:lumMod val="7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2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000" b="1" dirty="0">
              <a:solidFill>
                <a:schemeClr val="bg1"/>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000" b="1" dirty="0">
              <a:solidFill>
                <a:schemeClr val="bg1"/>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bg1">
            <a:lumMod val="6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bg1">
            <a:lumMod val="6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6E30F2CA-4C79-404E-B029-A9AC548906D4}" type="presOf" srcId="{8D427307-CEAF-4DD7-BB85-8785E2DCDB7F}" destId="{2AC453B5-CEF3-4FE2-AB06-0646F5A88E84}" srcOrd="0" destOrd="0" presId="urn:microsoft.com/office/officeart/2008/layout/VerticalCurvedList"/>
    <dgm:cxn modelId="{12ECF312-B15F-43A2-A58B-689ABCF0CE54}" type="presOf" srcId="{A031629A-C912-46DE-9250-B3AB97DBFEF3}" destId="{4973CE0B-830B-42A8-8F41-45A257AA0B8B}" srcOrd="0" destOrd="0"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0BB1AA65-073E-4B46-9901-2989BC46FDF7}" type="presOf" srcId="{13CB7EC8-6ACD-4B77-8976-1FAD1A4C5C91}" destId="{2AC453B5-CEF3-4FE2-AB06-0646F5A88E84}" srcOrd="0" destOrd="5" presId="urn:microsoft.com/office/officeart/2008/layout/VerticalCurvedList"/>
    <dgm:cxn modelId="{7D031482-AE8A-48F1-9AD6-1326E7BB2D4C}" type="presOf" srcId="{EEC4CF63-C19C-4428-A191-567F637D3731}" destId="{2AC453B5-CEF3-4FE2-AB06-0646F5A88E84}" srcOrd="0" destOrd="3" presId="urn:microsoft.com/office/officeart/2008/layout/VerticalCurvedList"/>
    <dgm:cxn modelId="{81844523-5C48-460A-922D-E960DB747C5E}" srcId="{CAD4A8F6-B95E-4BDC-BAF5-2C029DD1BC4D}" destId="{299514BF-5A8F-4E5C-AC20-705FAD970C57}" srcOrd="0" destOrd="0" parTransId="{3CF1E8CF-6C4C-4B0F-B22C-4E8EDB9C7C60}" sibTransId="{8F419448-0960-45AD-BEB8-03E2571861C2}"/>
    <dgm:cxn modelId="{9222344A-F755-43E0-9BAF-F1D5A587A9DA}" srcId="{534D5989-8F4D-4258-8225-B724768E9233}" destId="{0C6CA62A-2507-4191-8334-84E9AE83554B}" srcOrd="3" destOrd="0" parTransId="{DC45ABA5-A405-4793-88D7-75BEFB225DD7}" sibTransId="{F414A7C2-4F25-4DAE-8997-2244E8C3A188}"/>
    <dgm:cxn modelId="{6B23F67E-1D5A-4F45-B0F5-52BF1FC71D4F}" type="presOf" srcId="{CAD4A8F6-B95E-4BDC-BAF5-2C029DD1BC4D}" destId="{2AC453B5-CEF3-4FE2-AB06-0646F5A88E84}" srcOrd="0" destOrd="1"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73923DEE-B041-4548-81F3-DCB0EC174DF0}" srcId="{534D5989-8F4D-4258-8225-B724768E9233}" destId="{8D427307-CEAF-4DD7-BB85-8785E2DCDB7F}" srcOrd="2" destOrd="0" parTransId="{82F61772-1C04-4322-8790-54D95F2EEAF1}" sibTransId="{C89D5316-09E0-4799-A018-26A1EB22C526}"/>
    <dgm:cxn modelId="{67F265BF-85B5-4D9D-9F75-8F0257732F3E}" type="presOf" srcId="{D91B23D0-43B5-4C6B-BF71-684C58D6394F}" destId="{2AC453B5-CEF3-4FE2-AB06-0646F5A88E84}" srcOrd="0" destOrd="4" presId="urn:microsoft.com/office/officeart/2008/layout/VerticalCurvedList"/>
    <dgm:cxn modelId="{B3E1D6AB-17CE-47BA-B783-1CBAD85B8951}" type="presOf" srcId="{0C6CA62A-2507-4191-8334-84E9AE83554B}" destId="{49F3C08A-059A-4944-B0BE-9FED64C38273}" srcOrd="0" destOrd="0" presId="urn:microsoft.com/office/officeart/2008/layout/VerticalCurvedList"/>
    <dgm:cxn modelId="{D0F69B01-A46C-4B8E-BA6C-CA7ABE4D165E}" type="presOf" srcId="{D7A9A80B-B499-4CE9-B8B6-42D8B19FB683}" destId="{25CC8F4A-1A1B-4C3E-B9C9-3B2A7A2D0F66}" srcOrd="0" destOrd="0" presId="urn:microsoft.com/office/officeart/2008/layout/VerticalCurvedList"/>
    <dgm:cxn modelId="{4781F030-0E00-434A-8A98-84249B0A4021}" srcId="{D91B23D0-43B5-4C6B-BF71-684C58D6394F}" destId="{13CB7EC8-6ACD-4B77-8976-1FAD1A4C5C91}" srcOrd="0" destOrd="0" parTransId="{B00B4B1C-8818-4EFF-93BB-6F0A0140578E}" sibTransId="{E98A7184-B0BA-44E0-8025-7EA6FF6CA5B5}"/>
    <dgm:cxn modelId="{9D5A0FE1-E111-4E5E-BF14-005848CBD399}" srcId="{534D5989-8F4D-4258-8225-B724768E9233}" destId="{A031629A-C912-46DE-9250-B3AB97DBFEF3}" srcOrd="0" destOrd="0" parTransId="{D4DB4B43-FE32-40E2-A322-C82FEF4FD8CF}" sibTransId="{D7A9A80B-B499-4CE9-B8B6-42D8B19FB683}"/>
    <dgm:cxn modelId="{E1170544-F69F-42D0-A169-B2FBF5C04D8D}" srcId="{D91B23D0-43B5-4C6B-BF71-684C58D6394F}" destId="{8D0D1380-200B-4E1B-A7CD-AF54E18225FA}" srcOrd="1" destOrd="0" parTransId="{FDF76EE7-E998-4223-9BC9-176A563D2522}" sibTransId="{E82CCD8A-367C-4DFB-916C-69A69DA67B9B}"/>
    <dgm:cxn modelId="{717D24A9-A38C-47F8-95BF-D5F7EA0AB609}" type="presOf" srcId="{534D5989-8F4D-4258-8225-B724768E9233}" destId="{777E6480-BB94-44CE-B407-D0500462E337}" srcOrd="0" destOrd="0" presId="urn:microsoft.com/office/officeart/2008/layout/VerticalCurvedList"/>
    <dgm:cxn modelId="{6DE6DF1B-8A61-49E2-B0F8-5AE7A9CC5EAB}" type="presOf" srcId="{8D0D1380-200B-4E1B-A7CD-AF54E18225FA}" destId="{2AC453B5-CEF3-4FE2-AB06-0646F5A88E84}" srcOrd="0" destOrd="6" presId="urn:microsoft.com/office/officeart/2008/layout/VerticalCurvedList"/>
    <dgm:cxn modelId="{29B0C78F-F08F-4C9C-81DC-273C8369DECC}" type="presOf" srcId="{299514BF-5A8F-4E5C-AC20-705FAD970C57}" destId="{2AC453B5-CEF3-4FE2-AB06-0646F5A88E84}" srcOrd="0" destOrd="2" presId="urn:microsoft.com/office/officeart/2008/layout/VerticalCurvedList"/>
    <dgm:cxn modelId="{F1CF48FB-8132-4E41-905C-4EFCA60DCAD2}" type="presOf" srcId="{EB89F287-1E2B-4D7B-B849-A9AFDC62F93B}" destId="{0ADD1677-4BB9-411B-9F55-C6A8BB4AEFFE}" srcOrd="0" destOrd="0" presId="urn:microsoft.com/office/officeart/2008/layout/VerticalCurvedList"/>
    <dgm:cxn modelId="{B0904E20-06BD-45C5-8BA4-1E2E4C6C4046}" type="presParOf" srcId="{777E6480-BB94-44CE-B407-D0500462E337}" destId="{029663F2-6083-4943-A4B6-B75B1725BCEF}" srcOrd="0" destOrd="0" presId="urn:microsoft.com/office/officeart/2008/layout/VerticalCurvedList"/>
    <dgm:cxn modelId="{3131E0DE-C089-41E5-86E7-7E9B0006C257}" type="presParOf" srcId="{029663F2-6083-4943-A4B6-B75B1725BCEF}" destId="{D211633A-16B4-4697-B79D-94EAD020AF0A}" srcOrd="0" destOrd="0" presId="urn:microsoft.com/office/officeart/2008/layout/VerticalCurvedList"/>
    <dgm:cxn modelId="{82F90421-1724-4C33-8DBA-7103AC5E2F9D}" type="presParOf" srcId="{D211633A-16B4-4697-B79D-94EAD020AF0A}" destId="{2B0DD12D-6EF4-4BF8-B02D-398F02F66379}" srcOrd="0" destOrd="0" presId="urn:microsoft.com/office/officeart/2008/layout/VerticalCurvedList"/>
    <dgm:cxn modelId="{8F3DAF0C-D0C6-402B-A341-D66B9AB80434}" type="presParOf" srcId="{D211633A-16B4-4697-B79D-94EAD020AF0A}" destId="{25CC8F4A-1A1B-4C3E-B9C9-3B2A7A2D0F66}" srcOrd="1" destOrd="0" presId="urn:microsoft.com/office/officeart/2008/layout/VerticalCurvedList"/>
    <dgm:cxn modelId="{996E6C37-12C6-4D04-9A11-76E7A8EB4797}" type="presParOf" srcId="{D211633A-16B4-4697-B79D-94EAD020AF0A}" destId="{3901E994-EF88-4B55-B333-8B5DC2C1FE64}" srcOrd="2" destOrd="0" presId="urn:microsoft.com/office/officeart/2008/layout/VerticalCurvedList"/>
    <dgm:cxn modelId="{95AD11D6-05D8-4E9D-A849-75D1E4726AB5}" type="presParOf" srcId="{D211633A-16B4-4697-B79D-94EAD020AF0A}" destId="{8EACEE7C-B326-44FB-9A91-8726F31EDF2B}" srcOrd="3" destOrd="0" presId="urn:microsoft.com/office/officeart/2008/layout/VerticalCurvedList"/>
    <dgm:cxn modelId="{200B6C4B-3EBC-4B78-8850-87BF9DF6C508}" type="presParOf" srcId="{029663F2-6083-4943-A4B6-B75B1725BCEF}" destId="{4973CE0B-830B-42A8-8F41-45A257AA0B8B}" srcOrd="1" destOrd="0" presId="urn:microsoft.com/office/officeart/2008/layout/VerticalCurvedList"/>
    <dgm:cxn modelId="{489AC4BA-FA7F-4338-81C2-2B9565D7794F}" type="presParOf" srcId="{029663F2-6083-4943-A4B6-B75B1725BCEF}" destId="{966750C1-A861-452C-9609-15612A3DFCF5}" srcOrd="2" destOrd="0" presId="urn:microsoft.com/office/officeart/2008/layout/VerticalCurvedList"/>
    <dgm:cxn modelId="{08177D35-068A-4458-BF3B-7B51309BBC90}" type="presParOf" srcId="{966750C1-A861-452C-9609-15612A3DFCF5}" destId="{2C32AA3C-C21E-444B-8009-13B7F44A3DFC}" srcOrd="0" destOrd="0" presId="urn:microsoft.com/office/officeart/2008/layout/VerticalCurvedList"/>
    <dgm:cxn modelId="{22F0F05F-0974-4B6E-92CA-271F3D3238C5}" type="presParOf" srcId="{029663F2-6083-4943-A4B6-B75B1725BCEF}" destId="{0ADD1677-4BB9-411B-9F55-C6A8BB4AEFFE}" srcOrd="3" destOrd="0" presId="urn:microsoft.com/office/officeart/2008/layout/VerticalCurvedList"/>
    <dgm:cxn modelId="{CFB93CA8-306A-4CF0-8260-70B4086D0CB9}" type="presParOf" srcId="{029663F2-6083-4943-A4B6-B75B1725BCEF}" destId="{A9BE9254-C053-4EAB-8F29-0CEF5AEEC494}" srcOrd="4" destOrd="0" presId="urn:microsoft.com/office/officeart/2008/layout/VerticalCurvedList"/>
    <dgm:cxn modelId="{12044A64-C079-4D5D-8593-92615E2FFC47}" type="presParOf" srcId="{A9BE9254-C053-4EAB-8F29-0CEF5AEEC494}" destId="{D5EA4CD6-8560-493F-8996-3B38ECA26A5D}" srcOrd="0" destOrd="0" presId="urn:microsoft.com/office/officeart/2008/layout/VerticalCurvedList"/>
    <dgm:cxn modelId="{76AA3BFF-BFFC-47E2-8BF2-0FEA7F84B049}" type="presParOf" srcId="{029663F2-6083-4943-A4B6-B75B1725BCEF}" destId="{2AC453B5-CEF3-4FE2-AB06-0646F5A88E84}" srcOrd="5" destOrd="0" presId="urn:microsoft.com/office/officeart/2008/layout/VerticalCurvedList"/>
    <dgm:cxn modelId="{06BC763E-9133-40E6-BC73-6DD680DCD6B6}" type="presParOf" srcId="{029663F2-6083-4943-A4B6-B75B1725BCEF}" destId="{1B5A28ED-1C55-46F1-99FA-328BCE561B4A}" srcOrd="6" destOrd="0" presId="urn:microsoft.com/office/officeart/2008/layout/VerticalCurvedList"/>
    <dgm:cxn modelId="{00A601EB-3C1D-4DD0-9D95-E5AC7DA57822}" type="presParOf" srcId="{1B5A28ED-1C55-46F1-99FA-328BCE561B4A}" destId="{2E10788D-F76E-483E-B3FF-9B6A38A71BF2}" srcOrd="0" destOrd="0" presId="urn:microsoft.com/office/officeart/2008/layout/VerticalCurvedList"/>
    <dgm:cxn modelId="{4DB7F5D8-C32A-4D37-A1B4-5F6D13A3FCB6}" type="presParOf" srcId="{029663F2-6083-4943-A4B6-B75B1725BCEF}" destId="{49F3C08A-059A-4944-B0BE-9FED64C38273}" srcOrd="7" destOrd="0" presId="urn:microsoft.com/office/officeart/2008/layout/VerticalCurvedList"/>
    <dgm:cxn modelId="{8B8AC728-738A-44B3-887A-67B8B5140404}" type="presParOf" srcId="{029663F2-6083-4943-A4B6-B75B1725BCEF}" destId="{31FCCC1D-41B1-4F4D-AD60-B8479B1A58C5}" srcOrd="8" destOrd="0" presId="urn:microsoft.com/office/officeart/2008/layout/VerticalCurvedList"/>
    <dgm:cxn modelId="{AB9587E0-C7DD-495B-BE16-4C0F7341BC64}"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F0835E1B-2744-471F-A7E0-D375508D0963}" srcId="{A6AD3BAA-9012-48AF-8113-54AD8DB43514}" destId="{09FEEF98-66D8-4266-9535-59667BCA2E50}" srcOrd="0" destOrd="0" parTransId="{35E14190-AB40-4262-B0CF-E04C6237AF31}" sibTransId="{966F489E-DF38-4411-A6CE-B582D9B78FDA}"/>
    <dgm:cxn modelId="{1F27561E-654D-43AE-8CC7-564FE70FAA8D}" type="presOf" srcId="{FE0B8CEE-7931-4C6C-ABAD-786E9B835F96}" destId="{25B85B47-B55F-40A6-95E0-5ED6A9B870BF}" srcOrd="0" destOrd="0" presId="urn:microsoft.com/office/officeart/2005/8/layout/vList2"/>
    <dgm:cxn modelId="{51DEBEFE-F987-453C-9C2A-24456A2F4856}" type="presOf" srcId="{09FEEF98-66D8-4266-9535-59667BCA2E50}" destId="{D7A831F6-224E-4255-B33E-DD2359E3B625}" srcOrd="0" destOrd="0" presId="urn:microsoft.com/office/officeart/2005/8/layout/vList2"/>
    <dgm:cxn modelId="{88FAC0B3-A8C1-4F01-931D-67EAF9ED362F}" type="presOf" srcId="{ED717D3C-12D7-4C82-9A24-C9144B86E759}" destId="{0BD9CFF3-BD5C-4496-A5C0-71614AF6C6BB}" srcOrd="0" destOrd="0" presId="urn:microsoft.com/office/officeart/2005/8/layout/vList2"/>
    <dgm:cxn modelId="{7F052911-A6C0-46EA-9227-913684EC884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7DE554C6-DACD-4CF6-85C8-F87EC223EA9B}" type="presParOf" srcId="{E31A7A90-9CD5-4F7D-BB1D-2BA0EB5BD2C5}" destId="{D7A831F6-224E-4255-B33E-DD2359E3B625}" srcOrd="0" destOrd="0" presId="urn:microsoft.com/office/officeart/2005/8/layout/vList2"/>
    <dgm:cxn modelId="{F2DE2860-F738-4571-9B6A-78A50010E5A5}" type="presParOf" srcId="{E31A7A90-9CD5-4F7D-BB1D-2BA0EB5BD2C5}" destId="{FBF90EA1-6824-4341-A626-EC96D220F96E}" srcOrd="1" destOrd="0" presId="urn:microsoft.com/office/officeart/2005/8/layout/vList2"/>
    <dgm:cxn modelId="{AF81DC0C-B23B-4B94-A898-BBD622A6902D}" type="presParOf" srcId="{E31A7A90-9CD5-4F7D-BB1D-2BA0EB5BD2C5}" destId="{0BD9CFF3-BD5C-4496-A5C0-71614AF6C6BB}" srcOrd="2" destOrd="0" presId="urn:microsoft.com/office/officeart/2005/8/layout/vList2"/>
    <dgm:cxn modelId="{1C0C5C87-91EB-4FE0-A562-5EABA00DBDBA}" type="presParOf" srcId="{E31A7A90-9CD5-4F7D-BB1D-2BA0EB5BD2C5}" destId="{464742A5-F16D-480B-AB99-23EA79FE0EF8}" srcOrd="3" destOrd="0" presId="urn:microsoft.com/office/officeart/2005/8/layout/vList2"/>
    <dgm:cxn modelId="{6DCE8DBC-4922-458B-947D-9D4C6086E050}"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6A8094D7-980A-448F-80B7-CE69A68E13E7}" type="presOf" srcId="{09FEEF98-66D8-4266-9535-59667BCA2E50}" destId="{D7A831F6-224E-4255-B33E-DD2359E3B62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14560BD8-FEB6-4AC3-8464-ADA742CCF85A}" type="presOf" srcId="{FE0B8CEE-7931-4C6C-ABAD-786E9B835F96}" destId="{25B85B47-B55F-40A6-95E0-5ED6A9B870BF}" srcOrd="0" destOrd="0" presId="urn:microsoft.com/office/officeart/2005/8/layout/vList2"/>
    <dgm:cxn modelId="{3E26E228-74FB-45B4-83AA-5C475A38C449}" type="presOf" srcId="{ED717D3C-12D7-4C82-9A24-C9144B86E759}" destId="{0BD9CFF3-BD5C-4496-A5C0-71614AF6C6BB}" srcOrd="0" destOrd="0" presId="urn:microsoft.com/office/officeart/2005/8/layout/vList2"/>
    <dgm:cxn modelId="{8FA1E121-E0BB-4C7C-B3F7-9C7BDEC91ED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015AB0AF-1141-468F-A354-38E007935BA8}" type="presParOf" srcId="{E31A7A90-9CD5-4F7D-BB1D-2BA0EB5BD2C5}" destId="{D7A831F6-224E-4255-B33E-DD2359E3B625}" srcOrd="0" destOrd="0" presId="urn:microsoft.com/office/officeart/2005/8/layout/vList2"/>
    <dgm:cxn modelId="{9455221E-7F67-4245-B125-FDB600A7CEB3}" type="presParOf" srcId="{E31A7A90-9CD5-4F7D-BB1D-2BA0EB5BD2C5}" destId="{FBF90EA1-6824-4341-A626-EC96D220F96E}" srcOrd="1" destOrd="0" presId="urn:microsoft.com/office/officeart/2005/8/layout/vList2"/>
    <dgm:cxn modelId="{6B196358-F4A1-43CD-B158-84D08635275D}" type="presParOf" srcId="{E31A7A90-9CD5-4F7D-BB1D-2BA0EB5BD2C5}" destId="{0BD9CFF3-BD5C-4496-A5C0-71614AF6C6BB}" srcOrd="2" destOrd="0" presId="urn:microsoft.com/office/officeart/2005/8/layout/vList2"/>
    <dgm:cxn modelId="{DE34327E-2991-459A-B3BB-B6EEBAD25954}" type="presParOf" srcId="{E31A7A90-9CD5-4F7D-BB1D-2BA0EB5BD2C5}" destId="{464742A5-F16D-480B-AB99-23EA79FE0EF8}" srcOrd="3" destOrd="0" presId="urn:microsoft.com/office/officeart/2005/8/layout/vList2"/>
    <dgm:cxn modelId="{5434146B-E63A-457F-950A-94DB3B3F069E}"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5F9E0F-E618-4643-AECB-BCF36461051E}" type="doc">
      <dgm:prSet loTypeId="urn:microsoft.com/office/officeart/2005/8/layout/gear1" loCatId="process" qsTypeId="urn:microsoft.com/office/officeart/2005/8/quickstyle/simple1" qsCatId="simple" csTypeId="urn:microsoft.com/office/officeart/2005/8/colors/colorful3" csCatId="colorful" phldr="1"/>
      <dgm:spPr/>
    </dgm:pt>
    <dgm:pt modelId="{41C83811-C3C0-4CEA-82D8-A14FBD6B16FC}">
      <dgm:prSet phldrT="[文本]" custT="1"/>
      <dgm:spPr/>
      <dgm:t>
        <a:bodyPr/>
        <a:lstStyle/>
        <a:p>
          <a:r>
            <a:rPr lang="zh-CN" altLang="en-US" sz="1400" b="1" dirty="0">
              <a:solidFill>
                <a:schemeClr val="tx1"/>
              </a:solidFill>
            </a:rPr>
            <a:t>分类</a:t>
          </a:r>
        </a:p>
      </dgm:t>
    </dgm:pt>
    <dgm:pt modelId="{C2345A95-3998-453D-BA8C-E0D34EB02FA6}" type="parTrans" cxnId="{EDAAC137-0A3B-41A5-8CAB-BF162AFA571B}">
      <dgm:prSet/>
      <dgm:spPr/>
      <dgm:t>
        <a:bodyPr/>
        <a:lstStyle/>
        <a:p>
          <a:endParaRPr lang="zh-CN" altLang="en-US" sz="2000" b="1">
            <a:solidFill>
              <a:schemeClr val="tx1"/>
            </a:solidFill>
          </a:endParaRPr>
        </a:p>
      </dgm:t>
    </dgm:pt>
    <dgm:pt modelId="{F968813E-0999-4A6F-9DAC-2CF09270E68F}" type="sibTrans" cxnId="{EDAAC137-0A3B-41A5-8CAB-BF162AFA571B}">
      <dgm:prSet/>
      <dgm:spPr/>
      <dgm:t>
        <a:bodyPr/>
        <a:lstStyle/>
        <a:p>
          <a:endParaRPr lang="zh-CN" altLang="en-US" sz="2000" b="1">
            <a:solidFill>
              <a:schemeClr val="tx1"/>
            </a:solidFill>
          </a:endParaRPr>
        </a:p>
      </dgm:t>
    </dgm:pt>
    <dgm:pt modelId="{BE2B6936-B5D2-AB4B-BFB1-E4A553A95F4A}">
      <dgm:prSet phldrT="[文本]" custT="1"/>
      <dgm:spPr/>
      <dgm:t>
        <a:bodyPr/>
        <a:lstStyle/>
        <a:p>
          <a:r>
            <a:rPr lang="zh-CN" altLang="en-US" sz="1400" b="1" dirty="0">
              <a:solidFill>
                <a:schemeClr val="tx1"/>
              </a:solidFill>
            </a:rPr>
            <a:t>特征</a:t>
          </a:r>
          <a:endParaRPr lang="en-US" altLang="zh-CN" sz="1400" b="1" dirty="0">
            <a:solidFill>
              <a:schemeClr val="tx1"/>
            </a:solidFill>
          </a:endParaRPr>
        </a:p>
        <a:p>
          <a:r>
            <a:rPr lang="zh-CN" altLang="en-US" sz="1400" b="1" dirty="0">
              <a:solidFill>
                <a:schemeClr val="tx1"/>
              </a:solidFill>
            </a:rPr>
            <a:t>分析</a:t>
          </a:r>
        </a:p>
      </dgm:t>
    </dgm:pt>
    <dgm:pt modelId="{C38BA1AE-5D0C-A540-B85E-329A3901B147}" type="parTrans" cxnId="{CC69C4B2-3EE3-A243-B22F-FA2CB29E71D8}">
      <dgm:prSet/>
      <dgm:spPr/>
      <dgm:t>
        <a:bodyPr/>
        <a:lstStyle/>
        <a:p>
          <a:endParaRPr lang="zh-CN" altLang="en-US"/>
        </a:p>
      </dgm:t>
    </dgm:pt>
    <dgm:pt modelId="{FCEA5914-0113-444D-AEEE-1BB9D4C66AA8}" type="sibTrans" cxnId="{CC69C4B2-3EE3-A243-B22F-FA2CB29E71D8}">
      <dgm:prSet/>
      <dgm:spPr/>
      <dgm:t>
        <a:bodyPr/>
        <a:lstStyle/>
        <a:p>
          <a:endParaRPr lang="zh-CN" altLang="en-US"/>
        </a:p>
      </dgm:t>
    </dgm:pt>
    <dgm:pt modelId="{4ADAC7C8-940D-AF42-B8F9-311175305DDB}">
      <dgm:prSet phldrT="[文本]" custT="1"/>
      <dgm:spPr/>
      <dgm:t>
        <a:bodyPr/>
        <a:lstStyle/>
        <a:p>
          <a:r>
            <a:rPr lang="zh-CN" altLang="en-US" sz="1400" b="1" dirty="0">
              <a:solidFill>
                <a:schemeClr val="tx1"/>
              </a:solidFill>
            </a:rPr>
            <a:t>回归</a:t>
          </a:r>
        </a:p>
      </dgm:t>
    </dgm:pt>
    <dgm:pt modelId="{ABC5C441-3F70-0E46-AF4F-49686DDCAA53}" type="parTrans" cxnId="{4100471A-22C3-4341-9B36-C89881B3D561}">
      <dgm:prSet/>
      <dgm:spPr/>
      <dgm:t>
        <a:bodyPr/>
        <a:lstStyle/>
        <a:p>
          <a:endParaRPr lang="zh-CN" altLang="en-US"/>
        </a:p>
      </dgm:t>
    </dgm:pt>
    <dgm:pt modelId="{72D08B61-4132-A34C-8157-06CE56B74EDD}" type="sibTrans" cxnId="{4100471A-22C3-4341-9B36-C89881B3D561}">
      <dgm:prSet/>
      <dgm:spPr/>
      <dgm:t>
        <a:bodyPr/>
        <a:lstStyle/>
        <a:p>
          <a:endParaRPr lang="zh-CN" altLang="en-US"/>
        </a:p>
      </dgm:t>
    </dgm:pt>
    <dgm:pt modelId="{4BFAE43C-6012-48BC-B2D6-63FA754D91A4}" type="pres">
      <dgm:prSet presAssocID="{B85F9E0F-E618-4643-AECB-BCF36461051E}" presName="composite" presStyleCnt="0">
        <dgm:presLayoutVars>
          <dgm:chMax val="3"/>
          <dgm:animLvl val="lvl"/>
          <dgm:resizeHandles val="exact"/>
        </dgm:presLayoutVars>
      </dgm:prSet>
      <dgm:spPr/>
    </dgm:pt>
    <dgm:pt modelId="{81B153B2-F09D-8F4A-B6EE-6BDBB364FF62}" type="pres">
      <dgm:prSet presAssocID="{BE2B6936-B5D2-AB4B-BFB1-E4A553A95F4A}" presName="gear1" presStyleLbl="node1" presStyleIdx="0" presStyleCnt="3">
        <dgm:presLayoutVars>
          <dgm:chMax val="1"/>
          <dgm:bulletEnabled val="1"/>
        </dgm:presLayoutVars>
      </dgm:prSet>
      <dgm:spPr/>
      <dgm:t>
        <a:bodyPr/>
        <a:lstStyle/>
        <a:p>
          <a:endParaRPr lang="zh-CN" altLang="en-US"/>
        </a:p>
      </dgm:t>
    </dgm:pt>
    <dgm:pt modelId="{D541945C-323C-8B4C-AC9E-5C1CAE81E9E8}" type="pres">
      <dgm:prSet presAssocID="{BE2B6936-B5D2-AB4B-BFB1-E4A553A95F4A}" presName="gear1srcNode" presStyleLbl="node1" presStyleIdx="0" presStyleCnt="3"/>
      <dgm:spPr/>
      <dgm:t>
        <a:bodyPr/>
        <a:lstStyle/>
        <a:p>
          <a:endParaRPr lang="zh-CN" altLang="en-US"/>
        </a:p>
      </dgm:t>
    </dgm:pt>
    <dgm:pt modelId="{E85B4980-63A7-7144-BAB3-9E695BA221AC}" type="pres">
      <dgm:prSet presAssocID="{BE2B6936-B5D2-AB4B-BFB1-E4A553A95F4A}" presName="gear1dstNode" presStyleLbl="node1" presStyleIdx="0" presStyleCnt="3"/>
      <dgm:spPr/>
      <dgm:t>
        <a:bodyPr/>
        <a:lstStyle/>
        <a:p>
          <a:endParaRPr lang="zh-CN" altLang="en-US"/>
        </a:p>
      </dgm:t>
    </dgm:pt>
    <dgm:pt modelId="{17EB5C76-4F52-9746-A49B-9AB460D6016F}" type="pres">
      <dgm:prSet presAssocID="{41C83811-C3C0-4CEA-82D8-A14FBD6B16FC}" presName="gear2" presStyleLbl="node1" presStyleIdx="1" presStyleCnt="3">
        <dgm:presLayoutVars>
          <dgm:chMax val="1"/>
          <dgm:bulletEnabled val="1"/>
        </dgm:presLayoutVars>
      </dgm:prSet>
      <dgm:spPr/>
      <dgm:t>
        <a:bodyPr/>
        <a:lstStyle/>
        <a:p>
          <a:endParaRPr lang="zh-CN" altLang="en-US"/>
        </a:p>
      </dgm:t>
    </dgm:pt>
    <dgm:pt modelId="{2998BDB9-39FE-9145-80C4-E3F7CBE99DE4}" type="pres">
      <dgm:prSet presAssocID="{41C83811-C3C0-4CEA-82D8-A14FBD6B16FC}" presName="gear2srcNode" presStyleLbl="node1" presStyleIdx="1" presStyleCnt="3"/>
      <dgm:spPr/>
      <dgm:t>
        <a:bodyPr/>
        <a:lstStyle/>
        <a:p>
          <a:endParaRPr lang="zh-CN" altLang="en-US"/>
        </a:p>
      </dgm:t>
    </dgm:pt>
    <dgm:pt modelId="{137CB7A5-D548-BE47-8F77-80C1881BB4AE}" type="pres">
      <dgm:prSet presAssocID="{41C83811-C3C0-4CEA-82D8-A14FBD6B16FC}" presName="gear2dstNode" presStyleLbl="node1" presStyleIdx="1" presStyleCnt="3"/>
      <dgm:spPr/>
      <dgm:t>
        <a:bodyPr/>
        <a:lstStyle/>
        <a:p>
          <a:endParaRPr lang="zh-CN" altLang="en-US"/>
        </a:p>
      </dgm:t>
    </dgm:pt>
    <dgm:pt modelId="{575F483A-F8C7-0049-9D8C-95198D5F1658}" type="pres">
      <dgm:prSet presAssocID="{4ADAC7C8-940D-AF42-B8F9-311175305DDB}" presName="gear3" presStyleLbl="node1" presStyleIdx="2" presStyleCnt="3"/>
      <dgm:spPr/>
      <dgm:t>
        <a:bodyPr/>
        <a:lstStyle/>
        <a:p>
          <a:endParaRPr lang="zh-CN" altLang="en-US"/>
        </a:p>
      </dgm:t>
    </dgm:pt>
    <dgm:pt modelId="{D8AA2F1C-6810-5248-A32E-FEBA20441625}" type="pres">
      <dgm:prSet presAssocID="{4ADAC7C8-940D-AF42-B8F9-311175305DDB}" presName="gear3tx" presStyleLbl="node1" presStyleIdx="2" presStyleCnt="3">
        <dgm:presLayoutVars>
          <dgm:chMax val="1"/>
          <dgm:bulletEnabled val="1"/>
        </dgm:presLayoutVars>
      </dgm:prSet>
      <dgm:spPr/>
      <dgm:t>
        <a:bodyPr/>
        <a:lstStyle/>
        <a:p>
          <a:endParaRPr lang="zh-CN" altLang="en-US"/>
        </a:p>
      </dgm:t>
    </dgm:pt>
    <dgm:pt modelId="{D7FEFDD2-8E9D-434D-997B-4728A4D79591}" type="pres">
      <dgm:prSet presAssocID="{4ADAC7C8-940D-AF42-B8F9-311175305DDB}" presName="gear3srcNode" presStyleLbl="node1" presStyleIdx="2" presStyleCnt="3"/>
      <dgm:spPr/>
      <dgm:t>
        <a:bodyPr/>
        <a:lstStyle/>
        <a:p>
          <a:endParaRPr lang="zh-CN" altLang="en-US"/>
        </a:p>
      </dgm:t>
    </dgm:pt>
    <dgm:pt modelId="{D4725134-60B4-5744-BF2B-C3605A27991F}" type="pres">
      <dgm:prSet presAssocID="{4ADAC7C8-940D-AF42-B8F9-311175305DDB}" presName="gear3dstNode" presStyleLbl="node1" presStyleIdx="2" presStyleCnt="3"/>
      <dgm:spPr/>
      <dgm:t>
        <a:bodyPr/>
        <a:lstStyle/>
        <a:p>
          <a:endParaRPr lang="zh-CN" altLang="en-US"/>
        </a:p>
      </dgm:t>
    </dgm:pt>
    <dgm:pt modelId="{8232B089-63C5-AB4B-BA0A-0A547FF2C331}" type="pres">
      <dgm:prSet presAssocID="{FCEA5914-0113-444D-AEEE-1BB9D4C66AA8}" presName="connector1" presStyleLbl="sibTrans2D1" presStyleIdx="0" presStyleCnt="3"/>
      <dgm:spPr/>
      <dgm:t>
        <a:bodyPr/>
        <a:lstStyle/>
        <a:p>
          <a:endParaRPr lang="zh-CN" altLang="en-US"/>
        </a:p>
      </dgm:t>
    </dgm:pt>
    <dgm:pt modelId="{84D97B48-8C9B-624A-B709-3E1223F26B56}" type="pres">
      <dgm:prSet presAssocID="{F968813E-0999-4A6F-9DAC-2CF09270E68F}" presName="connector2" presStyleLbl="sibTrans2D1" presStyleIdx="1" presStyleCnt="3"/>
      <dgm:spPr/>
      <dgm:t>
        <a:bodyPr/>
        <a:lstStyle/>
        <a:p>
          <a:endParaRPr lang="zh-CN" altLang="en-US"/>
        </a:p>
      </dgm:t>
    </dgm:pt>
    <dgm:pt modelId="{68653D63-EF3C-2846-827E-FED255DF9D22}" type="pres">
      <dgm:prSet presAssocID="{72D08B61-4132-A34C-8157-06CE56B74EDD}" presName="connector3" presStyleLbl="sibTrans2D1" presStyleIdx="2" presStyleCnt="3"/>
      <dgm:spPr/>
      <dgm:t>
        <a:bodyPr/>
        <a:lstStyle/>
        <a:p>
          <a:endParaRPr lang="zh-CN" altLang="en-US"/>
        </a:p>
      </dgm:t>
    </dgm:pt>
  </dgm:ptLst>
  <dgm:cxnLst>
    <dgm:cxn modelId="{EDAAC137-0A3B-41A5-8CAB-BF162AFA571B}" srcId="{B85F9E0F-E618-4643-AECB-BCF36461051E}" destId="{41C83811-C3C0-4CEA-82D8-A14FBD6B16FC}" srcOrd="1" destOrd="0" parTransId="{C2345A95-3998-453D-BA8C-E0D34EB02FA6}" sibTransId="{F968813E-0999-4A6F-9DAC-2CF09270E68F}"/>
    <dgm:cxn modelId="{3238C665-80E9-5543-9416-A884E5866141}" type="presOf" srcId="{BE2B6936-B5D2-AB4B-BFB1-E4A553A95F4A}" destId="{E85B4980-63A7-7144-BAB3-9E695BA221AC}" srcOrd="2" destOrd="0" presId="urn:microsoft.com/office/officeart/2005/8/layout/gear1"/>
    <dgm:cxn modelId="{4100471A-22C3-4341-9B36-C89881B3D561}" srcId="{B85F9E0F-E618-4643-AECB-BCF36461051E}" destId="{4ADAC7C8-940D-AF42-B8F9-311175305DDB}" srcOrd="2" destOrd="0" parTransId="{ABC5C441-3F70-0E46-AF4F-49686DDCAA53}" sibTransId="{72D08B61-4132-A34C-8157-06CE56B74EDD}"/>
    <dgm:cxn modelId="{1CC23EE2-E71E-EF42-A774-FA73CB0739F1}" type="presOf" srcId="{4ADAC7C8-940D-AF42-B8F9-311175305DDB}" destId="{D4725134-60B4-5744-BF2B-C3605A27991F}" srcOrd="3" destOrd="0" presId="urn:microsoft.com/office/officeart/2005/8/layout/gear1"/>
    <dgm:cxn modelId="{F182D501-B2B7-2946-9EED-47E84D77A8B0}" type="presOf" srcId="{4ADAC7C8-940D-AF42-B8F9-311175305DDB}" destId="{575F483A-F8C7-0049-9D8C-95198D5F1658}" srcOrd="0" destOrd="0" presId="urn:microsoft.com/office/officeart/2005/8/layout/gear1"/>
    <dgm:cxn modelId="{7CEFD0D2-B9DE-F544-AC40-1A25D87ACB37}" type="presOf" srcId="{F968813E-0999-4A6F-9DAC-2CF09270E68F}" destId="{84D97B48-8C9B-624A-B709-3E1223F26B56}" srcOrd="0" destOrd="0" presId="urn:microsoft.com/office/officeart/2005/8/layout/gear1"/>
    <dgm:cxn modelId="{E0BC2FA2-0D28-DB44-B960-2535DC197825}" type="presOf" srcId="{4ADAC7C8-940D-AF42-B8F9-311175305DDB}" destId="{D7FEFDD2-8E9D-434D-997B-4728A4D79591}" srcOrd="2" destOrd="0" presId="urn:microsoft.com/office/officeart/2005/8/layout/gear1"/>
    <dgm:cxn modelId="{7CCAC3D2-B1C1-664C-86B1-E1442EE39DF1}" type="presOf" srcId="{41C83811-C3C0-4CEA-82D8-A14FBD6B16FC}" destId="{137CB7A5-D548-BE47-8F77-80C1881BB4AE}" srcOrd="2" destOrd="0" presId="urn:microsoft.com/office/officeart/2005/8/layout/gear1"/>
    <dgm:cxn modelId="{C883D268-80DB-7346-A66C-428E2543D9B6}" type="presOf" srcId="{72D08B61-4132-A34C-8157-06CE56B74EDD}" destId="{68653D63-EF3C-2846-827E-FED255DF9D22}" srcOrd="0" destOrd="0" presId="urn:microsoft.com/office/officeart/2005/8/layout/gear1"/>
    <dgm:cxn modelId="{53A9E456-288D-45A3-B83A-1A21C15912A3}" type="presOf" srcId="{B85F9E0F-E618-4643-AECB-BCF36461051E}" destId="{4BFAE43C-6012-48BC-B2D6-63FA754D91A4}" srcOrd="0" destOrd="0" presId="urn:microsoft.com/office/officeart/2005/8/layout/gear1"/>
    <dgm:cxn modelId="{3250E864-5765-5448-88D7-F4C9E0921CBB}" type="presOf" srcId="{FCEA5914-0113-444D-AEEE-1BB9D4C66AA8}" destId="{8232B089-63C5-AB4B-BA0A-0A547FF2C331}" srcOrd="0" destOrd="0" presId="urn:microsoft.com/office/officeart/2005/8/layout/gear1"/>
    <dgm:cxn modelId="{E84392C1-23CC-2F46-B910-5358715BB5EC}" type="presOf" srcId="{41C83811-C3C0-4CEA-82D8-A14FBD6B16FC}" destId="{2998BDB9-39FE-9145-80C4-E3F7CBE99DE4}" srcOrd="1" destOrd="0" presId="urn:microsoft.com/office/officeart/2005/8/layout/gear1"/>
    <dgm:cxn modelId="{CC69C4B2-3EE3-A243-B22F-FA2CB29E71D8}" srcId="{B85F9E0F-E618-4643-AECB-BCF36461051E}" destId="{BE2B6936-B5D2-AB4B-BFB1-E4A553A95F4A}" srcOrd="0" destOrd="0" parTransId="{C38BA1AE-5D0C-A540-B85E-329A3901B147}" sibTransId="{FCEA5914-0113-444D-AEEE-1BB9D4C66AA8}"/>
    <dgm:cxn modelId="{53E814A1-2656-D942-A530-E12DEE6BB7FF}" type="presOf" srcId="{4ADAC7C8-940D-AF42-B8F9-311175305DDB}" destId="{D8AA2F1C-6810-5248-A32E-FEBA20441625}" srcOrd="1" destOrd="0" presId="urn:microsoft.com/office/officeart/2005/8/layout/gear1"/>
    <dgm:cxn modelId="{3EF2460A-F274-B347-8FD3-30ECB71E72F6}" type="presOf" srcId="{41C83811-C3C0-4CEA-82D8-A14FBD6B16FC}" destId="{17EB5C76-4F52-9746-A49B-9AB460D6016F}" srcOrd="0" destOrd="0" presId="urn:microsoft.com/office/officeart/2005/8/layout/gear1"/>
    <dgm:cxn modelId="{6A0288CF-2F25-C345-9461-7195B63C341E}" type="presOf" srcId="{BE2B6936-B5D2-AB4B-BFB1-E4A553A95F4A}" destId="{81B153B2-F09D-8F4A-B6EE-6BDBB364FF62}" srcOrd="0" destOrd="0" presId="urn:microsoft.com/office/officeart/2005/8/layout/gear1"/>
    <dgm:cxn modelId="{D227E253-C9D1-AA4C-BA68-DF9020E5B903}" type="presOf" srcId="{BE2B6936-B5D2-AB4B-BFB1-E4A553A95F4A}" destId="{D541945C-323C-8B4C-AC9E-5C1CAE81E9E8}" srcOrd="1" destOrd="0" presId="urn:microsoft.com/office/officeart/2005/8/layout/gear1"/>
    <dgm:cxn modelId="{479D9A56-4D43-CA48-8EC0-423BFCF6E318}" type="presParOf" srcId="{4BFAE43C-6012-48BC-B2D6-63FA754D91A4}" destId="{81B153B2-F09D-8F4A-B6EE-6BDBB364FF62}" srcOrd="0" destOrd="0" presId="urn:microsoft.com/office/officeart/2005/8/layout/gear1"/>
    <dgm:cxn modelId="{A6619AF1-9190-EA4F-8280-24EF154B2291}" type="presParOf" srcId="{4BFAE43C-6012-48BC-B2D6-63FA754D91A4}" destId="{D541945C-323C-8B4C-AC9E-5C1CAE81E9E8}" srcOrd="1" destOrd="0" presId="urn:microsoft.com/office/officeart/2005/8/layout/gear1"/>
    <dgm:cxn modelId="{FF030722-1EAF-8B4E-98F1-C44059F01759}" type="presParOf" srcId="{4BFAE43C-6012-48BC-B2D6-63FA754D91A4}" destId="{E85B4980-63A7-7144-BAB3-9E695BA221AC}" srcOrd="2" destOrd="0" presId="urn:microsoft.com/office/officeart/2005/8/layout/gear1"/>
    <dgm:cxn modelId="{EF343A47-E9CC-E54E-AC62-0D25D602B89A}" type="presParOf" srcId="{4BFAE43C-6012-48BC-B2D6-63FA754D91A4}" destId="{17EB5C76-4F52-9746-A49B-9AB460D6016F}" srcOrd="3" destOrd="0" presId="urn:microsoft.com/office/officeart/2005/8/layout/gear1"/>
    <dgm:cxn modelId="{5DDA1A81-163A-7043-BFA7-21BF1826D4BF}" type="presParOf" srcId="{4BFAE43C-6012-48BC-B2D6-63FA754D91A4}" destId="{2998BDB9-39FE-9145-80C4-E3F7CBE99DE4}" srcOrd="4" destOrd="0" presId="urn:microsoft.com/office/officeart/2005/8/layout/gear1"/>
    <dgm:cxn modelId="{6EE26EE9-5883-3145-9082-89069FF07C51}" type="presParOf" srcId="{4BFAE43C-6012-48BC-B2D6-63FA754D91A4}" destId="{137CB7A5-D548-BE47-8F77-80C1881BB4AE}" srcOrd="5" destOrd="0" presId="urn:microsoft.com/office/officeart/2005/8/layout/gear1"/>
    <dgm:cxn modelId="{907A18F4-C3A2-5741-9D47-4FC6A2178D2D}" type="presParOf" srcId="{4BFAE43C-6012-48BC-B2D6-63FA754D91A4}" destId="{575F483A-F8C7-0049-9D8C-95198D5F1658}" srcOrd="6" destOrd="0" presId="urn:microsoft.com/office/officeart/2005/8/layout/gear1"/>
    <dgm:cxn modelId="{C0A2BE2A-9F8D-3B4B-90E3-729BA81F85DA}" type="presParOf" srcId="{4BFAE43C-6012-48BC-B2D6-63FA754D91A4}" destId="{D8AA2F1C-6810-5248-A32E-FEBA20441625}" srcOrd="7" destOrd="0" presId="urn:microsoft.com/office/officeart/2005/8/layout/gear1"/>
    <dgm:cxn modelId="{24F04F63-4BA9-4F46-9AE3-0756CB91A123}" type="presParOf" srcId="{4BFAE43C-6012-48BC-B2D6-63FA754D91A4}" destId="{D7FEFDD2-8E9D-434D-997B-4728A4D79591}" srcOrd="8" destOrd="0" presId="urn:microsoft.com/office/officeart/2005/8/layout/gear1"/>
    <dgm:cxn modelId="{DE4E773A-97F8-8F4E-85C2-CA1BA3F6F660}" type="presParOf" srcId="{4BFAE43C-6012-48BC-B2D6-63FA754D91A4}" destId="{D4725134-60B4-5744-BF2B-C3605A27991F}" srcOrd="9" destOrd="0" presId="urn:microsoft.com/office/officeart/2005/8/layout/gear1"/>
    <dgm:cxn modelId="{A6971357-1541-5344-8EC5-80955875A932}" type="presParOf" srcId="{4BFAE43C-6012-48BC-B2D6-63FA754D91A4}" destId="{8232B089-63C5-AB4B-BA0A-0A547FF2C331}" srcOrd="10" destOrd="0" presId="urn:microsoft.com/office/officeart/2005/8/layout/gear1"/>
    <dgm:cxn modelId="{5A37A0A0-B550-D048-8D67-F59C946758F5}" type="presParOf" srcId="{4BFAE43C-6012-48BC-B2D6-63FA754D91A4}" destId="{84D97B48-8C9B-624A-B709-3E1223F26B56}" srcOrd="11" destOrd="0" presId="urn:microsoft.com/office/officeart/2005/8/layout/gear1"/>
    <dgm:cxn modelId="{9A496BEF-DCC7-4D4E-9B8B-8F20CCD5D9FF}" type="presParOf" srcId="{4BFAE43C-6012-48BC-B2D6-63FA754D91A4}" destId="{68653D63-EF3C-2846-827E-FED255DF9D2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19D29C-4165-4A91-A180-9A4F75D3272D}"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zh-CN" altLang="en-US"/>
        </a:p>
      </dgm:t>
    </dgm:pt>
    <dgm:pt modelId="{C2298E9D-ACA0-42A5-B1F7-F9FC3D6D821C}">
      <dgm:prSet phldrT="[文本]" custT="1"/>
      <dgm:spPr/>
      <dgm:t>
        <a:bodyPr/>
        <a:lstStyle/>
        <a:p>
          <a:r>
            <a:rPr lang="zh-CN" altLang="en-US" sz="1400" b="1" dirty="0">
              <a:solidFill>
                <a:schemeClr val="tx1"/>
              </a:solidFill>
            </a:rPr>
            <a:t>蠕变性能预测</a:t>
          </a:r>
        </a:p>
      </dgm:t>
    </dgm:pt>
    <dgm:pt modelId="{E754D21C-35FA-42D0-B869-66BA9EE2CB2B}" type="parTrans" cxnId="{40DB7197-A048-40D9-9F51-EAFB8121CE9A}">
      <dgm:prSet/>
      <dgm:spPr/>
      <dgm:t>
        <a:bodyPr/>
        <a:lstStyle/>
        <a:p>
          <a:endParaRPr lang="zh-CN" altLang="en-US" sz="2000" b="1">
            <a:solidFill>
              <a:schemeClr val="tx1"/>
            </a:solidFill>
          </a:endParaRPr>
        </a:p>
      </dgm:t>
    </dgm:pt>
    <dgm:pt modelId="{EDF7C5C5-AEEA-4F71-B22E-E7B67A389D0D}" type="sibTrans" cxnId="{40DB7197-A048-40D9-9F51-EAFB8121CE9A}">
      <dgm:prSet/>
      <dgm:spPr/>
      <dgm:t>
        <a:bodyPr/>
        <a:lstStyle/>
        <a:p>
          <a:endParaRPr lang="zh-CN" altLang="en-US" sz="2000" b="1">
            <a:solidFill>
              <a:schemeClr val="tx1"/>
            </a:solidFill>
          </a:endParaRPr>
        </a:p>
      </dgm:t>
    </dgm:pt>
    <dgm:pt modelId="{925912E9-F66C-4ADA-A6F5-39E2BE251D94}">
      <dgm:prSet phldrT="[文本]" custT="1"/>
      <dgm:spPr/>
      <dgm:t>
        <a:bodyPr/>
        <a:lstStyle/>
        <a:p>
          <a:r>
            <a:rPr lang="zh-CN" altLang="en-US" sz="1400" b="1" dirty="0">
              <a:solidFill>
                <a:schemeClr val="tx1"/>
              </a:solidFill>
            </a:rPr>
            <a:t>其他</a:t>
          </a:r>
        </a:p>
      </dgm:t>
    </dgm:pt>
    <dgm:pt modelId="{1BABCCC4-FB65-48D8-98DE-281D516CF819}" type="parTrans" cxnId="{E6DCA57B-82E6-4C13-9EEE-031B4D2CF9E6}">
      <dgm:prSet/>
      <dgm:spPr/>
      <dgm:t>
        <a:bodyPr/>
        <a:lstStyle/>
        <a:p>
          <a:endParaRPr lang="zh-CN" altLang="en-US" sz="2000" b="1">
            <a:solidFill>
              <a:schemeClr val="tx1"/>
            </a:solidFill>
          </a:endParaRPr>
        </a:p>
      </dgm:t>
    </dgm:pt>
    <dgm:pt modelId="{9019D47E-06FB-46BA-950E-76EDAAFC2BCC}" type="sibTrans" cxnId="{E6DCA57B-82E6-4C13-9EEE-031B4D2CF9E6}">
      <dgm:prSet/>
      <dgm:spPr/>
      <dgm:t>
        <a:bodyPr/>
        <a:lstStyle/>
        <a:p>
          <a:endParaRPr lang="zh-CN" altLang="en-US" sz="2000" b="1">
            <a:solidFill>
              <a:schemeClr val="tx1"/>
            </a:solidFill>
          </a:endParaRPr>
        </a:p>
      </dgm:t>
    </dgm:pt>
    <dgm:pt modelId="{015F855F-40B3-419E-BA7E-CBD468C0FD13}" type="pres">
      <dgm:prSet presAssocID="{7A19D29C-4165-4A91-A180-9A4F75D3272D}" presName="Name0" presStyleCnt="0">
        <dgm:presLayoutVars>
          <dgm:chMax val="7"/>
          <dgm:chPref val="7"/>
          <dgm:dir/>
          <dgm:animLvl val="lvl"/>
        </dgm:presLayoutVars>
      </dgm:prSet>
      <dgm:spPr/>
      <dgm:t>
        <a:bodyPr/>
        <a:lstStyle/>
        <a:p>
          <a:endParaRPr lang="zh-CN" altLang="en-US"/>
        </a:p>
      </dgm:t>
    </dgm:pt>
    <dgm:pt modelId="{0D515EB3-A50B-4164-9C42-7D4092E485C2}" type="pres">
      <dgm:prSet presAssocID="{C2298E9D-ACA0-42A5-B1F7-F9FC3D6D821C}" presName="Accent1" presStyleCnt="0"/>
      <dgm:spPr/>
    </dgm:pt>
    <dgm:pt modelId="{B68C099D-F3C8-43AA-86E2-4EC78F70AE8F}" type="pres">
      <dgm:prSet presAssocID="{C2298E9D-ACA0-42A5-B1F7-F9FC3D6D821C}" presName="Accent" presStyleLbl="node1" presStyleIdx="0" presStyleCnt="2"/>
      <dgm:spPr/>
    </dgm:pt>
    <dgm:pt modelId="{C09DD702-C500-47BD-B181-07F3FC7F061A}" type="pres">
      <dgm:prSet presAssocID="{C2298E9D-ACA0-42A5-B1F7-F9FC3D6D821C}" presName="Parent1" presStyleLbl="revTx" presStyleIdx="0" presStyleCnt="2">
        <dgm:presLayoutVars>
          <dgm:chMax val="1"/>
          <dgm:chPref val="1"/>
          <dgm:bulletEnabled val="1"/>
        </dgm:presLayoutVars>
      </dgm:prSet>
      <dgm:spPr/>
      <dgm:t>
        <a:bodyPr/>
        <a:lstStyle/>
        <a:p>
          <a:endParaRPr lang="zh-CN" altLang="en-US"/>
        </a:p>
      </dgm:t>
    </dgm:pt>
    <dgm:pt modelId="{842D3DC2-9053-49A1-86F8-1C2043F5FDB5}" type="pres">
      <dgm:prSet presAssocID="{925912E9-F66C-4ADA-A6F5-39E2BE251D94}" presName="Accent2" presStyleCnt="0"/>
      <dgm:spPr/>
    </dgm:pt>
    <dgm:pt modelId="{C4595AA8-A958-4FCD-8A38-6C9234FAD484}" type="pres">
      <dgm:prSet presAssocID="{925912E9-F66C-4ADA-A6F5-39E2BE251D94}" presName="Accent" presStyleLbl="node1" presStyleIdx="1" presStyleCnt="2"/>
      <dgm:spPr/>
    </dgm:pt>
    <dgm:pt modelId="{7FA1D262-E1C0-4E2F-AB55-8767F4333F0A}" type="pres">
      <dgm:prSet presAssocID="{925912E9-F66C-4ADA-A6F5-39E2BE251D94}" presName="Parent2" presStyleLbl="revTx" presStyleIdx="1" presStyleCnt="2">
        <dgm:presLayoutVars>
          <dgm:chMax val="1"/>
          <dgm:chPref val="1"/>
          <dgm:bulletEnabled val="1"/>
        </dgm:presLayoutVars>
      </dgm:prSet>
      <dgm:spPr/>
      <dgm:t>
        <a:bodyPr/>
        <a:lstStyle/>
        <a:p>
          <a:endParaRPr lang="zh-CN" altLang="en-US"/>
        </a:p>
      </dgm:t>
    </dgm:pt>
  </dgm:ptLst>
  <dgm:cxnLst>
    <dgm:cxn modelId="{E6DCA57B-82E6-4C13-9EEE-031B4D2CF9E6}" srcId="{7A19D29C-4165-4A91-A180-9A4F75D3272D}" destId="{925912E9-F66C-4ADA-A6F5-39E2BE251D94}" srcOrd="1" destOrd="0" parTransId="{1BABCCC4-FB65-48D8-98DE-281D516CF819}" sibTransId="{9019D47E-06FB-46BA-950E-76EDAAFC2BCC}"/>
    <dgm:cxn modelId="{F3A5033F-14AD-4E5B-9089-AD85B2E9D938}" type="presOf" srcId="{7A19D29C-4165-4A91-A180-9A4F75D3272D}" destId="{015F855F-40B3-419E-BA7E-CBD468C0FD13}" srcOrd="0" destOrd="0" presId="urn:microsoft.com/office/officeart/2009/layout/CircleArrowProcess"/>
    <dgm:cxn modelId="{40DB7197-A048-40D9-9F51-EAFB8121CE9A}" srcId="{7A19D29C-4165-4A91-A180-9A4F75D3272D}" destId="{C2298E9D-ACA0-42A5-B1F7-F9FC3D6D821C}" srcOrd="0" destOrd="0" parTransId="{E754D21C-35FA-42D0-B869-66BA9EE2CB2B}" sibTransId="{EDF7C5C5-AEEA-4F71-B22E-E7B67A389D0D}"/>
    <dgm:cxn modelId="{B2E35622-10DB-4569-8F76-5C948B901EA6}" type="presOf" srcId="{925912E9-F66C-4ADA-A6F5-39E2BE251D94}" destId="{7FA1D262-E1C0-4E2F-AB55-8767F4333F0A}" srcOrd="0" destOrd="0" presId="urn:microsoft.com/office/officeart/2009/layout/CircleArrowProcess"/>
    <dgm:cxn modelId="{1F222E5D-3BF7-42BA-B563-1A7C22991A7B}" type="presOf" srcId="{C2298E9D-ACA0-42A5-B1F7-F9FC3D6D821C}" destId="{C09DD702-C500-47BD-B181-07F3FC7F061A}" srcOrd="0" destOrd="0" presId="urn:microsoft.com/office/officeart/2009/layout/CircleArrowProcess"/>
    <dgm:cxn modelId="{D4518FB8-3A60-4D63-B701-EB1BB315F5F6}" type="presParOf" srcId="{015F855F-40B3-419E-BA7E-CBD468C0FD13}" destId="{0D515EB3-A50B-4164-9C42-7D4092E485C2}" srcOrd="0" destOrd="0" presId="urn:microsoft.com/office/officeart/2009/layout/CircleArrowProcess"/>
    <dgm:cxn modelId="{DD32A6C9-911E-4642-AA30-C9C3F81BD6DE}" type="presParOf" srcId="{0D515EB3-A50B-4164-9C42-7D4092E485C2}" destId="{B68C099D-F3C8-43AA-86E2-4EC78F70AE8F}" srcOrd="0" destOrd="0" presId="urn:microsoft.com/office/officeart/2009/layout/CircleArrowProcess"/>
    <dgm:cxn modelId="{539E440C-ABB6-470C-AE06-8B08FF08BFC0}" type="presParOf" srcId="{015F855F-40B3-419E-BA7E-CBD468C0FD13}" destId="{C09DD702-C500-47BD-B181-07F3FC7F061A}" srcOrd="1" destOrd="0" presId="urn:microsoft.com/office/officeart/2009/layout/CircleArrowProcess"/>
    <dgm:cxn modelId="{FD8C7303-85FD-49F3-91D2-BACFFE734C01}" type="presParOf" srcId="{015F855F-40B3-419E-BA7E-CBD468C0FD13}" destId="{842D3DC2-9053-49A1-86F8-1C2043F5FDB5}" srcOrd="2" destOrd="0" presId="urn:microsoft.com/office/officeart/2009/layout/CircleArrowProcess"/>
    <dgm:cxn modelId="{82490FAC-CCFA-493F-B192-6A3B397DCD7B}" type="presParOf" srcId="{842D3DC2-9053-49A1-86F8-1C2043F5FDB5}" destId="{C4595AA8-A958-4FCD-8A38-6C9234FAD484}" srcOrd="0" destOrd="0" presId="urn:microsoft.com/office/officeart/2009/layout/CircleArrowProcess"/>
    <dgm:cxn modelId="{153924F4-C979-4114-9110-45CBC793FA99}" type="presParOf" srcId="{015F855F-40B3-419E-BA7E-CBD468C0FD13}" destId="{7FA1D262-E1C0-4E2F-AB55-8767F4333F0A}" srcOrd="3" destOrd="0" presId="urn:microsoft.com/office/officeart/2009/layout/CircleArrow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B40EF9E1-F9FD-4D36-A1B2-8DF08C4D991F}"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454A4552-C056-433D-998E-982B6328D1AD}" type="presOf" srcId="{09FEEF98-66D8-4266-9535-59667BCA2E50}" destId="{D7A831F6-224E-4255-B33E-DD2359E3B625}" srcOrd="0" destOrd="0" presId="urn:microsoft.com/office/officeart/2005/8/layout/vList2"/>
    <dgm:cxn modelId="{9F5D1B98-C132-4C88-9FB0-DB7D1FAD03D2}"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9CFF70E0-BE4E-4D5D-800E-78C4EA7C820B}" type="presOf" srcId="{FE0B8CEE-7931-4C6C-ABAD-786E9B835F96}" destId="{25B85B47-B55F-40A6-95E0-5ED6A9B870BF}" srcOrd="0" destOrd="0" presId="urn:microsoft.com/office/officeart/2005/8/layout/vList2"/>
    <dgm:cxn modelId="{3B58375B-A9AC-46EA-B5BD-27F9DCBBF32A}" type="presParOf" srcId="{E31A7A90-9CD5-4F7D-BB1D-2BA0EB5BD2C5}" destId="{D7A831F6-224E-4255-B33E-DD2359E3B625}" srcOrd="0" destOrd="0" presId="urn:microsoft.com/office/officeart/2005/8/layout/vList2"/>
    <dgm:cxn modelId="{A5B30954-ADA8-402B-B324-02E12F7A58F3}" type="presParOf" srcId="{E31A7A90-9CD5-4F7D-BB1D-2BA0EB5BD2C5}" destId="{FBF90EA1-6824-4341-A626-EC96D220F96E}" srcOrd="1" destOrd="0" presId="urn:microsoft.com/office/officeart/2005/8/layout/vList2"/>
    <dgm:cxn modelId="{36C98D9D-E880-49E1-A83B-BE4DAEC466C9}" type="presParOf" srcId="{E31A7A90-9CD5-4F7D-BB1D-2BA0EB5BD2C5}" destId="{0BD9CFF3-BD5C-4496-A5C0-71614AF6C6BB}" srcOrd="2" destOrd="0" presId="urn:microsoft.com/office/officeart/2005/8/layout/vList2"/>
    <dgm:cxn modelId="{55A55011-C7B6-48A2-92AE-E67016D6A611}" type="presParOf" srcId="{E31A7A90-9CD5-4F7D-BB1D-2BA0EB5BD2C5}" destId="{464742A5-F16D-480B-AB99-23EA79FE0EF8}" srcOrd="3" destOrd="0" presId="urn:microsoft.com/office/officeart/2005/8/layout/vList2"/>
    <dgm:cxn modelId="{DF4253AB-D11A-4B7D-A563-32829BABE9FF}"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2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000" b="1" dirty="0">
              <a:solidFill>
                <a:schemeClr val="bg1"/>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000" b="1" dirty="0">
              <a:solidFill>
                <a:schemeClr val="bg1"/>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bg1">
            <a:lumMod val="6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bg1">
            <a:lumMod val="6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75C433EC-BE55-4FD4-965F-E2D77AE68563}" srcId="{CAD4A8F6-B95E-4BDC-BAF5-2C029DD1BC4D}" destId="{EEC4CF63-C19C-4428-A191-567F637D3731}" srcOrd="1" destOrd="0" parTransId="{3D4E9064-C56A-4E72-A945-2AF14A22D37B}" sibTransId="{2D4DDDAD-D1DB-49AB-9A94-4AC78712627A}"/>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81844523-5C48-460A-922D-E960DB747C5E}" srcId="{CAD4A8F6-B95E-4BDC-BAF5-2C029DD1BC4D}" destId="{299514BF-5A8F-4E5C-AC20-705FAD970C57}" srcOrd="0" destOrd="0" parTransId="{3CF1E8CF-6C4C-4B0F-B22C-4E8EDB9C7C60}" sibTransId="{8F419448-0960-45AD-BEB8-03E2571861C2}"/>
    <dgm:cxn modelId="{DE59890B-4735-41BB-BEF5-3085338F335E}" srcId="{534D5989-8F4D-4258-8225-B724768E9233}" destId="{EB89F287-1E2B-4D7B-B849-A9AFDC62F93B}" srcOrd="1" destOrd="0" parTransId="{00C42D0B-B035-453B-9E41-E8146F1CB2D7}" sibTransId="{0694A177-C62B-4B8C-B037-AC2CD5D826EF}"/>
    <dgm:cxn modelId="{29B54AA2-4297-4BAE-A350-501C279883B5}" type="presOf" srcId="{13CB7EC8-6ACD-4B77-8976-1FAD1A4C5C91}" destId="{2AC453B5-CEF3-4FE2-AB06-0646F5A88E84}" srcOrd="0" destOrd="5"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4E5391A0-6D09-4ABA-A64D-7E75998BBF11}" type="presOf" srcId="{A031629A-C912-46DE-9250-B3AB97DBFEF3}" destId="{4973CE0B-830B-42A8-8F41-45A257AA0B8B}"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73923DEE-B041-4548-81F3-DCB0EC174DF0}" srcId="{534D5989-8F4D-4258-8225-B724768E9233}" destId="{8D427307-CEAF-4DD7-BB85-8785E2DCDB7F}" srcOrd="2" destOrd="0" parTransId="{82F61772-1C04-4322-8790-54D95F2EEAF1}" sibTransId="{C89D5316-09E0-4799-A018-26A1EB22C526}"/>
    <dgm:cxn modelId="{7588A555-F9CE-49E4-B539-F0B799B59D68}" type="presOf" srcId="{EB89F287-1E2B-4D7B-B849-A9AFDC62F93B}" destId="{0ADD1677-4BB9-411B-9F55-C6A8BB4AEFFE}" srcOrd="0" destOrd="0" presId="urn:microsoft.com/office/officeart/2008/layout/VerticalCurvedList"/>
    <dgm:cxn modelId="{0D7DC292-F747-431E-9A2C-D14140752D73}" srcId="{8D427307-CEAF-4DD7-BB85-8785E2DCDB7F}" destId="{D91B23D0-43B5-4C6B-BF71-684C58D6394F}" srcOrd="1" destOrd="0" parTransId="{57F29065-E162-4208-AC61-5EF590A06F6B}" sibTransId="{F8024E43-F817-471D-8AB8-67323A7C0293}"/>
    <dgm:cxn modelId="{4781F030-0E00-434A-8A98-84249B0A4021}" srcId="{D91B23D0-43B5-4C6B-BF71-684C58D6394F}" destId="{13CB7EC8-6ACD-4B77-8976-1FAD1A4C5C91}" srcOrd="0" destOrd="0" parTransId="{B00B4B1C-8818-4EFF-93BB-6F0A0140578E}" sibTransId="{E98A7184-B0BA-44E0-8025-7EA6FF6CA5B5}"/>
    <dgm:cxn modelId="{AA29BC8F-E771-44E1-99D3-3B0049869E72}" type="presOf" srcId="{CAD4A8F6-B95E-4BDC-BAF5-2C029DD1BC4D}" destId="{2AC453B5-CEF3-4FE2-AB06-0646F5A88E84}" srcOrd="0" destOrd="1" presId="urn:microsoft.com/office/officeart/2008/layout/VerticalCurvedList"/>
    <dgm:cxn modelId="{D1C608B8-2AB3-44C9-8847-F9A4FCC6636C}" type="presOf" srcId="{D91B23D0-43B5-4C6B-BF71-684C58D6394F}" destId="{2AC453B5-CEF3-4FE2-AB06-0646F5A88E84}" srcOrd="0" destOrd="4" presId="urn:microsoft.com/office/officeart/2008/layout/VerticalCurvedList"/>
    <dgm:cxn modelId="{0AB6B438-79CE-465E-A1BE-7697A5502562}" type="presOf" srcId="{0C6CA62A-2507-4191-8334-84E9AE83554B}" destId="{49F3C08A-059A-4944-B0BE-9FED64C38273}" srcOrd="0" destOrd="0"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9B9F9B73-F022-449C-A114-3D2F84D3F5E2}" type="presOf" srcId="{8D427307-CEAF-4DD7-BB85-8785E2DCDB7F}" destId="{2AC453B5-CEF3-4FE2-AB06-0646F5A88E84}" srcOrd="0" destOrd="0" presId="urn:microsoft.com/office/officeart/2008/layout/VerticalCurvedList"/>
    <dgm:cxn modelId="{4C7A3262-32F5-4403-BA42-81CB684200A8}" type="presOf" srcId="{299514BF-5A8F-4E5C-AC20-705FAD970C57}" destId="{2AC453B5-CEF3-4FE2-AB06-0646F5A88E84}" srcOrd="0" destOrd="2" presId="urn:microsoft.com/office/officeart/2008/layout/VerticalCurvedList"/>
    <dgm:cxn modelId="{CF51EBDA-42DD-41FF-8828-28B945EF2022}" type="presOf" srcId="{EEC4CF63-C19C-4428-A191-567F637D3731}" destId="{2AC453B5-CEF3-4FE2-AB06-0646F5A88E84}" srcOrd="0" destOrd="3" presId="urn:microsoft.com/office/officeart/2008/layout/VerticalCurvedList"/>
    <dgm:cxn modelId="{AC371E42-2CD2-4012-8F27-0E446C46C20C}" type="presOf" srcId="{8D0D1380-200B-4E1B-A7CD-AF54E18225FA}" destId="{2AC453B5-CEF3-4FE2-AB06-0646F5A88E84}" srcOrd="0" destOrd="6" presId="urn:microsoft.com/office/officeart/2008/layout/VerticalCurvedList"/>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F0488A02-8B66-4A62-BD5D-6CAE00399747}" type="presParOf" srcId="{029663F2-6083-4943-A4B6-B75B1725BCEF}" destId="{0ADD1677-4BB9-411B-9F55-C6A8BB4AEFFE}" srcOrd="3" destOrd="0" presId="urn:microsoft.com/office/officeart/2008/layout/VerticalCurvedList"/>
    <dgm:cxn modelId="{727E456A-1AB0-43D3-A3E6-9099171074E2}" type="presParOf" srcId="{029663F2-6083-4943-A4B6-B75B1725BCEF}" destId="{A9BE9254-C053-4EAB-8F29-0CEF5AEEC494}" srcOrd="4" destOrd="0" presId="urn:microsoft.com/office/officeart/2008/layout/VerticalCurvedList"/>
    <dgm:cxn modelId="{2924CBFC-CFC6-49DC-A0A2-54FB8C78157D}" type="presParOf" srcId="{A9BE9254-C053-4EAB-8F29-0CEF5AEEC494}" destId="{D5EA4CD6-8560-493F-8996-3B38ECA26A5D}" srcOrd="0" destOrd="0" presId="urn:microsoft.com/office/officeart/2008/layout/VerticalCurvedList"/>
    <dgm:cxn modelId="{9E678DDE-7225-4B3C-9B84-F720AFF395D5}" type="presParOf" srcId="{029663F2-6083-4943-A4B6-B75B1725BCEF}" destId="{2AC453B5-CEF3-4FE2-AB06-0646F5A88E84}" srcOrd="5" destOrd="0" presId="urn:microsoft.com/office/officeart/2008/layout/VerticalCurvedList"/>
    <dgm:cxn modelId="{E542AFEB-9943-4DB2-A3FC-6B53C6477BB2}" type="presParOf" srcId="{029663F2-6083-4943-A4B6-B75B1725BCEF}" destId="{1B5A28ED-1C55-46F1-99FA-328BCE561B4A}" srcOrd="6" destOrd="0" presId="urn:microsoft.com/office/officeart/2008/layout/VerticalCurvedList"/>
    <dgm:cxn modelId="{BC208B9B-5B82-44F6-AB1D-6B258E49BE2B}" type="presParOf" srcId="{1B5A28ED-1C55-46F1-99FA-328BCE561B4A}" destId="{2E10788D-F76E-483E-B3FF-9B6A38A71BF2}" srcOrd="0" destOrd="0" presId="urn:microsoft.com/office/officeart/2008/layout/VerticalCurvedList"/>
    <dgm:cxn modelId="{533EF7B0-6F94-4709-9512-639A6D24F446}" type="presParOf" srcId="{029663F2-6083-4943-A4B6-B75B1725BCEF}" destId="{49F3C08A-059A-4944-B0BE-9FED64C38273}" srcOrd="7" destOrd="0" presId="urn:microsoft.com/office/officeart/2008/layout/VerticalCurvedList"/>
    <dgm:cxn modelId="{29225EF2-223A-46C4-B7C1-149CD353E4F5}" type="presParOf" srcId="{029663F2-6083-4943-A4B6-B75B1725BCEF}" destId="{31FCCC1D-41B1-4F4D-AD60-B8479B1A58C5}" srcOrd="8" destOrd="0" presId="urn:microsoft.com/office/officeart/2008/layout/VerticalCurvedList"/>
    <dgm:cxn modelId="{A04F8B84-5505-4EDD-AB29-18864AEFF111}"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accent3">
            <a:lumMod val="7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2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000" b="1" dirty="0">
              <a:solidFill>
                <a:schemeClr val="bg1"/>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000" b="1" dirty="0">
              <a:solidFill>
                <a:schemeClr val="bg1"/>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bg1">
            <a:lumMod val="6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bg1">
            <a:lumMod val="6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4A5C42BD-4284-435D-9BC7-D242637E75AC}" type="presOf" srcId="{13CB7EC8-6ACD-4B77-8976-1FAD1A4C5C91}" destId="{2AC453B5-CEF3-4FE2-AB06-0646F5A88E84}" srcOrd="0" destOrd="5" presId="urn:microsoft.com/office/officeart/2008/layout/VerticalCurvedList"/>
    <dgm:cxn modelId="{6051FAB1-B96C-4158-A319-7499D3BF94BA}" type="presOf" srcId="{EEC4CF63-C19C-4428-A191-567F637D3731}" destId="{2AC453B5-CEF3-4FE2-AB06-0646F5A88E84}" srcOrd="0" destOrd="3" presId="urn:microsoft.com/office/officeart/2008/layout/VerticalCurvedList"/>
    <dgm:cxn modelId="{5A5A20AE-18ED-40D6-B723-8704FD8EA633}" type="presOf" srcId="{CAD4A8F6-B95E-4BDC-BAF5-2C029DD1BC4D}" destId="{2AC453B5-CEF3-4FE2-AB06-0646F5A88E84}" srcOrd="0" destOrd="1"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CC3D6DCC-424F-4CE3-8A1C-D2EA9E005399}" type="presOf" srcId="{0C6CA62A-2507-4191-8334-84E9AE83554B}" destId="{49F3C08A-059A-4944-B0BE-9FED64C38273}" srcOrd="0" destOrd="0" presId="urn:microsoft.com/office/officeart/2008/layout/VerticalCurvedList"/>
    <dgm:cxn modelId="{2F87CDDF-D7FC-4722-A679-161DAC74F882}" type="presOf" srcId="{534D5989-8F4D-4258-8225-B724768E9233}" destId="{777E6480-BB94-44CE-B407-D0500462E337}" srcOrd="0" destOrd="0" presId="urn:microsoft.com/office/officeart/2008/layout/VerticalCurvedList"/>
    <dgm:cxn modelId="{40BF1A50-3F79-4E56-A46E-B92A8E9D4A95}" type="presOf" srcId="{A031629A-C912-46DE-9250-B3AB97DBFEF3}" destId="{4973CE0B-830B-42A8-8F41-45A257AA0B8B}" srcOrd="0" destOrd="0"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F780CC30-4D01-463E-A4F5-B563533086A1}" type="presOf" srcId="{EB89F287-1E2B-4D7B-B849-A9AFDC62F93B}" destId="{0ADD1677-4BB9-411B-9F55-C6A8BB4AEFFE}" srcOrd="0" destOrd="0"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C1AF8DA7-D89D-4892-AA98-A545A25E5F6D}" type="presOf" srcId="{8D0D1380-200B-4E1B-A7CD-AF54E18225FA}" destId="{2AC453B5-CEF3-4FE2-AB06-0646F5A88E84}" srcOrd="0" destOrd="6" presId="urn:microsoft.com/office/officeart/2008/layout/VerticalCurvedList"/>
    <dgm:cxn modelId="{E34EC1F3-21DE-4529-A84B-4B2EBCE7947C}" type="presOf" srcId="{8D427307-CEAF-4DD7-BB85-8785E2DCDB7F}" destId="{2AC453B5-CEF3-4FE2-AB06-0646F5A88E84}"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DBED0D2D-1B4D-46BE-9ECE-BB9EE03CA1F0}" type="presOf" srcId="{D7A9A80B-B499-4CE9-B8B6-42D8B19FB683}" destId="{25CC8F4A-1A1B-4C3E-B9C9-3B2A7A2D0F66}" srcOrd="0" destOrd="0" presId="urn:microsoft.com/office/officeart/2008/layout/VerticalCurvedList"/>
    <dgm:cxn modelId="{4781F030-0E00-434A-8A98-84249B0A4021}" srcId="{D91B23D0-43B5-4C6B-BF71-684C58D6394F}" destId="{13CB7EC8-6ACD-4B77-8976-1FAD1A4C5C91}" srcOrd="0" destOrd="0" parTransId="{B00B4B1C-8818-4EFF-93BB-6F0A0140578E}" sibTransId="{E98A7184-B0BA-44E0-8025-7EA6FF6CA5B5}"/>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E76BF3B7-82A7-4A2B-BBBE-286B2FB51FDD}" type="presOf" srcId="{D91B23D0-43B5-4C6B-BF71-684C58D6394F}" destId="{2AC453B5-CEF3-4FE2-AB06-0646F5A88E84}" srcOrd="0" destOrd="4" presId="urn:microsoft.com/office/officeart/2008/layout/VerticalCurvedList"/>
    <dgm:cxn modelId="{396ED73A-03FB-47F6-BDBE-BD73DCB71F63}" type="presOf" srcId="{299514BF-5A8F-4E5C-AC20-705FAD970C57}" destId="{2AC453B5-CEF3-4FE2-AB06-0646F5A88E84}" srcOrd="0" destOrd="2" presId="urn:microsoft.com/office/officeart/2008/layout/VerticalCurvedList"/>
    <dgm:cxn modelId="{77856E59-F2C7-4346-817F-8A4139BB9048}" type="presParOf" srcId="{777E6480-BB94-44CE-B407-D0500462E337}" destId="{029663F2-6083-4943-A4B6-B75B1725BCEF}" srcOrd="0" destOrd="0" presId="urn:microsoft.com/office/officeart/2008/layout/VerticalCurvedList"/>
    <dgm:cxn modelId="{F9CE3428-AA1D-4F68-BE15-1CE69A18A2C8}" type="presParOf" srcId="{029663F2-6083-4943-A4B6-B75B1725BCEF}" destId="{D211633A-16B4-4697-B79D-94EAD020AF0A}" srcOrd="0" destOrd="0" presId="urn:microsoft.com/office/officeart/2008/layout/VerticalCurvedList"/>
    <dgm:cxn modelId="{CC9A916F-D9A3-46E4-AF99-1EBEFDA70DE8}" type="presParOf" srcId="{D211633A-16B4-4697-B79D-94EAD020AF0A}" destId="{2B0DD12D-6EF4-4BF8-B02D-398F02F66379}" srcOrd="0" destOrd="0" presId="urn:microsoft.com/office/officeart/2008/layout/VerticalCurvedList"/>
    <dgm:cxn modelId="{47CFDEBF-ED10-4B65-9CA7-844AAE1501F3}" type="presParOf" srcId="{D211633A-16B4-4697-B79D-94EAD020AF0A}" destId="{25CC8F4A-1A1B-4C3E-B9C9-3B2A7A2D0F66}" srcOrd="1" destOrd="0" presId="urn:microsoft.com/office/officeart/2008/layout/VerticalCurvedList"/>
    <dgm:cxn modelId="{235BFC5B-24A0-4911-8F05-4F03DF1BEB39}" type="presParOf" srcId="{D211633A-16B4-4697-B79D-94EAD020AF0A}" destId="{3901E994-EF88-4B55-B333-8B5DC2C1FE64}" srcOrd="2" destOrd="0" presId="urn:microsoft.com/office/officeart/2008/layout/VerticalCurvedList"/>
    <dgm:cxn modelId="{1E46AE44-20E5-495E-B30B-9E11BA54F69C}" type="presParOf" srcId="{D211633A-16B4-4697-B79D-94EAD020AF0A}" destId="{8EACEE7C-B326-44FB-9A91-8726F31EDF2B}" srcOrd="3" destOrd="0" presId="urn:microsoft.com/office/officeart/2008/layout/VerticalCurvedList"/>
    <dgm:cxn modelId="{2F969873-64BA-4390-AFE8-254AEAD472E9}" type="presParOf" srcId="{029663F2-6083-4943-A4B6-B75B1725BCEF}" destId="{4973CE0B-830B-42A8-8F41-45A257AA0B8B}" srcOrd="1" destOrd="0" presId="urn:microsoft.com/office/officeart/2008/layout/VerticalCurvedList"/>
    <dgm:cxn modelId="{FD0F4C35-7AE9-4CE5-9B0C-CDC1E3CE2F6F}" type="presParOf" srcId="{029663F2-6083-4943-A4B6-B75B1725BCEF}" destId="{966750C1-A861-452C-9609-15612A3DFCF5}" srcOrd="2" destOrd="0" presId="urn:microsoft.com/office/officeart/2008/layout/VerticalCurvedList"/>
    <dgm:cxn modelId="{8ED2ABE7-3ACA-4882-89C7-9B6A623422CA}" type="presParOf" srcId="{966750C1-A861-452C-9609-15612A3DFCF5}" destId="{2C32AA3C-C21E-444B-8009-13B7F44A3DFC}" srcOrd="0" destOrd="0" presId="urn:microsoft.com/office/officeart/2008/layout/VerticalCurvedList"/>
    <dgm:cxn modelId="{CFB0CEA9-4ECE-4759-BDDC-EE2EF258E7EA}" type="presParOf" srcId="{029663F2-6083-4943-A4B6-B75B1725BCEF}" destId="{0ADD1677-4BB9-411B-9F55-C6A8BB4AEFFE}" srcOrd="3" destOrd="0" presId="urn:microsoft.com/office/officeart/2008/layout/VerticalCurvedList"/>
    <dgm:cxn modelId="{BFAD5F00-03DD-4AFF-897E-1AA883D0B09E}" type="presParOf" srcId="{029663F2-6083-4943-A4B6-B75B1725BCEF}" destId="{A9BE9254-C053-4EAB-8F29-0CEF5AEEC494}" srcOrd="4" destOrd="0" presId="urn:microsoft.com/office/officeart/2008/layout/VerticalCurvedList"/>
    <dgm:cxn modelId="{D1516464-4DEF-4A4B-B005-E012176F73D3}" type="presParOf" srcId="{A9BE9254-C053-4EAB-8F29-0CEF5AEEC494}" destId="{D5EA4CD6-8560-493F-8996-3B38ECA26A5D}" srcOrd="0" destOrd="0" presId="urn:microsoft.com/office/officeart/2008/layout/VerticalCurvedList"/>
    <dgm:cxn modelId="{56C0818E-5E73-4B70-BC2B-0A0F48042B07}" type="presParOf" srcId="{029663F2-6083-4943-A4B6-B75B1725BCEF}" destId="{2AC453B5-CEF3-4FE2-AB06-0646F5A88E84}" srcOrd="5" destOrd="0" presId="urn:microsoft.com/office/officeart/2008/layout/VerticalCurvedList"/>
    <dgm:cxn modelId="{7093E0C9-B86E-4BD2-8886-BBAE76618DC3}" type="presParOf" srcId="{029663F2-6083-4943-A4B6-B75B1725BCEF}" destId="{1B5A28ED-1C55-46F1-99FA-328BCE561B4A}" srcOrd="6" destOrd="0" presId="urn:microsoft.com/office/officeart/2008/layout/VerticalCurvedList"/>
    <dgm:cxn modelId="{79D0044D-0FC6-4EA0-92B7-9FF1EAB65C3A}" type="presParOf" srcId="{1B5A28ED-1C55-46F1-99FA-328BCE561B4A}" destId="{2E10788D-F76E-483E-B3FF-9B6A38A71BF2}" srcOrd="0" destOrd="0" presId="urn:microsoft.com/office/officeart/2008/layout/VerticalCurvedList"/>
    <dgm:cxn modelId="{2B542439-71F7-4FEA-BC02-DA28D1E2CB67}" type="presParOf" srcId="{029663F2-6083-4943-A4B6-B75B1725BCEF}" destId="{49F3C08A-059A-4944-B0BE-9FED64C38273}" srcOrd="7" destOrd="0" presId="urn:microsoft.com/office/officeart/2008/layout/VerticalCurvedList"/>
    <dgm:cxn modelId="{F32BE561-1133-4B71-A4C4-5C4FE036620A}" type="presParOf" srcId="{029663F2-6083-4943-A4B6-B75B1725BCEF}" destId="{31FCCC1D-41B1-4F4D-AD60-B8479B1A58C5}" srcOrd="8" destOrd="0" presId="urn:microsoft.com/office/officeart/2008/layout/VerticalCurvedList"/>
    <dgm:cxn modelId="{BD4F79A3-A807-4732-9110-A2FD6B758467}"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AAD8F7-AD5B-482A-9653-84E3A03A935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1D6078A9-2A84-4122-B3AF-F3388AA039DE}">
      <dgm:prSet phldrT="[文本]"/>
      <dgm:spPr/>
      <dgm:t>
        <a:bodyPr/>
        <a:lstStyle/>
        <a:p>
          <a:r>
            <a:rPr lang="en-US" altLang="zh-CN" dirty="0"/>
            <a:t>1</a:t>
          </a:r>
          <a:endParaRPr lang="zh-CN" altLang="en-US" dirty="0"/>
        </a:p>
      </dgm:t>
    </dgm:pt>
    <dgm:pt modelId="{E1A5FA75-C240-44AC-A0C8-14EAFE9A0198}" type="parTrans" cxnId="{15F76F16-ABF8-436F-B88D-DAEA14056F65}">
      <dgm:prSet/>
      <dgm:spPr/>
      <dgm:t>
        <a:bodyPr/>
        <a:lstStyle/>
        <a:p>
          <a:endParaRPr lang="zh-CN" altLang="en-US"/>
        </a:p>
      </dgm:t>
    </dgm:pt>
    <dgm:pt modelId="{E2A0815F-EC4E-4A8D-83C5-97BF35465C29}" type="sibTrans" cxnId="{15F76F16-ABF8-436F-B88D-DAEA14056F65}">
      <dgm:prSet/>
      <dgm:spPr/>
      <dgm:t>
        <a:bodyPr/>
        <a:lstStyle/>
        <a:p>
          <a:endParaRPr lang="zh-CN" altLang="en-US"/>
        </a:p>
      </dgm:t>
    </dgm:pt>
    <dgm:pt modelId="{8B9A6C73-724E-4E29-BA88-CB89B42074DF}">
      <dgm:prSet phldrT="[文本]" custT="1"/>
      <dgm:spPr/>
      <dgm:t>
        <a:bodyPr/>
        <a:lstStyle/>
        <a:p>
          <a:r>
            <a:rPr lang="zh-CN" altLang="en-US" sz="1800" dirty="0"/>
            <a:t>算法规范制定</a:t>
          </a:r>
        </a:p>
      </dgm:t>
    </dgm:pt>
    <dgm:pt modelId="{EFB2514E-F271-45BA-8EE0-86A69901E43C}" type="parTrans" cxnId="{666824B5-6786-4D8F-B853-9AC09778947F}">
      <dgm:prSet/>
      <dgm:spPr/>
      <dgm:t>
        <a:bodyPr/>
        <a:lstStyle/>
        <a:p>
          <a:endParaRPr lang="zh-CN" altLang="en-US"/>
        </a:p>
      </dgm:t>
    </dgm:pt>
    <dgm:pt modelId="{21248805-A5DF-4F3A-B986-4B9B440AAD0F}" type="sibTrans" cxnId="{666824B5-6786-4D8F-B853-9AC09778947F}">
      <dgm:prSet/>
      <dgm:spPr/>
      <dgm:t>
        <a:bodyPr/>
        <a:lstStyle/>
        <a:p>
          <a:endParaRPr lang="zh-CN" altLang="en-US"/>
        </a:p>
      </dgm:t>
    </dgm:pt>
    <dgm:pt modelId="{66C03458-E0AE-4EFB-85D1-9516F42AECA9}">
      <dgm:prSet phldrT="[文本]"/>
      <dgm:spPr/>
      <dgm:t>
        <a:bodyPr/>
        <a:lstStyle/>
        <a:p>
          <a:r>
            <a:rPr lang="en-US" altLang="zh-CN" dirty="0"/>
            <a:t>2</a:t>
          </a:r>
          <a:endParaRPr lang="zh-CN" altLang="en-US" dirty="0"/>
        </a:p>
      </dgm:t>
    </dgm:pt>
    <dgm:pt modelId="{C2615BC2-5AB7-4CA8-8A8D-9FA9F0DC36D4}" type="parTrans" cxnId="{011B58D0-DBC9-41D9-9B12-408625735383}">
      <dgm:prSet/>
      <dgm:spPr/>
      <dgm:t>
        <a:bodyPr/>
        <a:lstStyle/>
        <a:p>
          <a:endParaRPr lang="zh-CN" altLang="en-US"/>
        </a:p>
      </dgm:t>
    </dgm:pt>
    <dgm:pt modelId="{F4E8AFC3-76CB-4F35-8C22-21126745189F}" type="sibTrans" cxnId="{011B58D0-DBC9-41D9-9B12-408625735383}">
      <dgm:prSet/>
      <dgm:spPr/>
      <dgm:t>
        <a:bodyPr/>
        <a:lstStyle/>
        <a:p>
          <a:endParaRPr lang="zh-CN" altLang="en-US"/>
        </a:p>
      </dgm:t>
    </dgm:pt>
    <dgm:pt modelId="{853B259F-782F-41F4-B2D6-7057D67FB728}">
      <dgm:prSet phldrT="[文本]" custT="1"/>
      <dgm:spPr/>
      <dgm:t>
        <a:bodyPr/>
        <a:lstStyle/>
        <a:p>
          <a:r>
            <a:rPr lang="zh-CN" altLang="en-US" sz="1800" dirty="0"/>
            <a:t>算法库设计与实现</a:t>
          </a:r>
        </a:p>
      </dgm:t>
    </dgm:pt>
    <dgm:pt modelId="{048C5C44-7A56-47F5-823F-EBBDF5C8C5C0}" type="parTrans" cxnId="{EF97169A-729B-4BEF-AF1E-DE62C7ABA182}">
      <dgm:prSet/>
      <dgm:spPr/>
      <dgm:t>
        <a:bodyPr/>
        <a:lstStyle/>
        <a:p>
          <a:endParaRPr lang="zh-CN" altLang="en-US"/>
        </a:p>
      </dgm:t>
    </dgm:pt>
    <dgm:pt modelId="{121F40ED-6365-4481-BA5C-029E249A14C8}" type="sibTrans" cxnId="{EF97169A-729B-4BEF-AF1E-DE62C7ABA182}">
      <dgm:prSet/>
      <dgm:spPr/>
      <dgm:t>
        <a:bodyPr/>
        <a:lstStyle/>
        <a:p>
          <a:endParaRPr lang="zh-CN" altLang="en-US"/>
        </a:p>
      </dgm:t>
    </dgm:pt>
    <dgm:pt modelId="{83C8B955-DF02-4C58-92F0-5E02AD44057F}">
      <dgm:prSet phldrT="[文本]"/>
      <dgm:spPr/>
      <dgm:t>
        <a:bodyPr/>
        <a:lstStyle/>
        <a:p>
          <a:endParaRPr lang="zh-CN" altLang="en-US" sz="2000" dirty="0"/>
        </a:p>
      </dgm:t>
    </dgm:pt>
    <dgm:pt modelId="{A4279FDB-BF32-484C-A7C7-69E0B090A7C1}" type="parTrans" cxnId="{1500B81B-8345-4716-9239-EA53CA33C60A}">
      <dgm:prSet/>
      <dgm:spPr/>
      <dgm:t>
        <a:bodyPr/>
        <a:lstStyle/>
        <a:p>
          <a:endParaRPr lang="zh-CN" altLang="en-US"/>
        </a:p>
      </dgm:t>
    </dgm:pt>
    <dgm:pt modelId="{154F3F5F-4A55-489B-AF2E-BB38A17C756A}" type="sibTrans" cxnId="{1500B81B-8345-4716-9239-EA53CA33C60A}">
      <dgm:prSet/>
      <dgm:spPr/>
      <dgm:t>
        <a:bodyPr/>
        <a:lstStyle/>
        <a:p>
          <a:endParaRPr lang="zh-CN" altLang="en-US"/>
        </a:p>
      </dgm:t>
    </dgm:pt>
    <dgm:pt modelId="{DB6A3EDB-4368-4C52-B729-00ADE56B6FDC}">
      <dgm:prSet phldrT="[文本]"/>
      <dgm:spPr/>
      <dgm:t>
        <a:bodyPr/>
        <a:lstStyle/>
        <a:p>
          <a:r>
            <a:rPr lang="en-US" altLang="zh-CN" dirty="0"/>
            <a:t>3</a:t>
          </a:r>
          <a:endParaRPr lang="zh-CN" altLang="en-US" dirty="0"/>
        </a:p>
      </dgm:t>
    </dgm:pt>
    <dgm:pt modelId="{1DE3DA00-9E22-4E55-99E8-571CE0CC24D5}" type="parTrans" cxnId="{5E8FC859-E8CE-4B61-A841-F69160B0382B}">
      <dgm:prSet/>
      <dgm:spPr/>
      <dgm:t>
        <a:bodyPr/>
        <a:lstStyle/>
        <a:p>
          <a:endParaRPr lang="zh-CN" altLang="en-US"/>
        </a:p>
      </dgm:t>
    </dgm:pt>
    <dgm:pt modelId="{C705D978-2F3E-4200-A33A-820536B420E8}" type="sibTrans" cxnId="{5E8FC859-E8CE-4B61-A841-F69160B0382B}">
      <dgm:prSet/>
      <dgm:spPr/>
      <dgm:t>
        <a:bodyPr/>
        <a:lstStyle/>
        <a:p>
          <a:endParaRPr lang="zh-CN" altLang="en-US"/>
        </a:p>
      </dgm:t>
    </dgm:pt>
    <dgm:pt modelId="{A6F4C2CD-48B0-4488-96A5-13A954547DCF}">
      <dgm:prSet custT="1"/>
      <dgm:spPr/>
      <dgm:t>
        <a:bodyPr/>
        <a:lstStyle/>
        <a:p>
          <a:r>
            <a:rPr lang="zh-CN" altLang="en-US" sz="1800" dirty="0"/>
            <a:t>数据驱动的机器学习算法设计与实现</a:t>
          </a:r>
        </a:p>
      </dgm:t>
    </dgm:pt>
    <dgm:pt modelId="{524991EF-276C-40E2-B92F-7BC53F644CFC}" type="parTrans" cxnId="{D5FC10A3-FFBF-4C4A-9E2F-BBDF653F6AC1}">
      <dgm:prSet/>
      <dgm:spPr/>
      <dgm:t>
        <a:bodyPr/>
        <a:lstStyle/>
        <a:p>
          <a:endParaRPr lang="zh-CN" altLang="en-US"/>
        </a:p>
      </dgm:t>
    </dgm:pt>
    <dgm:pt modelId="{31D6EBD3-D959-4D5E-9B31-26CC3DE61094}" type="sibTrans" cxnId="{D5FC10A3-FFBF-4C4A-9E2F-BBDF653F6AC1}">
      <dgm:prSet/>
      <dgm:spPr/>
      <dgm:t>
        <a:bodyPr/>
        <a:lstStyle/>
        <a:p>
          <a:endParaRPr lang="zh-CN" altLang="en-US"/>
        </a:p>
      </dgm:t>
    </dgm:pt>
    <dgm:pt modelId="{200B5BAD-CEF9-4C2E-87B2-CF825C65A92A}" type="pres">
      <dgm:prSet presAssocID="{1AAAD8F7-AD5B-482A-9653-84E3A03A9359}" presName="Name0" presStyleCnt="0">
        <dgm:presLayoutVars>
          <dgm:dir/>
          <dgm:animLvl val="lvl"/>
          <dgm:resizeHandles val="exact"/>
        </dgm:presLayoutVars>
      </dgm:prSet>
      <dgm:spPr/>
      <dgm:t>
        <a:bodyPr/>
        <a:lstStyle/>
        <a:p>
          <a:endParaRPr lang="zh-CN" altLang="en-US"/>
        </a:p>
      </dgm:t>
    </dgm:pt>
    <dgm:pt modelId="{90BCF22A-20E1-4678-B76A-4B3D2E1B21A8}" type="pres">
      <dgm:prSet presAssocID="{1D6078A9-2A84-4122-B3AF-F3388AA039DE}" presName="linNode" presStyleCnt="0"/>
      <dgm:spPr/>
    </dgm:pt>
    <dgm:pt modelId="{07D5B6CA-6C2B-43F7-8E34-991DCAD7BF1A}" type="pres">
      <dgm:prSet presAssocID="{1D6078A9-2A84-4122-B3AF-F3388AA039DE}" presName="parentText" presStyleLbl="node1" presStyleIdx="0" presStyleCnt="3" custScaleX="45904" custScaleY="70993">
        <dgm:presLayoutVars>
          <dgm:chMax val="1"/>
          <dgm:bulletEnabled val="1"/>
        </dgm:presLayoutVars>
      </dgm:prSet>
      <dgm:spPr/>
      <dgm:t>
        <a:bodyPr/>
        <a:lstStyle/>
        <a:p>
          <a:endParaRPr lang="zh-CN" altLang="en-US"/>
        </a:p>
      </dgm:t>
    </dgm:pt>
    <dgm:pt modelId="{9F718106-649B-4A83-A511-3398463A7101}" type="pres">
      <dgm:prSet presAssocID="{1D6078A9-2A84-4122-B3AF-F3388AA039DE}" presName="descendantText" presStyleLbl="alignAccFollowNode1" presStyleIdx="0" presStyleCnt="3">
        <dgm:presLayoutVars>
          <dgm:bulletEnabled val="1"/>
        </dgm:presLayoutVars>
      </dgm:prSet>
      <dgm:spPr/>
      <dgm:t>
        <a:bodyPr/>
        <a:lstStyle/>
        <a:p>
          <a:endParaRPr lang="zh-CN" altLang="en-US"/>
        </a:p>
      </dgm:t>
    </dgm:pt>
    <dgm:pt modelId="{AC628D3F-B519-4550-BB44-9D44BE398B7C}" type="pres">
      <dgm:prSet presAssocID="{E2A0815F-EC4E-4A8D-83C5-97BF35465C29}" presName="sp" presStyleCnt="0"/>
      <dgm:spPr/>
    </dgm:pt>
    <dgm:pt modelId="{BB8C9961-8DB1-4D44-BAAD-66E196C660FF}" type="pres">
      <dgm:prSet presAssocID="{66C03458-E0AE-4EFB-85D1-9516F42AECA9}" presName="linNode" presStyleCnt="0"/>
      <dgm:spPr/>
    </dgm:pt>
    <dgm:pt modelId="{EB6E9506-1B36-4903-99D6-16F3A65892F1}" type="pres">
      <dgm:prSet presAssocID="{66C03458-E0AE-4EFB-85D1-9516F42AECA9}" presName="parentText" presStyleLbl="node1" presStyleIdx="1" presStyleCnt="3" custScaleX="45904" custScaleY="75547">
        <dgm:presLayoutVars>
          <dgm:chMax val="1"/>
          <dgm:bulletEnabled val="1"/>
        </dgm:presLayoutVars>
      </dgm:prSet>
      <dgm:spPr/>
      <dgm:t>
        <a:bodyPr/>
        <a:lstStyle/>
        <a:p>
          <a:endParaRPr lang="zh-CN" altLang="en-US"/>
        </a:p>
      </dgm:t>
    </dgm:pt>
    <dgm:pt modelId="{E444D180-DE90-4BF5-ABA9-D2AE0740F6F8}" type="pres">
      <dgm:prSet presAssocID="{66C03458-E0AE-4EFB-85D1-9516F42AECA9}" presName="descendantText" presStyleLbl="alignAccFollowNode1" presStyleIdx="1" presStyleCnt="3">
        <dgm:presLayoutVars>
          <dgm:bulletEnabled val="1"/>
        </dgm:presLayoutVars>
      </dgm:prSet>
      <dgm:spPr/>
      <dgm:t>
        <a:bodyPr/>
        <a:lstStyle/>
        <a:p>
          <a:endParaRPr lang="zh-CN" altLang="en-US"/>
        </a:p>
      </dgm:t>
    </dgm:pt>
    <dgm:pt modelId="{1A8927C8-C5CC-4481-844E-3CD9E2F91B45}" type="pres">
      <dgm:prSet presAssocID="{F4E8AFC3-76CB-4F35-8C22-21126745189F}" presName="sp" presStyleCnt="0"/>
      <dgm:spPr/>
    </dgm:pt>
    <dgm:pt modelId="{B50704E7-5D01-4480-8985-0F4741129159}" type="pres">
      <dgm:prSet presAssocID="{DB6A3EDB-4368-4C52-B729-00ADE56B6FDC}" presName="linNode" presStyleCnt="0"/>
      <dgm:spPr/>
    </dgm:pt>
    <dgm:pt modelId="{BD23F958-FD00-4AFF-86E8-893B3FA92F5C}" type="pres">
      <dgm:prSet presAssocID="{DB6A3EDB-4368-4C52-B729-00ADE56B6FDC}" presName="parentText" presStyleLbl="node1" presStyleIdx="2" presStyleCnt="3" custScaleX="45904" custScaleY="72447">
        <dgm:presLayoutVars>
          <dgm:chMax val="1"/>
          <dgm:bulletEnabled val="1"/>
        </dgm:presLayoutVars>
      </dgm:prSet>
      <dgm:spPr/>
      <dgm:t>
        <a:bodyPr/>
        <a:lstStyle/>
        <a:p>
          <a:endParaRPr lang="zh-CN" altLang="en-US"/>
        </a:p>
      </dgm:t>
    </dgm:pt>
    <dgm:pt modelId="{A6226E4F-96B1-48DF-A54D-3165909A74CC}" type="pres">
      <dgm:prSet presAssocID="{DB6A3EDB-4368-4C52-B729-00ADE56B6FDC}" presName="descendantText" presStyleLbl="alignAccFollowNode1" presStyleIdx="2" presStyleCnt="3">
        <dgm:presLayoutVars>
          <dgm:bulletEnabled val="1"/>
        </dgm:presLayoutVars>
      </dgm:prSet>
      <dgm:spPr/>
      <dgm:t>
        <a:bodyPr/>
        <a:lstStyle/>
        <a:p>
          <a:endParaRPr lang="zh-CN" altLang="en-US"/>
        </a:p>
      </dgm:t>
    </dgm:pt>
  </dgm:ptLst>
  <dgm:cxnLst>
    <dgm:cxn modelId="{15F76F16-ABF8-436F-B88D-DAEA14056F65}" srcId="{1AAAD8F7-AD5B-482A-9653-84E3A03A9359}" destId="{1D6078A9-2A84-4122-B3AF-F3388AA039DE}" srcOrd="0" destOrd="0" parTransId="{E1A5FA75-C240-44AC-A0C8-14EAFE9A0198}" sibTransId="{E2A0815F-EC4E-4A8D-83C5-97BF35465C29}"/>
    <dgm:cxn modelId="{666824B5-6786-4D8F-B853-9AC09778947F}" srcId="{1D6078A9-2A84-4122-B3AF-F3388AA039DE}" destId="{8B9A6C73-724E-4E29-BA88-CB89B42074DF}" srcOrd="0" destOrd="0" parTransId="{EFB2514E-F271-45BA-8EE0-86A69901E43C}" sibTransId="{21248805-A5DF-4F3A-B986-4B9B440AAD0F}"/>
    <dgm:cxn modelId="{5E8FC859-E8CE-4B61-A841-F69160B0382B}" srcId="{1AAAD8F7-AD5B-482A-9653-84E3A03A9359}" destId="{DB6A3EDB-4368-4C52-B729-00ADE56B6FDC}" srcOrd="2" destOrd="0" parTransId="{1DE3DA00-9E22-4E55-99E8-571CE0CC24D5}" sibTransId="{C705D978-2F3E-4200-A33A-820536B420E8}"/>
    <dgm:cxn modelId="{681CC194-1677-417F-83AF-226123280CDC}" type="presOf" srcId="{1D6078A9-2A84-4122-B3AF-F3388AA039DE}" destId="{07D5B6CA-6C2B-43F7-8E34-991DCAD7BF1A}" srcOrd="0" destOrd="0" presId="urn:microsoft.com/office/officeart/2005/8/layout/vList5"/>
    <dgm:cxn modelId="{6A5CBB86-F66B-4119-AA7A-5F5FB7E139A0}" type="presOf" srcId="{8B9A6C73-724E-4E29-BA88-CB89B42074DF}" destId="{9F718106-649B-4A83-A511-3398463A7101}" srcOrd="0" destOrd="0" presId="urn:microsoft.com/office/officeart/2005/8/layout/vList5"/>
    <dgm:cxn modelId="{D8430CD7-984E-4B74-A180-AF5C3DD75F8B}" type="presOf" srcId="{DB6A3EDB-4368-4C52-B729-00ADE56B6FDC}" destId="{BD23F958-FD00-4AFF-86E8-893B3FA92F5C}" srcOrd="0" destOrd="0" presId="urn:microsoft.com/office/officeart/2005/8/layout/vList5"/>
    <dgm:cxn modelId="{1500B81B-8345-4716-9239-EA53CA33C60A}" srcId="{DB6A3EDB-4368-4C52-B729-00ADE56B6FDC}" destId="{83C8B955-DF02-4C58-92F0-5E02AD44057F}" srcOrd="0" destOrd="0" parTransId="{A4279FDB-BF32-484C-A7C7-69E0B090A7C1}" sibTransId="{154F3F5F-4A55-489B-AF2E-BB38A17C756A}"/>
    <dgm:cxn modelId="{011B58D0-DBC9-41D9-9B12-408625735383}" srcId="{1AAAD8F7-AD5B-482A-9653-84E3A03A9359}" destId="{66C03458-E0AE-4EFB-85D1-9516F42AECA9}" srcOrd="1" destOrd="0" parTransId="{C2615BC2-5AB7-4CA8-8A8D-9FA9F0DC36D4}" sibTransId="{F4E8AFC3-76CB-4F35-8C22-21126745189F}"/>
    <dgm:cxn modelId="{EF97169A-729B-4BEF-AF1E-DE62C7ABA182}" srcId="{66C03458-E0AE-4EFB-85D1-9516F42AECA9}" destId="{853B259F-782F-41F4-B2D6-7057D67FB728}" srcOrd="0" destOrd="0" parTransId="{048C5C44-7A56-47F5-823F-EBBDF5C8C5C0}" sibTransId="{121F40ED-6365-4481-BA5C-029E249A14C8}"/>
    <dgm:cxn modelId="{D5FC10A3-FFBF-4C4A-9E2F-BBDF653F6AC1}" srcId="{DB6A3EDB-4368-4C52-B729-00ADE56B6FDC}" destId="{A6F4C2CD-48B0-4488-96A5-13A954547DCF}" srcOrd="1" destOrd="0" parTransId="{524991EF-276C-40E2-B92F-7BC53F644CFC}" sibTransId="{31D6EBD3-D959-4D5E-9B31-26CC3DE61094}"/>
    <dgm:cxn modelId="{1BE74B96-B7BB-47AD-AB49-303AECBAB415}" type="presOf" srcId="{A6F4C2CD-48B0-4488-96A5-13A954547DCF}" destId="{A6226E4F-96B1-48DF-A54D-3165909A74CC}" srcOrd="0" destOrd="1" presId="urn:microsoft.com/office/officeart/2005/8/layout/vList5"/>
    <dgm:cxn modelId="{66A02059-DD42-4D11-AC8F-D2B6A6077B2F}" type="presOf" srcId="{853B259F-782F-41F4-B2D6-7057D67FB728}" destId="{E444D180-DE90-4BF5-ABA9-D2AE0740F6F8}" srcOrd="0" destOrd="0" presId="urn:microsoft.com/office/officeart/2005/8/layout/vList5"/>
    <dgm:cxn modelId="{BD886592-33E1-462E-89E0-CC03B9011430}" type="presOf" srcId="{1AAAD8F7-AD5B-482A-9653-84E3A03A9359}" destId="{200B5BAD-CEF9-4C2E-87B2-CF825C65A92A}" srcOrd="0" destOrd="0" presId="urn:microsoft.com/office/officeart/2005/8/layout/vList5"/>
    <dgm:cxn modelId="{B40B359B-E37F-47AF-8AB3-468EEF8D9D08}" type="presOf" srcId="{83C8B955-DF02-4C58-92F0-5E02AD44057F}" destId="{A6226E4F-96B1-48DF-A54D-3165909A74CC}" srcOrd="0" destOrd="0" presId="urn:microsoft.com/office/officeart/2005/8/layout/vList5"/>
    <dgm:cxn modelId="{C184D56A-4850-45D6-A32A-5AE23F5FDAC8}" type="presOf" srcId="{66C03458-E0AE-4EFB-85D1-9516F42AECA9}" destId="{EB6E9506-1B36-4903-99D6-16F3A65892F1}" srcOrd="0" destOrd="0" presId="urn:microsoft.com/office/officeart/2005/8/layout/vList5"/>
    <dgm:cxn modelId="{E622ABFB-C05E-4E31-B537-ED25B22212F3}" type="presParOf" srcId="{200B5BAD-CEF9-4C2E-87B2-CF825C65A92A}" destId="{90BCF22A-20E1-4678-B76A-4B3D2E1B21A8}" srcOrd="0" destOrd="0" presId="urn:microsoft.com/office/officeart/2005/8/layout/vList5"/>
    <dgm:cxn modelId="{0B23497A-0173-4A8B-9116-4ACF088B6E0D}" type="presParOf" srcId="{90BCF22A-20E1-4678-B76A-4B3D2E1B21A8}" destId="{07D5B6CA-6C2B-43F7-8E34-991DCAD7BF1A}" srcOrd="0" destOrd="0" presId="urn:microsoft.com/office/officeart/2005/8/layout/vList5"/>
    <dgm:cxn modelId="{59FDB9AB-F850-45DA-944B-3B5126990A43}" type="presParOf" srcId="{90BCF22A-20E1-4678-B76A-4B3D2E1B21A8}" destId="{9F718106-649B-4A83-A511-3398463A7101}" srcOrd="1" destOrd="0" presId="urn:microsoft.com/office/officeart/2005/8/layout/vList5"/>
    <dgm:cxn modelId="{07CAAC1C-9294-4749-A102-A8B62976E521}" type="presParOf" srcId="{200B5BAD-CEF9-4C2E-87B2-CF825C65A92A}" destId="{AC628D3F-B519-4550-BB44-9D44BE398B7C}" srcOrd="1" destOrd="0" presId="urn:microsoft.com/office/officeart/2005/8/layout/vList5"/>
    <dgm:cxn modelId="{905897CC-082F-4F20-8026-FC9CF3D8BEE5}" type="presParOf" srcId="{200B5BAD-CEF9-4C2E-87B2-CF825C65A92A}" destId="{BB8C9961-8DB1-4D44-BAAD-66E196C660FF}" srcOrd="2" destOrd="0" presId="urn:microsoft.com/office/officeart/2005/8/layout/vList5"/>
    <dgm:cxn modelId="{93FEDF22-AFED-4885-A560-E5DB75A96BA5}" type="presParOf" srcId="{BB8C9961-8DB1-4D44-BAAD-66E196C660FF}" destId="{EB6E9506-1B36-4903-99D6-16F3A65892F1}" srcOrd="0" destOrd="0" presId="urn:microsoft.com/office/officeart/2005/8/layout/vList5"/>
    <dgm:cxn modelId="{3C307298-FFD3-4A80-8971-1365637527FE}" type="presParOf" srcId="{BB8C9961-8DB1-4D44-BAAD-66E196C660FF}" destId="{E444D180-DE90-4BF5-ABA9-D2AE0740F6F8}" srcOrd="1" destOrd="0" presId="urn:microsoft.com/office/officeart/2005/8/layout/vList5"/>
    <dgm:cxn modelId="{56A91094-01CF-4E52-9079-0A77165B884B}" type="presParOf" srcId="{200B5BAD-CEF9-4C2E-87B2-CF825C65A92A}" destId="{1A8927C8-C5CC-4481-844E-3CD9E2F91B45}" srcOrd="3" destOrd="0" presId="urn:microsoft.com/office/officeart/2005/8/layout/vList5"/>
    <dgm:cxn modelId="{66DEF3F5-6F22-4D3F-8B90-EB74F5D23CC1}" type="presParOf" srcId="{200B5BAD-CEF9-4C2E-87B2-CF825C65A92A}" destId="{B50704E7-5D01-4480-8985-0F4741129159}" srcOrd="4" destOrd="0" presId="urn:microsoft.com/office/officeart/2005/8/layout/vList5"/>
    <dgm:cxn modelId="{E48CC283-B631-4330-BF8D-62B4E2623E86}" type="presParOf" srcId="{B50704E7-5D01-4480-8985-0F4741129159}" destId="{BD23F958-FD00-4AFF-86E8-893B3FA92F5C}" srcOrd="0" destOrd="0" presId="urn:microsoft.com/office/officeart/2005/8/layout/vList5"/>
    <dgm:cxn modelId="{02B44064-5DED-4D23-BEE6-E6775C1F6477}" type="presParOf" srcId="{B50704E7-5D01-4480-8985-0F4741129159}" destId="{A6226E4F-96B1-48DF-A54D-3165909A74C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587D8A-F7F7-4405-AA88-A677C8E061CD}"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zh-CN" altLang="en-US"/>
        </a:p>
      </dgm:t>
    </dgm:pt>
    <dgm:pt modelId="{12385A7F-B2E3-47DE-997D-4996FF4ADAE4}">
      <dgm:prSet phldrT="[文本]"/>
      <dgm:spPr/>
      <dgm:t>
        <a:bodyPr/>
        <a:lstStyle/>
        <a:p>
          <a:r>
            <a:rPr lang="zh-CN" altLang="en-US" dirty="0"/>
            <a:t>回归</a:t>
          </a:r>
        </a:p>
      </dgm:t>
    </dgm:pt>
    <dgm:pt modelId="{3B01F3BB-ED10-4ED0-9B72-321FA69205D3}" type="parTrans" cxnId="{984FDD5A-2853-4853-B1F9-9625D7B4335F}">
      <dgm:prSet/>
      <dgm:spPr/>
      <dgm:t>
        <a:bodyPr/>
        <a:lstStyle/>
        <a:p>
          <a:endParaRPr lang="zh-CN" altLang="en-US"/>
        </a:p>
      </dgm:t>
    </dgm:pt>
    <dgm:pt modelId="{559E3E90-53F8-4E5B-9A9A-608772AFA637}" type="sibTrans" cxnId="{984FDD5A-2853-4853-B1F9-9625D7B4335F}">
      <dgm:prSet/>
      <dgm:spPr/>
      <dgm:t>
        <a:bodyPr/>
        <a:lstStyle/>
        <a:p>
          <a:endParaRPr lang="zh-CN" altLang="en-US"/>
        </a:p>
      </dgm:t>
    </dgm:pt>
    <dgm:pt modelId="{6EE84440-A179-442E-AC6F-3D005F19E6C4}">
      <dgm:prSet phldrT="[文本]"/>
      <dgm:spPr/>
      <dgm:t>
        <a:bodyPr/>
        <a:lstStyle/>
        <a:p>
          <a:r>
            <a:rPr lang="zh-CN" altLang="en-US" dirty="0"/>
            <a:t>多项式回归</a:t>
          </a:r>
        </a:p>
      </dgm:t>
    </dgm:pt>
    <dgm:pt modelId="{10CD1C4A-02F9-4FEC-8B74-AB681FFB2333}" type="parTrans" cxnId="{0BA38EE7-8A0B-45BF-BCD6-596CF5CDFED0}">
      <dgm:prSet/>
      <dgm:spPr/>
      <dgm:t>
        <a:bodyPr/>
        <a:lstStyle/>
        <a:p>
          <a:endParaRPr lang="zh-CN" altLang="en-US"/>
        </a:p>
      </dgm:t>
    </dgm:pt>
    <dgm:pt modelId="{580129FE-90E6-4951-A502-48AD1DAFAB12}" type="sibTrans" cxnId="{0BA38EE7-8A0B-45BF-BCD6-596CF5CDFED0}">
      <dgm:prSet/>
      <dgm:spPr/>
      <dgm:t>
        <a:bodyPr/>
        <a:lstStyle/>
        <a:p>
          <a:endParaRPr lang="zh-CN" altLang="en-US"/>
        </a:p>
      </dgm:t>
    </dgm:pt>
    <dgm:pt modelId="{319A7A7B-376E-4AFB-9CC5-EBCDB7482F9F}">
      <dgm:prSet phldrT="[文本]"/>
      <dgm:spPr/>
      <dgm:t>
        <a:bodyPr/>
        <a:lstStyle/>
        <a:p>
          <a:r>
            <a:rPr lang="zh-CN" altLang="en-US" dirty="0"/>
            <a:t>分类</a:t>
          </a:r>
        </a:p>
      </dgm:t>
    </dgm:pt>
    <dgm:pt modelId="{FA3F9CE9-5FC5-4926-A4E4-E2B255192240}" type="parTrans" cxnId="{9F36A054-26D2-40D4-882E-4811CFA9CFD6}">
      <dgm:prSet/>
      <dgm:spPr/>
      <dgm:t>
        <a:bodyPr/>
        <a:lstStyle/>
        <a:p>
          <a:endParaRPr lang="zh-CN" altLang="en-US"/>
        </a:p>
      </dgm:t>
    </dgm:pt>
    <dgm:pt modelId="{8AFACC4D-6C6E-4876-8FD5-3869E1EDBDE4}" type="sibTrans" cxnId="{9F36A054-26D2-40D4-882E-4811CFA9CFD6}">
      <dgm:prSet/>
      <dgm:spPr/>
      <dgm:t>
        <a:bodyPr/>
        <a:lstStyle/>
        <a:p>
          <a:endParaRPr lang="zh-CN" altLang="en-US"/>
        </a:p>
      </dgm:t>
    </dgm:pt>
    <dgm:pt modelId="{D8C4CA14-D911-4B37-999B-09BD855AF5BF}">
      <dgm:prSet phldrT="[文本]"/>
      <dgm:spPr/>
      <dgm:t>
        <a:bodyPr/>
        <a:lstStyle/>
        <a:p>
          <a:r>
            <a:rPr lang="zh-CN" altLang="en-US" dirty="0"/>
            <a:t>支持向量机</a:t>
          </a:r>
        </a:p>
      </dgm:t>
    </dgm:pt>
    <dgm:pt modelId="{219974A8-5B53-4C9F-9B08-D9CA40CD64C1}" type="parTrans" cxnId="{27F2E22B-005D-4C6A-A015-72D12B3F6693}">
      <dgm:prSet/>
      <dgm:spPr/>
      <dgm:t>
        <a:bodyPr/>
        <a:lstStyle/>
        <a:p>
          <a:endParaRPr lang="zh-CN" altLang="en-US"/>
        </a:p>
      </dgm:t>
    </dgm:pt>
    <dgm:pt modelId="{9936B20B-4B1F-41D5-B6FF-1ACCD1BDA01A}" type="sibTrans" cxnId="{27F2E22B-005D-4C6A-A015-72D12B3F6693}">
      <dgm:prSet/>
      <dgm:spPr/>
      <dgm:t>
        <a:bodyPr/>
        <a:lstStyle/>
        <a:p>
          <a:endParaRPr lang="zh-CN" altLang="en-US"/>
        </a:p>
      </dgm:t>
    </dgm:pt>
    <dgm:pt modelId="{40E2F6DA-AB5B-4BBE-BA42-38C9A9CEC691}">
      <dgm:prSet phldrT="[文本]"/>
      <dgm:spPr/>
      <dgm:t>
        <a:bodyPr/>
        <a:lstStyle/>
        <a:p>
          <a:r>
            <a:rPr lang="zh-CN" altLang="en-US" dirty="0"/>
            <a:t>最邻近分类</a:t>
          </a:r>
        </a:p>
      </dgm:t>
    </dgm:pt>
    <dgm:pt modelId="{A7D427D1-1F4E-4898-8D57-75DBD9175142}" type="parTrans" cxnId="{B7EFB546-AA24-4C72-AD32-D5D2EFC1ABAB}">
      <dgm:prSet/>
      <dgm:spPr/>
      <dgm:t>
        <a:bodyPr/>
        <a:lstStyle/>
        <a:p>
          <a:endParaRPr lang="zh-CN" altLang="en-US"/>
        </a:p>
      </dgm:t>
    </dgm:pt>
    <dgm:pt modelId="{ADA58A91-4CA2-446A-AB80-2384EBA9E6B2}" type="sibTrans" cxnId="{B7EFB546-AA24-4C72-AD32-D5D2EFC1ABAB}">
      <dgm:prSet/>
      <dgm:spPr/>
      <dgm:t>
        <a:bodyPr/>
        <a:lstStyle/>
        <a:p>
          <a:endParaRPr lang="zh-CN" altLang="en-US"/>
        </a:p>
      </dgm:t>
    </dgm:pt>
    <dgm:pt modelId="{08F24174-A4CD-4CBD-8335-14D9376FF6E3}">
      <dgm:prSet phldrT="[文本]"/>
      <dgm:spPr/>
      <dgm:t>
        <a:bodyPr/>
        <a:lstStyle/>
        <a:p>
          <a:r>
            <a:rPr lang="zh-CN" altLang="en-US" dirty="0"/>
            <a:t>聚类</a:t>
          </a:r>
        </a:p>
      </dgm:t>
    </dgm:pt>
    <dgm:pt modelId="{C8C67AA3-5412-4FDA-8649-5A4B26406DFB}" type="parTrans" cxnId="{9799A315-573A-43EB-AC3A-AD12AD5562DE}">
      <dgm:prSet/>
      <dgm:spPr/>
      <dgm:t>
        <a:bodyPr/>
        <a:lstStyle/>
        <a:p>
          <a:endParaRPr lang="zh-CN" altLang="en-US"/>
        </a:p>
      </dgm:t>
    </dgm:pt>
    <dgm:pt modelId="{C775B678-3D25-4885-ADF3-A065374FD825}" type="sibTrans" cxnId="{9799A315-573A-43EB-AC3A-AD12AD5562DE}">
      <dgm:prSet/>
      <dgm:spPr/>
      <dgm:t>
        <a:bodyPr/>
        <a:lstStyle/>
        <a:p>
          <a:endParaRPr lang="zh-CN" altLang="en-US"/>
        </a:p>
      </dgm:t>
    </dgm:pt>
    <dgm:pt modelId="{A425C22B-B874-4CA8-AA2D-50F84A410D8F}">
      <dgm:prSet phldrT="[文本]"/>
      <dgm:spPr/>
      <dgm:t>
        <a:bodyPr/>
        <a:lstStyle/>
        <a:p>
          <a:r>
            <a:rPr lang="en-US" altLang="zh-CN" dirty="0"/>
            <a:t>K</a:t>
          </a:r>
          <a:r>
            <a:rPr lang="zh-CN" altLang="en-US" dirty="0"/>
            <a:t>均值聚类</a:t>
          </a:r>
        </a:p>
      </dgm:t>
    </dgm:pt>
    <dgm:pt modelId="{A656AD7F-5664-42F7-BB79-4AEDDE268862}" type="parTrans" cxnId="{8DC75681-AC05-46E6-BCF6-BC750E03703B}">
      <dgm:prSet/>
      <dgm:spPr/>
      <dgm:t>
        <a:bodyPr/>
        <a:lstStyle/>
        <a:p>
          <a:endParaRPr lang="zh-CN" altLang="en-US"/>
        </a:p>
      </dgm:t>
    </dgm:pt>
    <dgm:pt modelId="{878132CC-0E18-4F51-9046-9EF70480ECFC}" type="sibTrans" cxnId="{8DC75681-AC05-46E6-BCF6-BC750E03703B}">
      <dgm:prSet/>
      <dgm:spPr/>
      <dgm:t>
        <a:bodyPr/>
        <a:lstStyle/>
        <a:p>
          <a:endParaRPr lang="zh-CN" altLang="en-US"/>
        </a:p>
      </dgm:t>
    </dgm:pt>
    <dgm:pt modelId="{B198D8EF-D3D0-468B-A758-0F3475BDF54E}">
      <dgm:prSet phldrT="[文本]"/>
      <dgm:spPr/>
      <dgm:t>
        <a:bodyPr/>
        <a:lstStyle/>
        <a:p>
          <a:r>
            <a:rPr lang="en-US" altLang="zh-CN" dirty="0"/>
            <a:t>CLARANS</a:t>
          </a:r>
          <a:r>
            <a:rPr lang="zh-CN" altLang="en-US" dirty="0"/>
            <a:t>聚类</a:t>
          </a:r>
        </a:p>
      </dgm:t>
    </dgm:pt>
    <dgm:pt modelId="{5BF9BEBC-1863-4D06-8E3B-E47F8FB6B094}" type="parTrans" cxnId="{3F24DEE1-25BC-4856-A3DC-72EDC4D27173}">
      <dgm:prSet/>
      <dgm:spPr/>
      <dgm:t>
        <a:bodyPr/>
        <a:lstStyle/>
        <a:p>
          <a:endParaRPr lang="zh-CN" altLang="en-US"/>
        </a:p>
      </dgm:t>
    </dgm:pt>
    <dgm:pt modelId="{78952575-451A-49FA-8465-A044DD8EA0C6}" type="sibTrans" cxnId="{3F24DEE1-25BC-4856-A3DC-72EDC4D27173}">
      <dgm:prSet/>
      <dgm:spPr/>
      <dgm:t>
        <a:bodyPr/>
        <a:lstStyle/>
        <a:p>
          <a:endParaRPr lang="zh-CN" altLang="en-US"/>
        </a:p>
      </dgm:t>
    </dgm:pt>
    <dgm:pt modelId="{57A28028-77D2-4277-9970-63BACBD13F4D}">
      <dgm:prSet phldrT="[文本]"/>
      <dgm:spPr/>
      <dgm:t>
        <a:bodyPr/>
        <a:lstStyle/>
        <a:p>
          <a:r>
            <a:rPr lang="zh-CN" altLang="en-US"/>
            <a:t>优化</a:t>
          </a:r>
          <a:endParaRPr lang="zh-CN" altLang="en-US" dirty="0"/>
        </a:p>
      </dgm:t>
    </dgm:pt>
    <dgm:pt modelId="{7BF52FAA-664D-40BD-BE7E-2F486B71085D}" type="parTrans" cxnId="{B3281B82-6194-442D-8C43-0F27C1FC81F9}">
      <dgm:prSet/>
      <dgm:spPr/>
      <dgm:t>
        <a:bodyPr/>
        <a:lstStyle/>
        <a:p>
          <a:endParaRPr lang="zh-CN" altLang="en-US"/>
        </a:p>
      </dgm:t>
    </dgm:pt>
    <dgm:pt modelId="{76A3073E-5C78-4F3B-A19C-56AE1B040A80}" type="sibTrans" cxnId="{B3281B82-6194-442D-8C43-0F27C1FC81F9}">
      <dgm:prSet/>
      <dgm:spPr/>
      <dgm:t>
        <a:bodyPr/>
        <a:lstStyle/>
        <a:p>
          <a:endParaRPr lang="zh-CN" altLang="en-US"/>
        </a:p>
      </dgm:t>
    </dgm:pt>
    <dgm:pt modelId="{9B2A35D2-BED9-4E81-8117-834997686816}">
      <dgm:prSet phldrT="[文本]"/>
      <dgm:spPr/>
      <dgm:t>
        <a:bodyPr/>
        <a:lstStyle/>
        <a:p>
          <a:r>
            <a:rPr lang="zh-CN" altLang="en-US" dirty="0"/>
            <a:t>岭回归</a:t>
          </a:r>
        </a:p>
      </dgm:t>
    </dgm:pt>
    <dgm:pt modelId="{AC151406-7FCA-4D17-AB70-D38117D04515}" type="parTrans" cxnId="{2DAFB47D-F949-436B-8A65-A5DAF249B5C8}">
      <dgm:prSet/>
      <dgm:spPr/>
      <dgm:t>
        <a:bodyPr/>
        <a:lstStyle/>
        <a:p>
          <a:endParaRPr lang="zh-CN" altLang="en-US"/>
        </a:p>
      </dgm:t>
    </dgm:pt>
    <dgm:pt modelId="{D84CBA9F-DE9D-4507-8EA7-AE46AF3466FB}" type="sibTrans" cxnId="{2DAFB47D-F949-436B-8A65-A5DAF249B5C8}">
      <dgm:prSet/>
      <dgm:spPr/>
      <dgm:t>
        <a:bodyPr/>
        <a:lstStyle/>
        <a:p>
          <a:endParaRPr lang="zh-CN" altLang="en-US"/>
        </a:p>
      </dgm:t>
    </dgm:pt>
    <dgm:pt modelId="{F563B7B6-DF65-4E9F-A4B2-18AE58DD2D84}">
      <dgm:prSet phldrT="[文本]"/>
      <dgm:spPr/>
      <dgm:t>
        <a:bodyPr/>
        <a:lstStyle/>
        <a:p>
          <a:r>
            <a:rPr lang="en-US" altLang="zh-CN" dirty="0"/>
            <a:t>Lasso</a:t>
          </a:r>
          <a:r>
            <a:rPr lang="zh-CN" altLang="en-US" dirty="0"/>
            <a:t>回归</a:t>
          </a:r>
        </a:p>
      </dgm:t>
    </dgm:pt>
    <dgm:pt modelId="{1A1053CD-4DE4-4BD7-889A-9810F16EDAE9}" type="parTrans" cxnId="{AE047D9A-9263-4186-BBCD-B7945977247E}">
      <dgm:prSet/>
      <dgm:spPr/>
      <dgm:t>
        <a:bodyPr/>
        <a:lstStyle/>
        <a:p>
          <a:endParaRPr lang="zh-CN" altLang="en-US"/>
        </a:p>
      </dgm:t>
    </dgm:pt>
    <dgm:pt modelId="{0CEB9BD9-79EB-48EF-BFF3-203ECB2A15A8}" type="sibTrans" cxnId="{AE047D9A-9263-4186-BBCD-B7945977247E}">
      <dgm:prSet/>
      <dgm:spPr/>
      <dgm:t>
        <a:bodyPr/>
        <a:lstStyle/>
        <a:p>
          <a:endParaRPr lang="zh-CN" altLang="en-US"/>
        </a:p>
      </dgm:t>
    </dgm:pt>
    <dgm:pt modelId="{A0303C04-8C8A-4DAD-AAD9-EE32896C7E55}">
      <dgm:prSet phldrT="[文本]"/>
      <dgm:spPr/>
      <dgm:t>
        <a:bodyPr/>
        <a:lstStyle/>
        <a:p>
          <a:r>
            <a:rPr lang="zh-CN" altLang="en-US" dirty="0"/>
            <a:t>贝叶斯回归</a:t>
          </a:r>
        </a:p>
      </dgm:t>
    </dgm:pt>
    <dgm:pt modelId="{DD15930E-4454-46EB-9FE0-DC121D9A9138}" type="parTrans" cxnId="{A5C157B0-3346-4871-9AF1-1CCA8DC6E9EF}">
      <dgm:prSet/>
      <dgm:spPr/>
      <dgm:t>
        <a:bodyPr/>
        <a:lstStyle/>
        <a:p>
          <a:endParaRPr lang="zh-CN" altLang="en-US"/>
        </a:p>
      </dgm:t>
    </dgm:pt>
    <dgm:pt modelId="{CE665539-CED4-4395-88FA-C52684FAB4B2}" type="sibTrans" cxnId="{A5C157B0-3346-4871-9AF1-1CCA8DC6E9EF}">
      <dgm:prSet/>
      <dgm:spPr/>
      <dgm:t>
        <a:bodyPr/>
        <a:lstStyle/>
        <a:p>
          <a:endParaRPr lang="zh-CN" altLang="en-US"/>
        </a:p>
      </dgm:t>
    </dgm:pt>
    <dgm:pt modelId="{EBD88137-22AE-4929-9660-ABBDEAEA29BA}">
      <dgm:prSet phldrT="[文本]"/>
      <dgm:spPr/>
      <dgm:t>
        <a:bodyPr/>
        <a:lstStyle/>
        <a:p>
          <a:r>
            <a:rPr lang="en-US" altLang="zh-CN" dirty="0"/>
            <a:t>Logistic</a:t>
          </a:r>
          <a:r>
            <a:rPr lang="zh-CN" altLang="en-US" dirty="0"/>
            <a:t>回归</a:t>
          </a:r>
        </a:p>
      </dgm:t>
    </dgm:pt>
    <dgm:pt modelId="{A6FDE5D6-57D0-4D0A-B827-F7078E41A3A4}" type="parTrans" cxnId="{D7925A2E-6B9F-4E66-A61D-B85F1380B22F}">
      <dgm:prSet/>
      <dgm:spPr/>
      <dgm:t>
        <a:bodyPr/>
        <a:lstStyle/>
        <a:p>
          <a:endParaRPr lang="zh-CN" altLang="en-US"/>
        </a:p>
      </dgm:t>
    </dgm:pt>
    <dgm:pt modelId="{51643034-96B3-4883-919B-EF639A55C62E}" type="sibTrans" cxnId="{D7925A2E-6B9F-4E66-A61D-B85F1380B22F}">
      <dgm:prSet/>
      <dgm:spPr/>
      <dgm:t>
        <a:bodyPr/>
        <a:lstStyle/>
        <a:p>
          <a:endParaRPr lang="zh-CN" altLang="en-US"/>
        </a:p>
      </dgm:t>
    </dgm:pt>
    <dgm:pt modelId="{097D7BC2-8D15-4CF4-8576-879C3E19D053}">
      <dgm:prSet phldrT="[文本]"/>
      <dgm:spPr/>
      <dgm:t>
        <a:bodyPr/>
        <a:lstStyle/>
        <a:p>
          <a:r>
            <a:rPr lang="zh-CN" altLang="en-US" dirty="0"/>
            <a:t>主成分回归</a:t>
          </a:r>
        </a:p>
      </dgm:t>
    </dgm:pt>
    <dgm:pt modelId="{EFA90E66-1C7B-4601-9669-425ACCB0CE0F}" type="parTrans" cxnId="{DB41FEA6-7D50-4BD7-AF8A-6AF28CD56DC6}">
      <dgm:prSet/>
      <dgm:spPr/>
      <dgm:t>
        <a:bodyPr/>
        <a:lstStyle/>
        <a:p>
          <a:endParaRPr lang="zh-CN" altLang="en-US"/>
        </a:p>
      </dgm:t>
    </dgm:pt>
    <dgm:pt modelId="{C3B811FE-DC2B-46A8-8EAF-07A3011A7914}" type="sibTrans" cxnId="{DB41FEA6-7D50-4BD7-AF8A-6AF28CD56DC6}">
      <dgm:prSet/>
      <dgm:spPr/>
      <dgm:t>
        <a:bodyPr/>
        <a:lstStyle/>
        <a:p>
          <a:endParaRPr lang="zh-CN" altLang="en-US"/>
        </a:p>
      </dgm:t>
    </dgm:pt>
    <dgm:pt modelId="{2EF5E0E8-BE3A-4E0F-BA2F-BA8353E662E2}">
      <dgm:prSet phldrT="[文本]"/>
      <dgm:spPr/>
      <dgm:t>
        <a:bodyPr/>
        <a:lstStyle/>
        <a:p>
          <a:r>
            <a:rPr lang="zh-CN" altLang="en-US" dirty="0"/>
            <a:t>支持向量回归（</a:t>
          </a:r>
          <a:r>
            <a:rPr lang="en-US" altLang="zh-CN" dirty="0"/>
            <a:t>SVR</a:t>
          </a:r>
          <a:r>
            <a:rPr lang="zh-CN" altLang="en-US" dirty="0"/>
            <a:t>）</a:t>
          </a:r>
        </a:p>
      </dgm:t>
    </dgm:pt>
    <dgm:pt modelId="{5D9A2180-3480-4205-9C68-FC2EE58DE513}" type="parTrans" cxnId="{E3F650BC-8AE0-4E4D-B5C9-49CEB80150FD}">
      <dgm:prSet/>
      <dgm:spPr/>
      <dgm:t>
        <a:bodyPr/>
        <a:lstStyle/>
        <a:p>
          <a:endParaRPr lang="zh-CN" altLang="en-US"/>
        </a:p>
      </dgm:t>
    </dgm:pt>
    <dgm:pt modelId="{75BB2188-EC83-4FA0-AC05-13A4EE0A7196}" type="sibTrans" cxnId="{E3F650BC-8AE0-4E4D-B5C9-49CEB80150FD}">
      <dgm:prSet/>
      <dgm:spPr/>
      <dgm:t>
        <a:bodyPr/>
        <a:lstStyle/>
        <a:p>
          <a:endParaRPr lang="zh-CN" altLang="en-US"/>
        </a:p>
      </dgm:t>
    </dgm:pt>
    <dgm:pt modelId="{0307DB1A-96AD-4ADC-BE9D-590E3FB361EC}">
      <dgm:prSet phldrT="[文本]"/>
      <dgm:spPr/>
      <dgm:t>
        <a:bodyPr/>
        <a:lstStyle/>
        <a:p>
          <a:r>
            <a:rPr lang="zh-CN" altLang="en-US" dirty="0"/>
            <a:t>最邻近回归</a:t>
          </a:r>
        </a:p>
      </dgm:t>
    </dgm:pt>
    <dgm:pt modelId="{08BDE0AD-33FE-4192-A31E-9E7DBAF1FE96}" type="parTrans" cxnId="{39ECB338-E5A8-4C0E-ADE3-A34F4D3305C6}">
      <dgm:prSet/>
      <dgm:spPr/>
      <dgm:t>
        <a:bodyPr/>
        <a:lstStyle/>
        <a:p>
          <a:endParaRPr lang="zh-CN" altLang="en-US"/>
        </a:p>
      </dgm:t>
    </dgm:pt>
    <dgm:pt modelId="{1F1D3424-7808-41EF-A0C1-15E8498CD07C}" type="sibTrans" cxnId="{39ECB338-E5A8-4C0E-ADE3-A34F4D3305C6}">
      <dgm:prSet/>
      <dgm:spPr/>
      <dgm:t>
        <a:bodyPr/>
        <a:lstStyle/>
        <a:p>
          <a:endParaRPr lang="zh-CN" altLang="en-US"/>
        </a:p>
      </dgm:t>
    </dgm:pt>
    <dgm:pt modelId="{B9D80B6A-426E-4367-A50F-2C92EFE309BC}">
      <dgm:prSet phldrT="[文本]"/>
      <dgm:spPr/>
      <dgm:t>
        <a:bodyPr/>
        <a:lstStyle/>
        <a:p>
          <a:r>
            <a:rPr lang="zh-CN" altLang="en-US" dirty="0"/>
            <a:t>神经网络回归</a:t>
          </a:r>
        </a:p>
      </dgm:t>
    </dgm:pt>
    <dgm:pt modelId="{653219A1-374D-48AE-91F0-A84C70E8378E}" type="parTrans" cxnId="{8BB1651C-95FA-4116-9CAB-E99EF2020F61}">
      <dgm:prSet/>
      <dgm:spPr/>
      <dgm:t>
        <a:bodyPr/>
        <a:lstStyle/>
        <a:p>
          <a:endParaRPr lang="zh-CN" altLang="en-US"/>
        </a:p>
      </dgm:t>
    </dgm:pt>
    <dgm:pt modelId="{EE2A66C5-D137-4D45-86F8-7C3A4FF117CD}" type="sibTrans" cxnId="{8BB1651C-95FA-4116-9CAB-E99EF2020F61}">
      <dgm:prSet/>
      <dgm:spPr/>
      <dgm:t>
        <a:bodyPr/>
        <a:lstStyle/>
        <a:p>
          <a:endParaRPr lang="zh-CN" altLang="en-US"/>
        </a:p>
      </dgm:t>
    </dgm:pt>
    <dgm:pt modelId="{BCA700CC-BDB5-4FE9-9640-9C264D5AF3BD}">
      <dgm:prSet phldrT="[文本]"/>
      <dgm:spPr/>
      <dgm:t>
        <a:bodyPr/>
        <a:lstStyle/>
        <a:p>
          <a:r>
            <a:rPr lang="en-US" altLang="zh-CN" dirty="0"/>
            <a:t>...</a:t>
          </a:r>
          <a:endParaRPr lang="zh-CN" altLang="en-US" dirty="0"/>
        </a:p>
      </dgm:t>
    </dgm:pt>
    <dgm:pt modelId="{DC415AD4-8DC4-4050-BC5F-AF71524697F7}" type="parTrans" cxnId="{CECA8093-8C9B-42CE-BB99-895C3F8E9EC0}">
      <dgm:prSet/>
      <dgm:spPr/>
      <dgm:t>
        <a:bodyPr/>
        <a:lstStyle/>
        <a:p>
          <a:endParaRPr lang="zh-CN" altLang="en-US"/>
        </a:p>
      </dgm:t>
    </dgm:pt>
    <dgm:pt modelId="{0AC73A27-9CBD-4FF2-BA4F-91AA4A37D598}" type="sibTrans" cxnId="{CECA8093-8C9B-42CE-BB99-895C3F8E9EC0}">
      <dgm:prSet/>
      <dgm:spPr/>
      <dgm:t>
        <a:bodyPr/>
        <a:lstStyle/>
        <a:p>
          <a:endParaRPr lang="zh-CN" altLang="en-US"/>
        </a:p>
      </dgm:t>
    </dgm:pt>
    <dgm:pt modelId="{A3BF1A4B-0F2A-4B81-89CD-8E82EEFC59AB}">
      <dgm:prSet phldrT="[文本]"/>
      <dgm:spPr/>
      <dgm:t>
        <a:bodyPr/>
        <a:lstStyle/>
        <a:p>
          <a:r>
            <a:rPr lang="zh-CN" altLang="en-US" dirty="0"/>
            <a:t>贝叶斯分类</a:t>
          </a:r>
        </a:p>
      </dgm:t>
    </dgm:pt>
    <dgm:pt modelId="{AD717B4A-DFB2-46E7-ACB9-B95FA21E435D}" type="parTrans" cxnId="{9BC7FA53-4C11-4AF5-88B7-1716C11084A5}">
      <dgm:prSet/>
      <dgm:spPr/>
      <dgm:t>
        <a:bodyPr/>
        <a:lstStyle/>
        <a:p>
          <a:endParaRPr lang="zh-CN" altLang="en-US"/>
        </a:p>
      </dgm:t>
    </dgm:pt>
    <dgm:pt modelId="{793640CF-F7CD-446B-BD32-B16E9406A2B6}" type="sibTrans" cxnId="{9BC7FA53-4C11-4AF5-88B7-1716C11084A5}">
      <dgm:prSet/>
      <dgm:spPr/>
      <dgm:t>
        <a:bodyPr/>
        <a:lstStyle/>
        <a:p>
          <a:endParaRPr lang="zh-CN" altLang="en-US"/>
        </a:p>
      </dgm:t>
    </dgm:pt>
    <dgm:pt modelId="{263C32CA-1010-4F62-A32E-45944099A3C8}">
      <dgm:prSet phldrT="[文本]"/>
      <dgm:spPr/>
      <dgm:t>
        <a:bodyPr/>
        <a:lstStyle/>
        <a:p>
          <a:r>
            <a:rPr lang="zh-CN" altLang="en-US" dirty="0"/>
            <a:t>决策树分类</a:t>
          </a:r>
        </a:p>
      </dgm:t>
    </dgm:pt>
    <dgm:pt modelId="{1DAA29C1-59E7-4688-A541-C98DF1FB601F}" type="parTrans" cxnId="{72B14A77-152F-4A47-BE75-774A7CADB7E9}">
      <dgm:prSet/>
      <dgm:spPr/>
      <dgm:t>
        <a:bodyPr/>
        <a:lstStyle/>
        <a:p>
          <a:endParaRPr lang="zh-CN" altLang="en-US"/>
        </a:p>
      </dgm:t>
    </dgm:pt>
    <dgm:pt modelId="{F8E28B03-7489-4042-92EF-BF1FFB1D4D30}" type="sibTrans" cxnId="{72B14A77-152F-4A47-BE75-774A7CADB7E9}">
      <dgm:prSet/>
      <dgm:spPr/>
      <dgm:t>
        <a:bodyPr/>
        <a:lstStyle/>
        <a:p>
          <a:endParaRPr lang="zh-CN" altLang="en-US"/>
        </a:p>
      </dgm:t>
    </dgm:pt>
    <dgm:pt modelId="{1B5965B6-A33E-442A-9A25-8A2D8EB23093}">
      <dgm:prSet phldrT="[文本]"/>
      <dgm:spPr/>
      <dgm:t>
        <a:bodyPr/>
        <a:lstStyle/>
        <a:p>
          <a:r>
            <a:rPr lang="zh-CN" altLang="en-US" dirty="0"/>
            <a:t>随机森林分类</a:t>
          </a:r>
        </a:p>
      </dgm:t>
    </dgm:pt>
    <dgm:pt modelId="{1FD0670E-CB38-440E-B57C-C5A7BF1F878A}" type="parTrans" cxnId="{30C4AEEC-21D3-4D5B-890A-600D1EA2604F}">
      <dgm:prSet/>
      <dgm:spPr/>
      <dgm:t>
        <a:bodyPr/>
        <a:lstStyle/>
        <a:p>
          <a:endParaRPr lang="zh-CN" altLang="en-US"/>
        </a:p>
      </dgm:t>
    </dgm:pt>
    <dgm:pt modelId="{956F284E-D391-4F01-ACE4-8E8F4D3C6640}" type="sibTrans" cxnId="{30C4AEEC-21D3-4D5B-890A-600D1EA2604F}">
      <dgm:prSet/>
      <dgm:spPr/>
      <dgm:t>
        <a:bodyPr/>
        <a:lstStyle/>
        <a:p>
          <a:endParaRPr lang="zh-CN" altLang="en-US"/>
        </a:p>
      </dgm:t>
    </dgm:pt>
    <dgm:pt modelId="{0699DB40-A198-49EC-8B53-CCB6DF54D249}">
      <dgm:prSet phldrT="[文本]"/>
      <dgm:spPr/>
      <dgm:t>
        <a:bodyPr/>
        <a:lstStyle/>
        <a:p>
          <a:r>
            <a:rPr lang="zh-CN" altLang="en-US" dirty="0"/>
            <a:t>神经网络分类</a:t>
          </a:r>
        </a:p>
      </dgm:t>
    </dgm:pt>
    <dgm:pt modelId="{4FB25A25-E685-4E42-8DCA-55CB839428D0}" type="parTrans" cxnId="{656AF02A-E25F-405C-9B8E-BCFA970D32D1}">
      <dgm:prSet/>
      <dgm:spPr/>
      <dgm:t>
        <a:bodyPr/>
        <a:lstStyle/>
        <a:p>
          <a:endParaRPr lang="zh-CN" altLang="en-US"/>
        </a:p>
      </dgm:t>
    </dgm:pt>
    <dgm:pt modelId="{8A29846E-D5EA-4F60-A982-4FB92BF901DE}" type="sibTrans" cxnId="{656AF02A-E25F-405C-9B8E-BCFA970D32D1}">
      <dgm:prSet/>
      <dgm:spPr/>
      <dgm:t>
        <a:bodyPr/>
        <a:lstStyle/>
        <a:p>
          <a:endParaRPr lang="zh-CN" altLang="en-US"/>
        </a:p>
      </dgm:t>
    </dgm:pt>
    <dgm:pt modelId="{A8A3157D-EE20-4082-BE81-0BCA8A4646C2}">
      <dgm:prSet phldrT="[文本]"/>
      <dgm:spPr/>
      <dgm:t>
        <a:bodyPr/>
        <a:lstStyle/>
        <a:p>
          <a:r>
            <a:rPr lang="en-US" altLang="zh-CN" dirty="0"/>
            <a:t>CURE</a:t>
          </a:r>
          <a:r>
            <a:rPr lang="zh-CN" altLang="en-US" dirty="0"/>
            <a:t>聚类</a:t>
          </a:r>
        </a:p>
      </dgm:t>
    </dgm:pt>
    <dgm:pt modelId="{6BD45D7A-2C46-4023-ACBC-9E98F41E01DC}" type="parTrans" cxnId="{94E24DC7-F227-4F5A-AC5D-79422B341580}">
      <dgm:prSet/>
      <dgm:spPr/>
      <dgm:t>
        <a:bodyPr/>
        <a:lstStyle/>
        <a:p>
          <a:endParaRPr lang="zh-CN" altLang="en-US"/>
        </a:p>
      </dgm:t>
    </dgm:pt>
    <dgm:pt modelId="{F39EAB1B-AA0C-4C6E-B9D7-256A59809647}" type="sibTrans" cxnId="{94E24DC7-F227-4F5A-AC5D-79422B341580}">
      <dgm:prSet/>
      <dgm:spPr/>
      <dgm:t>
        <a:bodyPr/>
        <a:lstStyle/>
        <a:p>
          <a:endParaRPr lang="zh-CN" altLang="en-US"/>
        </a:p>
      </dgm:t>
    </dgm:pt>
    <dgm:pt modelId="{9075A47C-91B5-4890-B46A-2FCFC80F339C}">
      <dgm:prSet phldrT="[文本]"/>
      <dgm:spPr/>
      <dgm:t>
        <a:bodyPr/>
        <a:lstStyle/>
        <a:p>
          <a:r>
            <a:rPr lang="en-US" altLang="zh-CN" dirty="0"/>
            <a:t>DBSCAN</a:t>
          </a:r>
          <a:r>
            <a:rPr lang="zh-CN" altLang="en-US" dirty="0"/>
            <a:t>聚类</a:t>
          </a:r>
        </a:p>
      </dgm:t>
    </dgm:pt>
    <dgm:pt modelId="{16AC447C-BEE3-4885-924A-679C2188CD7D}" type="parTrans" cxnId="{1E9972D3-5D5B-4540-9F5B-205D71D8318E}">
      <dgm:prSet/>
      <dgm:spPr/>
      <dgm:t>
        <a:bodyPr/>
        <a:lstStyle/>
        <a:p>
          <a:endParaRPr lang="zh-CN" altLang="en-US"/>
        </a:p>
      </dgm:t>
    </dgm:pt>
    <dgm:pt modelId="{1DF7BD3A-0BC7-4431-A3E4-B449859E23F5}" type="sibTrans" cxnId="{1E9972D3-5D5B-4540-9F5B-205D71D8318E}">
      <dgm:prSet/>
      <dgm:spPr/>
      <dgm:t>
        <a:bodyPr/>
        <a:lstStyle/>
        <a:p>
          <a:endParaRPr lang="zh-CN" altLang="en-US"/>
        </a:p>
      </dgm:t>
    </dgm:pt>
    <dgm:pt modelId="{F5BAECF3-D619-4A9E-8AB1-982C2A325F52}">
      <dgm:prSet phldrT="[文本]"/>
      <dgm:spPr/>
      <dgm:t>
        <a:bodyPr/>
        <a:lstStyle/>
        <a:p>
          <a:r>
            <a:rPr lang="en-US" altLang="zh-CN" dirty="0"/>
            <a:t>BIRCH</a:t>
          </a:r>
          <a:r>
            <a:rPr lang="zh-CN" altLang="en-US" dirty="0"/>
            <a:t>聚类</a:t>
          </a:r>
        </a:p>
      </dgm:t>
    </dgm:pt>
    <dgm:pt modelId="{5F80E5EE-8D50-452D-B1AB-0FB4EEB57FA1}" type="parTrans" cxnId="{2B97D6CD-C965-48EF-90AE-DF0F5881FCA6}">
      <dgm:prSet/>
      <dgm:spPr/>
      <dgm:t>
        <a:bodyPr/>
        <a:lstStyle/>
        <a:p>
          <a:endParaRPr lang="zh-CN" altLang="en-US"/>
        </a:p>
      </dgm:t>
    </dgm:pt>
    <dgm:pt modelId="{D76DDA2D-6858-4793-92DD-C5AEBCFCB940}" type="sibTrans" cxnId="{2B97D6CD-C965-48EF-90AE-DF0F5881FCA6}">
      <dgm:prSet/>
      <dgm:spPr/>
      <dgm:t>
        <a:bodyPr/>
        <a:lstStyle/>
        <a:p>
          <a:endParaRPr lang="zh-CN" altLang="en-US"/>
        </a:p>
      </dgm:t>
    </dgm:pt>
    <dgm:pt modelId="{35C5DDDD-6D03-4DE5-B50E-66DF9535C6A9}">
      <dgm:prSet phldrT="[文本]"/>
      <dgm:spPr/>
      <dgm:t>
        <a:bodyPr/>
        <a:lstStyle/>
        <a:p>
          <a:r>
            <a:rPr lang="en-US" altLang="zh-CN" dirty="0"/>
            <a:t>CLIQUE</a:t>
          </a:r>
          <a:r>
            <a:rPr lang="zh-CN" altLang="en-US" dirty="0"/>
            <a:t>聚类</a:t>
          </a:r>
        </a:p>
      </dgm:t>
    </dgm:pt>
    <dgm:pt modelId="{9802C85F-BAAD-43DD-A467-C554AB28CFBE}" type="parTrans" cxnId="{92335DE8-72C7-4BC3-8C50-CEFF764DB9D1}">
      <dgm:prSet/>
      <dgm:spPr/>
      <dgm:t>
        <a:bodyPr/>
        <a:lstStyle/>
        <a:p>
          <a:endParaRPr lang="zh-CN" altLang="en-US"/>
        </a:p>
      </dgm:t>
    </dgm:pt>
    <dgm:pt modelId="{C5865EDC-256A-429B-9438-94166709F446}" type="sibTrans" cxnId="{92335DE8-72C7-4BC3-8C50-CEFF764DB9D1}">
      <dgm:prSet/>
      <dgm:spPr/>
      <dgm:t>
        <a:bodyPr/>
        <a:lstStyle/>
        <a:p>
          <a:endParaRPr lang="zh-CN" altLang="en-US"/>
        </a:p>
      </dgm:t>
    </dgm:pt>
    <dgm:pt modelId="{80E71593-A577-4032-8C9A-E945F2204C0C}">
      <dgm:prSet phldrT="[文本]"/>
      <dgm:spPr/>
      <dgm:t>
        <a:bodyPr/>
        <a:lstStyle/>
        <a:p>
          <a:r>
            <a:rPr lang="en-US" altLang="zh-CN" dirty="0"/>
            <a:t>...</a:t>
          </a:r>
          <a:endParaRPr lang="zh-CN" altLang="en-US" dirty="0"/>
        </a:p>
      </dgm:t>
    </dgm:pt>
    <dgm:pt modelId="{4AB9BA81-BEF2-4FFA-AD01-772E4275C8DA}" type="parTrans" cxnId="{15CE1FA6-0E7C-42DB-856F-E64CF17AFE45}">
      <dgm:prSet/>
      <dgm:spPr/>
      <dgm:t>
        <a:bodyPr/>
        <a:lstStyle/>
        <a:p>
          <a:endParaRPr lang="zh-CN" altLang="en-US"/>
        </a:p>
      </dgm:t>
    </dgm:pt>
    <dgm:pt modelId="{21E9A853-B8BE-45A8-86D8-EA774F173B1F}" type="sibTrans" cxnId="{15CE1FA6-0E7C-42DB-856F-E64CF17AFE45}">
      <dgm:prSet/>
      <dgm:spPr/>
      <dgm:t>
        <a:bodyPr/>
        <a:lstStyle/>
        <a:p>
          <a:endParaRPr lang="zh-CN" altLang="en-US"/>
        </a:p>
      </dgm:t>
    </dgm:pt>
    <dgm:pt modelId="{9F225015-9585-428B-A5AF-6F85FB018702}">
      <dgm:prSet phldrT="[文本]"/>
      <dgm:spPr/>
      <dgm:t>
        <a:bodyPr/>
        <a:lstStyle/>
        <a:p>
          <a:r>
            <a:rPr lang="en-US" altLang="zh-CN" dirty="0"/>
            <a:t>GMM/FCM</a:t>
          </a:r>
          <a:r>
            <a:rPr lang="zh-CN" altLang="en-US" dirty="0"/>
            <a:t>聚类</a:t>
          </a:r>
        </a:p>
      </dgm:t>
    </dgm:pt>
    <dgm:pt modelId="{96E20922-F92D-4DD7-91C1-89AA58D8C5D0}" type="parTrans" cxnId="{05C1B23E-D296-4762-8186-707D7BA42E54}">
      <dgm:prSet/>
      <dgm:spPr/>
      <dgm:t>
        <a:bodyPr/>
        <a:lstStyle/>
        <a:p>
          <a:endParaRPr lang="zh-CN" altLang="en-US"/>
        </a:p>
      </dgm:t>
    </dgm:pt>
    <dgm:pt modelId="{DE4FC9B7-631B-43FC-9E65-721356FF2B1B}" type="sibTrans" cxnId="{05C1B23E-D296-4762-8186-707D7BA42E54}">
      <dgm:prSet/>
      <dgm:spPr/>
      <dgm:t>
        <a:bodyPr/>
        <a:lstStyle/>
        <a:p>
          <a:endParaRPr lang="zh-CN" altLang="en-US"/>
        </a:p>
      </dgm:t>
    </dgm:pt>
    <dgm:pt modelId="{8A5E98F2-3EEE-4EAE-B6DA-25BB7E1B620A}">
      <dgm:prSet phldrT="[文本]"/>
      <dgm:spPr/>
      <dgm:t>
        <a:bodyPr/>
        <a:lstStyle/>
        <a:p>
          <a:r>
            <a:rPr lang="zh-CN" altLang="en-US" dirty="0"/>
            <a:t>粒子群优化</a:t>
          </a:r>
        </a:p>
      </dgm:t>
    </dgm:pt>
    <dgm:pt modelId="{27FEE187-ED4F-43E5-9A92-B6C8821C22B2}" type="parTrans" cxnId="{DFC34165-C682-41D0-82ED-9428953D3879}">
      <dgm:prSet/>
      <dgm:spPr/>
      <dgm:t>
        <a:bodyPr/>
        <a:lstStyle/>
        <a:p>
          <a:endParaRPr lang="zh-CN" altLang="en-US"/>
        </a:p>
      </dgm:t>
    </dgm:pt>
    <dgm:pt modelId="{626B39A1-B051-42C6-B71B-2AD50A9CEF34}" type="sibTrans" cxnId="{DFC34165-C682-41D0-82ED-9428953D3879}">
      <dgm:prSet/>
      <dgm:spPr/>
      <dgm:t>
        <a:bodyPr/>
        <a:lstStyle/>
        <a:p>
          <a:endParaRPr lang="zh-CN" altLang="en-US"/>
        </a:p>
      </dgm:t>
    </dgm:pt>
    <dgm:pt modelId="{17FA2C77-5AA6-43AF-8A82-2BDF371527DE}">
      <dgm:prSet phldrT="[文本]"/>
      <dgm:spPr/>
      <dgm:t>
        <a:bodyPr/>
        <a:lstStyle/>
        <a:p>
          <a:r>
            <a:rPr lang="zh-CN" altLang="en-US" dirty="0"/>
            <a:t>蚁群算法</a:t>
          </a:r>
        </a:p>
      </dgm:t>
    </dgm:pt>
    <dgm:pt modelId="{17223CD6-96BF-45A1-8ADE-3CAB1969ADDE}" type="parTrans" cxnId="{A5F110F3-1601-45EA-949A-8E73B9D86ABC}">
      <dgm:prSet/>
      <dgm:spPr/>
      <dgm:t>
        <a:bodyPr/>
        <a:lstStyle/>
        <a:p>
          <a:endParaRPr lang="zh-CN" altLang="en-US"/>
        </a:p>
      </dgm:t>
    </dgm:pt>
    <dgm:pt modelId="{BE6F1FC0-3A4C-458E-A208-587695AC9D5B}" type="sibTrans" cxnId="{A5F110F3-1601-45EA-949A-8E73B9D86ABC}">
      <dgm:prSet/>
      <dgm:spPr/>
      <dgm:t>
        <a:bodyPr/>
        <a:lstStyle/>
        <a:p>
          <a:endParaRPr lang="zh-CN" altLang="en-US"/>
        </a:p>
      </dgm:t>
    </dgm:pt>
    <dgm:pt modelId="{41EBC1AB-360E-4B9C-8C49-CBCB1CFAC31E}">
      <dgm:prSet phldrT="[文本]"/>
      <dgm:spPr/>
      <dgm:t>
        <a:bodyPr/>
        <a:lstStyle/>
        <a:p>
          <a:r>
            <a:rPr lang="zh-CN" altLang="en-US" dirty="0"/>
            <a:t>遗传算法</a:t>
          </a:r>
        </a:p>
      </dgm:t>
    </dgm:pt>
    <dgm:pt modelId="{5B39CC9E-C42A-4F4D-A99B-7C5AAF16EF97}" type="parTrans" cxnId="{74869E8F-3FD7-445B-AD20-DEE354029E14}">
      <dgm:prSet/>
      <dgm:spPr/>
      <dgm:t>
        <a:bodyPr/>
        <a:lstStyle/>
        <a:p>
          <a:endParaRPr lang="zh-CN" altLang="en-US"/>
        </a:p>
      </dgm:t>
    </dgm:pt>
    <dgm:pt modelId="{3619FE43-A109-4F45-812B-B881E8A4D452}" type="sibTrans" cxnId="{74869E8F-3FD7-445B-AD20-DEE354029E14}">
      <dgm:prSet/>
      <dgm:spPr/>
      <dgm:t>
        <a:bodyPr/>
        <a:lstStyle/>
        <a:p>
          <a:endParaRPr lang="zh-CN" altLang="en-US"/>
        </a:p>
      </dgm:t>
    </dgm:pt>
    <dgm:pt modelId="{4318ABA4-0340-4450-980D-09834F0884E4}">
      <dgm:prSet phldrT="[文本]"/>
      <dgm:spPr/>
      <dgm:t>
        <a:bodyPr/>
        <a:lstStyle/>
        <a:p>
          <a:r>
            <a:rPr lang="zh-CN" altLang="en-US" dirty="0"/>
            <a:t>梯度下降法</a:t>
          </a:r>
        </a:p>
      </dgm:t>
    </dgm:pt>
    <dgm:pt modelId="{FC136A0E-AE92-41FF-8A13-F79C4B2E40AA}" type="parTrans" cxnId="{30B704AF-072B-44EE-A01C-E34667C81C94}">
      <dgm:prSet/>
      <dgm:spPr/>
      <dgm:t>
        <a:bodyPr/>
        <a:lstStyle/>
        <a:p>
          <a:endParaRPr lang="zh-CN" altLang="en-US"/>
        </a:p>
      </dgm:t>
    </dgm:pt>
    <dgm:pt modelId="{D0643A55-0A35-4EE5-92F0-0699FC581627}" type="sibTrans" cxnId="{30B704AF-072B-44EE-A01C-E34667C81C94}">
      <dgm:prSet/>
      <dgm:spPr/>
      <dgm:t>
        <a:bodyPr/>
        <a:lstStyle/>
        <a:p>
          <a:endParaRPr lang="zh-CN" altLang="en-US"/>
        </a:p>
      </dgm:t>
    </dgm:pt>
    <dgm:pt modelId="{1FA9CEC1-D6D2-4480-AA4B-91E527F14244}">
      <dgm:prSet phldrT="[文本]"/>
      <dgm:spPr/>
      <dgm:t>
        <a:bodyPr/>
        <a:lstStyle/>
        <a:p>
          <a:r>
            <a:rPr lang="zh-CN" altLang="en-US" dirty="0"/>
            <a:t>牛顿多项式法</a:t>
          </a:r>
        </a:p>
      </dgm:t>
    </dgm:pt>
    <dgm:pt modelId="{5410621C-23A2-4F5E-A696-F91658DD7C9E}" type="parTrans" cxnId="{8BC947DA-66D7-447C-BD51-8F9E80924241}">
      <dgm:prSet/>
      <dgm:spPr/>
      <dgm:t>
        <a:bodyPr/>
        <a:lstStyle/>
        <a:p>
          <a:endParaRPr lang="zh-CN" altLang="en-US"/>
        </a:p>
      </dgm:t>
    </dgm:pt>
    <dgm:pt modelId="{39347821-5DCC-4B67-9947-A774935B134F}" type="sibTrans" cxnId="{8BC947DA-66D7-447C-BD51-8F9E80924241}">
      <dgm:prSet/>
      <dgm:spPr/>
      <dgm:t>
        <a:bodyPr/>
        <a:lstStyle/>
        <a:p>
          <a:endParaRPr lang="zh-CN" altLang="en-US"/>
        </a:p>
      </dgm:t>
    </dgm:pt>
    <dgm:pt modelId="{E2D9A33B-56C0-4BEB-8430-F0FF883CE743}">
      <dgm:prSet phldrT="[文本]"/>
      <dgm:spPr/>
      <dgm:t>
        <a:bodyPr/>
        <a:lstStyle/>
        <a:p>
          <a:r>
            <a:rPr lang="en-US" altLang="zh-CN" dirty="0"/>
            <a:t>...</a:t>
          </a:r>
          <a:endParaRPr lang="zh-CN" altLang="en-US" dirty="0"/>
        </a:p>
      </dgm:t>
    </dgm:pt>
    <dgm:pt modelId="{D6BF8A8B-FC16-4D97-833D-9F4FB85AEB67}" type="parTrans" cxnId="{3884E593-35EB-4D61-8E97-974310960F56}">
      <dgm:prSet/>
      <dgm:spPr/>
      <dgm:t>
        <a:bodyPr/>
        <a:lstStyle/>
        <a:p>
          <a:endParaRPr lang="zh-CN" altLang="en-US"/>
        </a:p>
      </dgm:t>
    </dgm:pt>
    <dgm:pt modelId="{EE8541B7-6291-49A0-8D09-45771921C73D}" type="sibTrans" cxnId="{3884E593-35EB-4D61-8E97-974310960F56}">
      <dgm:prSet/>
      <dgm:spPr/>
      <dgm:t>
        <a:bodyPr/>
        <a:lstStyle/>
        <a:p>
          <a:endParaRPr lang="zh-CN" altLang="en-US"/>
        </a:p>
      </dgm:t>
    </dgm:pt>
    <dgm:pt modelId="{105306F9-7ABE-40E0-AD8B-971A838BF900}">
      <dgm:prSet phldrT="[文本]"/>
      <dgm:spPr/>
      <dgm:t>
        <a:bodyPr/>
        <a:lstStyle/>
        <a:p>
          <a:r>
            <a:rPr lang="zh-CN" altLang="en-US" dirty="0"/>
            <a:t>特征降维</a:t>
          </a:r>
        </a:p>
      </dgm:t>
    </dgm:pt>
    <dgm:pt modelId="{3CAF8824-E0ED-49A0-B8AD-DF4DBD4E579B}" type="parTrans" cxnId="{F307F890-A9B9-4B59-916F-5BBCD812CCB3}">
      <dgm:prSet/>
      <dgm:spPr/>
      <dgm:t>
        <a:bodyPr/>
        <a:lstStyle/>
        <a:p>
          <a:endParaRPr lang="zh-CN" altLang="en-US"/>
        </a:p>
      </dgm:t>
    </dgm:pt>
    <dgm:pt modelId="{B6DB4FAD-7786-4D9F-9DFE-82EFDE8DA9C4}" type="sibTrans" cxnId="{F307F890-A9B9-4B59-916F-5BBCD812CCB3}">
      <dgm:prSet/>
      <dgm:spPr/>
      <dgm:t>
        <a:bodyPr/>
        <a:lstStyle/>
        <a:p>
          <a:endParaRPr lang="zh-CN" altLang="en-US"/>
        </a:p>
      </dgm:t>
    </dgm:pt>
    <dgm:pt modelId="{ACA966AC-8099-4230-91CF-22DBA45A3511}">
      <dgm:prSet phldrT="[文本]"/>
      <dgm:spPr/>
      <dgm:t>
        <a:bodyPr/>
        <a:lstStyle/>
        <a:p>
          <a:r>
            <a:rPr lang="zh-CN" altLang="en-US" dirty="0"/>
            <a:t>主成分分析（</a:t>
          </a:r>
          <a:r>
            <a:rPr lang="en-US" altLang="zh-CN" dirty="0"/>
            <a:t>PCA</a:t>
          </a:r>
          <a:r>
            <a:rPr lang="zh-CN" altLang="en-US" dirty="0"/>
            <a:t>）</a:t>
          </a:r>
        </a:p>
      </dgm:t>
    </dgm:pt>
    <dgm:pt modelId="{08CD267B-A755-4EFE-8E1C-63B2FBDEFF98}" type="parTrans" cxnId="{197B7A0C-9CDD-45F1-A6D6-67488A43771C}">
      <dgm:prSet/>
      <dgm:spPr/>
      <dgm:t>
        <a:bodyPr/>
        <a:lstStyle/>
        <a:p>
          <a:endParaRPr lang="zh-CN" altLang="en-US"/>
        </a:p>
      </dgm:t>
    </dgm:pt>
    <dgm:pt modelId="{EDE1E321-1EE7-417E-9243-533BEAA71B02}" type="sibTrans" cxnId="{197B7A0C-9CDD-45F1-A6D6-67488A43771C}">
      <dgm:prSet/>
      <dgm:spPr/>
      <dgm:t>
        <a:bodyPr/>
        <a:lstStyle/>
        <a:p>
          <a:endParaRPr lang="zh-CN" altLang="en-US"/>
        </a:p>
      </dgm:t>
    </dgm:pt>
    <dgm:pt modelId="{645936A3-21A5-4801-AEC3-51CEFCA0BEC2}">
      <dgm:prSet phldrT="[文本]"/>
      <dgm:spPr/>
      <dgm:t>
        <a:bodyPr/>
        <a:lstStyle/>
        <a:p>
          <a:r>
            <a:rPr lang="zh-CN" altLang="en-US" dirty="0"/>
            <a:t>因子分析（</a:t>
          </a:r>
          <a:r>
            <a:rPr lang="en-US" altLang="zh-CN" dirty="0"/>
            <a:t>FA</a:t>
          </a:r>
          <a:r>
            <a:rPr lang="zh-CN" altLang="en-US" dirty="0"/>
            <a:t>）</a:t>
          </a:r>
        </a:p>
      </dgm:t>
    </dgm:pt>
    <dgm:pt modelId="{46CA3DFB-9774-4C85-880E-5A147C53EA5B}" type="parTrans" cxnId="{B52B9F7F-03AB-402C-8F6F-2BDE05F65965}">
      <dgm:prSet/>
      <dgm:spPr/>
      <dgm:t>
        <a:bodyPr/>
        <a:lstStyle/>
        <a:p>
          <a:endParaRPr lang="zh-CN" altLang="en-US"/>
        </a:p>
      </dgm:t>
    </dgm:pt>
    <dgm:pt modelId="{B819A240-F90A-46D2-851D-C1F3B6F1968E}" type="sibTrans" cxnId="{B52B9F7F-03AB-402C-8F6F-2BDE05F65965}">
      <dgm:prSet/>
      <dgm:spPr/>
      <dgm:t>
        <a:bodyPr/>
        <a:lstStyle/>
        <a:p>
          <a:endParaRPr lang="zh-CN" altLang="en-US"/>
        </a:p>
      </dgm:t>
    </dgm:pt>
    <dgm:pt modelId="{48134C62-9388-4C72-B9F2-52ECAEC1F9E4}">
      <dgm:prSet phldrT="[文本]"/>
      <dgm:spPr/>
      <dgm:t>
        <a:bodyPr/>
        <a:lstStyle/>
        <a:p>
          <a:r>
            <a:rPr lang="zh-CN" altLang="en-US" dirty="0"/>
            <a:t>奇异值分解（</a:t>
          </a:r>
          <a:r>
            <a:rPr lang="en-US" altLang="zh-CN" dirty="0"/>
            <a:t>SVD</a:t>
          </a:r>
          <a:r>
            <a:rPr lang="zh-CN" altLang="en-US" dirty="0"/>
            <a:t>）</a:t>
          </a:r>
        </a:p>
      </dgm:t>
    </dgm:pt>
    <dgm:pt modelId="{DEA1786C-0490-4187-91E6-67F0DFA27486}" type="parTrans" cxnId="{DB26D35D-5DB6-4D16-A4D8-48F56D277B4B}">
      <dgm:prSet/>
      <dgm:spPr/>
      <dgm:t>
        <a:bodyPr/>
        <a:lstStyle/>
        <a:p>
          <a:endParaRPr lang="zh-CN" altLang="en-US"/>
        </a:p>
      </dgm:t>
    </dgm:pt>
    <dgm:pt modelId="{2224A1CA-34E3-466F-8C8B-438C077C2153}" type="sibTrans" cxnId="{DB26D35D-5DB6-4D16-A4D8-48F56D277B4B}">
      <dgm:prSet/>
      <dgm:spPr/>
      <dgm:t>
        <a:bodyPr/>
        <a:lstStyle/>
        <a:p>
          <a:endParaRPr lang="zh-CN" altLang="en-US"/>
        </a:p>
      </dgm:t>
    </dgm:pt>
    <dgm:pt modelId="{78A384B0-2FFD-4C49-B8CE-C05855ACA0EE}">
      <dgm:prSet phldrT="[文本]"/>
      <dgm:spPr/>
      <dgm:t>
        <a:bodyPr/>
        <a:lstStyle/>
        <a:p>
          <a:r>
            <a:rPr lang="zh-CN" altLang="en-US" dirty="0"/>
            <a:t>方差分数</a:t>
          </a:r>
        </a:p>
      </dgm:t>
    </dgm:pt>
    <dgm:pt modelId="{09578BEC-B818-4561-A024-11BDC7049B61}" type="parTrans" cxnId="{B1236975-F457-4F1D-8EAD-49B9BBA78840}">
      <dgm:prSet/>
      <dgm:spPr/>
      <dgm:t>
        <a:bodyPr/>
        <a:lstStyle/>
        <a:p>
          <a:endParaRPr lang="zh-CN" altLang="en-US"/>
        </a:p>
      </dgm:t>
    </dgm:pt>
    <dgm:pt modelId="{71706A13-C161-4176-8457-71484D71D21D}" type="sibTrans" cxnId="{B1236975-F457-4F1D-8EAD-49B9BBA78840}">
      <dgm:prSet/>
      <dgm:spPr/>
      <dgm:t>
        <a:bodyPr/>
        <a:lstStyle/>
        <a:p>
          <a:endParaRPr lang="zh-CN" altLang="en-US"/>
        </a:p>
      </dgm:t>
    </dgm:pt>
    <dgm:pt modelId="{C65CF8FE-812C-4179-AB2A-4B7193D8D9D4}">
      <dgm:prSet phldrT="[文本]"/>
      <dgm:spPr/>
      <dgm:t>
        <a:bodyPr/>
        <a:lstStyle/>
        <a:p>
          <a:r>
            <a:rPr lang="zh-CN" altLang="en-US" dirty="0"/>
            <a:t>卡方检验</a:t>
          </a:r>
        </a:p>
      </dgm:t>
    </dgm:pt>
    <dgm:pt modelId="{46355205-DF21-4EF8-ABF1-65FC8C9A6D79}" type="parTrans" cxnId="{BF31F205-133A-44D8-BC7A-1CAA1EA22260}">
      <dgm:prSet/>
      <dgm:spPr/>
      <dgm:t>
        <a:bodyPr/>
        <a:lstStyle/>
        <a:p>
          <a:endParaRPr lang="zh-CN" altLang="en-US"/>
        </a:p>
      </dgm:t>
    </dgm:pt>
    <dgm:pt modelId="{B3919EB5-B0D1-4E6E-87D9-5105B9048ACD}" type="sibTrans" cxnId="{BF31F205-133A-44D8-BC7A-1CAA1EA22260}">
      <dgm:prSet/>
      <dgm:spPr/>
      <dgm:t>
        <a:bodyPr/>
        <a:lstStyle/>
        <a:p>
          <a:endParaRPr lang="zh-CN" altLang="en-US"/>
        </a:p>
      </dgm:t>
    </dgm:pt>
    <dgm:pt modelId="{81DC7217-0BDC-4EAD-B7CA-CD3F4868EAB6}">
      <dgm:prSet phldrT="[文本]"/>
      <dgm:spPr/>
      <dgm:t>
        <a:bodyPr/>
        <a:lstStyle/>
        <a:p>
          <a:r>
            <a:rPr lang="zh-CN" altLang="en-US" dirty="0"/>
            <a:t>皮尔逊相关系数</a:t>
          </a:r>
        </a:p>
      </dgm:t>
    </dgm:pt>
    <dgm:pt modelId="{D27FC05F-0B82-434C-8494-EC8E4712DD66}" type="parTrans" cxnId="{01114D26-91ED-44FF-A400-4C2BD441DA7C}">
      <dgm:prSet/>
      <dgm:spPr/>
      <dgm:t>
        <a:bodyPr/>
        <a:lstStyle/>
        <a:p>
          <a:endParaRPr lang="zh-CN" altLang="en-US"/>
        </a:p>
      </dgm:t>
    </dgm:pt>
    <dgm:pt modelId="{9C830E6D-664B-441D-B80D-92FBE7E0DFFD}" type="sibTrans" cxnId="{01114D26-91ED-44FF-A400-4C2BD441DA7C}">
      <dgm:prSet/>
      <dgm:spPr/>
      <dgm:t>
        <a:bodyPr/>
        <a:lstStyle/>
        <a:p>
          <a:endParaRPr lang="zh-CN" altLang="en-US"/>
        </a:p>
      </dgm:t>
    </dgm:pt>
    <dgm:pt modelId="{AFBD8164-18C6-464C-A4C8-F8B561244FB3}">
      <dgm:prSet phldrT="[文本]"/>
      <dgm:spPr/>
      <dgm:t>
        <a:bodyPr/>
        <a:lstStyle/>
        <a:p>
          <a:r>
            <a:rPr lang="zh-CN" altLang="en-US" dirty="0"/>
            <a:t>最大信息系数</a:t>
          </a:r>
        </a:p>
      </dgm:t>
    </dgm:pt>
    <dgm:pt modelId="{69DBABDC-BC2C-43B3-BEC4-8981CBA8529D}" type="parTrans" cxnId="{24918154-42B1-44BD-989D-30711E5A1D89}">
      <dgm:prSet/>
      <dgm:spPr/>
      <dgm:t>
        <a:bodyPr/>
        <a:lstStyle/>
        <a:p>
          <a:endParaRPr lang="zh-CN" altLang="en-US"/>
        </a:p>
      </dgm:t>
    </dgm:pt>
    <dgm:pt modelId="{10F1A934-6FDA-41DE-BCAD-B828C20268C1}" type="sibTrans" cxnId="{24918154-42B1-44BD-989D-30711E5A1D89}">
      <dgm:prSet/>
      <dgm:spPr/>
      <dgm:t>
        <a:bodyPr/>
        <a:lstStyle/>
        <a:p>
          <a:endParaRPr lang="zh-CN" altLang="en-US"/>
        </a:p>
      </dgm:t>
    </dgm:pt>
    <dgm:pt modelId="{F3714E7A-939D-455B-B768-576E983FAE7A}">
      <dgm:prSet phldrT="[文本]"/>
      <dgm:spPr/>
      <dgm:t>
        <a:bodyPr/>
        <a:lstStyle/>
        <a:p>
          <a:r>
            <a:rPr lang="zh-CN" altLang="en-US" dirty="0"/>
            <a:t>信息增益</a:t>
          </a:r>
        </a:p>
      </dgm:t>
    </dgm:pt>
    <dgm:pt modelId="{72C22BAB-B4A9-489A-A7B7-C76D7BA09F01}" type="parTrans" cxnId="{5ED02BD8-FD59-4317-B807-0ACDFA4E3E4B}">
      <dgm:prSet/>
      <dgm:spPr/>
      <dgm:t>
        <a:bodyPr/>
        <a:lstStyle/>
        <a:p>
          <a:endParaRPr lang="zh-CN" altLang="en-US"/>
        </a:p>
      </dgm:t>
    </dgm:pt>
    <dgm:pt modelId="{F19D456B-B379-4C0D-BADF-EDC7294AE2EE}" type="sibTrans" cxnId="{5ED02BD8-FD59-4317-B807-0ACDFA4E3E4B}">
      <dgm:prSet/>
      <dgm:spPr/>
      <dgm:t>
        <a:bodyPr/>
        <a:lstStyle/>
        <a:p>
          <a:endParaRPr lang="zh-CN" altLang="en-US"/>
        </a:p>
      </dgm:t>
    </dgm:pt>
    <dgm:pt modelId="{EC04C27A-6C81-4BAD-9A5F-00D180418C64}">
      <dgm:prSet phldrT="[文本]"/>
      <dgm:spPr/>
      <dgm:t>
        <a:bodyPr/>
        <a:lstStyle/>
        <a:p>
          <a:r>
            <a:rPr lang="zh-CN" altLang="en-US" dirty="0"/>
            <a:t>互信息</a:t>
          </a:r>
        </a:p>
      </dgm:t>
    </dgm:pt>
    <dgm:pt modelId="{23A5302F-2910-4091-BB22-01043ABBE8C6}" type="parTrans" cxnId="{6B97B4C5-7D01-4317-A6AC-FC8A8AD2B4ED}">
      <dgm:prSet/>
      <dgm:spPr/>
      <dgm:t>
        <a:bodyPr/>
        <a:lstStyle/>
        <a:p>
          <a:endParaRPr lang="zh-CN" altLang="en-US"/>
        </a:p>
      </dgm:t>
    </dgm:pt>
    <dgm:pt modelId="{CD033C0E-1A1F-4BF0-90F1-87202B9FA4AB}" type="sibTrans" cxnId="{6B97B4C5-7D01-4317-A6AC-FC8A8AD2B4ED}">
      <dgm:prSet/>
      <dgm:spPr/>
      <dgm:t>
        <a:bodyPr/>
        <a:lstStyle/>
        <a:p>
          <a:endParaRPr lang="zh-CN" altLang="en-US"/>
        </a:p>
      </dgm:t>
    </dgm:pt>
    <dgm:pt modelId="{409A38EF-2DBF-418B-9895-22975AF372CF}">
      <dgm:prSet phldrT="[文本]"/>
      <dgm:spPr/>
      <dgm:t>
        <a:bodyPr/>
        <a:lstStyle/>
        <a:p>
          <a:r>
            <a:rPr lang="en-US" altLang="zh-CN" dirty="0"/>
            <a:t>Lasso/Ridge</a:t>
          </a:r>
          <a:r>
            <a:rPr lang="zh-CN" altLang="en-US" dirty="0"/>
            <a:t>回归</a:t>
          </a:r>
        </a:p>
      </dgm:t>
    </dgm:pt>
    <dgm:pt modelId="{C60B2DD1-0806-46B2-9B66-28018DE279F9}" type="parTrans" cxnId="{39042A22-4929-4847-976F-BBD0948826AE}">
      <dgm:prSet/>
      <dgm:spPr/>
      <dgm:t>
        <a:bodyPr/>
        <a:lstStyle/>
        <a:p>
          <a:endParaRPr lang="zh-CN" altLang="en-US"/>
        </a:p>
      </dgm:t>
    </dgm:pt>
    <dgm:pt modelId="{724DCC61-CE35-45C6-BB69-B46AAA363434}" type="sibTrans" cxnId="{39042A22-4929-4847-976F-BBD0948826AE}">
      <dgm:prSet/>
      <dgm:spPr/>
      <dgm:t>
        <a:bodyPr/>
        <a:lstStyle/>
        <a:p>
          <a:endParaRPr lang="zh-CN" altLang="en-US"/>
        </a:p>
      </dgm:t>
    </dgm:pt>
    <dgm:pt modelId="{1BDA9868-8086-4B87-B089-F35D7A1B698F}">
      <dgm:prSet phldrT="[文本]"/>
      <dgm:spPr/>
      <dgm:t>
        <a:bodyPr/>
        <a:lstStyle/>
        <a:p>
          <a:r>
            <a:rPr lang="zh-CN" altLang="en-US" dirty="0"/>
            <a:t>随机森林</a:t>
          </a:r>
        </a:p>
      </dgm:t>
    </dgm:pt>
    <dgm:pt modelId="{EAF52CC4-3402-4AA2-A4A5-8115A08EBA1D}" type="parTrans" cxnId="{505F803C-A832-4E1D-8499-DC141D628A9D}">
      <dgm:prSet/>
      <dgm:spPr/>
      <dgm:t>
        <a:bodyPr/>
        <a:lstStyle/>
        <a:p>
          <a:endParaRPr lang="zh-CN" altLang="en-US"/>
        </a:p>
      </dgm:t>
    </dgm:pt>
    <dgm:pt modelId="{C2CB9A45-FCD7-495D-A3DA-712BC45C9F4D}" type="sibTrans" cxnId="{505F803C-A832-4E1D-8499-DC141D628A9D}">
      <dgm:prSet/>
      <dgm:spPr/>
      <dgm:t>
        <a:bodyPr/>
        <a:lstStyle/>
        <a:p>
          <a:endParaRPr lang="zh-CN" altLang="en-US"/>
        </a:p>
      </dgm:t>
    </dgm:pt>
    <dgm:pt modelId="{5068E18B-0F45-4F28-A0F5-C7DCE4620C39}">
      <dgm:prSet phldrT="[文本]"/>
      <dgm:spPr/>
      <dgm:t>
        <a:bodyPr/>
        <a:lstStyle/>
        <a:p>
          <a:r>
            <a:rPr lang="en-US" altLang="zh-CN" dirty="0"/>
            <a:t>...</a:t>
          </a:r>
          <a:endParaRPr lang="zh-CN" altLang="en-US" dirty="0"/>
        </a:p>
      </dgm:t>
    </dgm:pt>
    <dgm:pt modelId="{5AB2D092-44CD-4C20-A967-27384E368436}" type="parTrans" cxnId="{3E620821-46DE-4D53-BF6A-D81D81F5FA5E}">
      <dgm:prSet/>
      <dgm:spPr/>
      <dgm:t>
        <a:bodyPr/>
        <a:lstStyle/>
        <a:p>
          <a:endParaRPr lang="zh-CN" altLang="en-US"/>
        </a:p>
      </dgm:t>
    </dgm:pt>
    <dgm:pt modelId="{1DEE4580-AA59-40F4-91B3-CA7BCF5D91D1}" type="sibTrans" cxnId="{3E620821-46DE-4D53-BF6A-D81D81F5FA5E}">
      <dgm:prSet/>
      <dgm:spPr/>
      <dgm:t>
        <a:bodyPr/>
        <a:lstStyle/>
        <a:p>
          <a:endParaRPr lang="zh-CN" altLang="en-US"/>
        </a:p>
      </dgm:t>
    </dgm:pt>
    <dgm:pt modelId="{5507396C-719D-4CD0-9C9A-044B718F9753}">
      <dgm:prSet phldrT="[文本]"/>
      <dgm:spPr/>
      <dgm:t>
        <a:bodyPr/>
        <a:lstStyle/>
        <a:p>
          <a:endParaRPr lang="zh-CN" altLang="en-US" dirty="0"/>
        </a:p>
      </dgm:t>
    </dgm:pt>
    <dgm:pt modelId="{C3F3823F-AB5E-49D0-85AE-AA547C8DFCB4}" type="parTrans" cxnId="{52598728-63BD-4B7E-BE82-77D8A79C75B3}">
      <dgm:prSet/>
      <dgm:spPr/>
      <dgm:t>
        <a:bodyPr/>
        <a:lstStyle/>
        <a:p>
          <a:endParaRPr lang="zh-CN" altLang="en-US"/>
        </a:p>
      </dgm:t>
    </dgm:pt>
    <dgm:pt modelId="{29E0CCC1-4673-4025-9642-4D7B5443D6D6}" type="sibTrans" cxnId="{52598728-63BD-4B7E-BE82-77D8A79C75B3}">
      <dgm:prSet/>
      <dgm:spPr/>
      <dgm:t>
        <a:bodyPr/>
        <a:lstStyle/>
        <a:p>
          <a:endParaRPr lang="zh-CN" altLang="en-US"/>
        </a:p>
      </dgm:t>
    </dgm:pt>
    <dgm:pt modelId="{1D27AD77-E8D3-4023-9A71-0CAEB0D19E9F}">
      <dgm:prSet phldrT="[文本]"/>
      <dgm:spPr/>
      <dgm:t>
        <a:bodyPr/>
        <a:lstStyle/>
        <a:p>
          <a:r>
            <a:rPr lang="en-US" altLang="zh-CN" dirty="0"/>
            <a:t>Kmodels</a:t>
          </a:r>
          <a:r>
            <a:rPr lang="zh-CN" altLang="en-US" dirty="0"/>
            <a:t>聚类</a:t>
          </a:r>
        </a:p>
      </dgm:t>
    </dgm:pt>
    <dgm:pt modelId="{533A5B73-415E-422F-AF41-560BE1DEBC0F}" type="parTrans" cxnId="{45D1047A-DE73-4C25-BA03-4BA554829C97}">
      <dgm:prSet/>
      <dgm:spPr/>
      <dgm:t>
        <a:bodyPr/>
        <a:lstStyle/>
        <a:p>
          <a:endParaRPr lang="zh-CN" altLang="en-US"/>
        </a:p>
      </dgm:t>
    </dgm:pt>
    <dgm:pt modelId="{5459247E-2A70-4BA6-A81D-A6223A751B48}" type="sibTrans" cxnId="{45D1047A-DE73-4C25-BA03-4BA554829C97}">
      <dgm:prSet/>
      <dgm:spPr/>
      <dgm:t>
        <a:bodyPr/>
        <a:lstStyle/>
        <a:p>
          <a:endParaRPr lang="zh-CN" altLang="en-US"/>
        </a:p>
      </dgm:t>
    </dgm:pt>
    <dgm:pt modelId="{37A96895-6FA2-48F0-8BA6-CF613E26743C}">
      <dgm:prSet phldrT="[文本]"/>
      <dgm:spPr/>
      <dgm:t>
        <a:bodyPr/>
        <a:lstStyle/>
        <a:p>
          <a:r>
            <a:rPr lang="en-US" altLang="zh-CN"/>
            <a:t>SOM</a:t>
          </a:r>
          <a:endParaRPr lang="zh-CN" altLang="en-US" dirty="0"/>
        </a:p>
      </dgm:t>
    </dgm:pt>
    <dgm:pt modelId="{C8CEDCCE-C321-44CE-AD74-E1BAFDD41471}" type="parTrans" cxnId="{F7FB37D0-2C0D-4937-A41B-8E9553C79CA4}">
      <dgm:prSet/>
      <dgm:spPr/>
      <dgm:t>
        <a:bodyPr/>
        <a:lstStyle/>
        <a:p>
          <a:endParaRPr lang="zh-CN" altLang="en-US"/>
        </a:p>
      </dgm:t>
    </dgm:pt>
    <dgm:pt modelId="{5A68D961-63A6-48CF-A999-6BE2C4F29BCB}" type="sibTrans" cxnId="{F7FB37D0-2C0D-4937-A41B-8E9553C79CA4}">
      <dgm:prSet/>
      <dgm:spPr/>
      <dgm:t>
        <a:bodyPr/>
        <a:lstStyle/>
        <a:p>
          <a:endParaRPr lang="zh-CN" altLang="en-US"/>
        </a:p>
      </dgm:t>
    </dgm:pt>
    <dgm:pt modelId="{A68912EC-8E7B-43C9-B280-6C2730197E61}">
      <dgm:prSet phldrT="[文本]"/>
      <dgm:spPr/>
      <dgm:t>
        <a:bodyPr/>
        <a:lstStyle/>
        <a:p>
          <a:r>
            <a:rPr lang="en-US" altLang="zh-CN" dirty="0"/>
            <a:t>PCCA</a:t>
          </a:r>
          <a:r>
            <a:rPr lang="zh-CN" altLang="en-US" dirty="0"/>
            <a:t>聚类</a:t>
          </a:r>
        </a:p>
      </dgm:t>
    </dgm:pt>
    <dgm:pt modelId="{EDE32645-834B-4419-B89B-7940B458D1AE}" type="parTrans" cxnId="{06A2A6B1-D4B5-4668-AA81-EF6052BB6863}">
      <dgm:prSet/>
      <dgm:spPr/>
      <dgm:t>
        <a:bodyPr/>
        <a:lstStyle/>
        <a:p>
          <a:endParaRPr lang="zh-CN" altLang="en-US"/>
        </a:p>
      </dgm:t>
    </dgm:pt>
    <dgm:pt modelId="{F6ED6945-D217-4E1F-B48D-123066236E8F}" type="sibTrans" cxnId="{06A2A6B1-D4B5-4668-AA81-EF6052BB6863}">
      <dgm:prSet/>
      <dgm:spPr/>
      <dgm:t>
        <a:bodyPr/>
        <a:lstStyle/>
        <a:p>
          <a:endParaRPr lang="zh-CN" altLang="en-US"/>
        </a:p>
      </dgm:t>
    </dgm:pt>
    <dgm:pt modelId="{6B7C46AF-BF49-4962-B04F-00B1CA2DD90A}">
      <dgm:prSet phldrT="[文本]"/>
      <dgm:spPr/>
      <dgm:t>
        <a:bodyPr/>
        <a:lstStyle/>
        <a:p>
          <a:r>
            <a:rPr lang="en-US" altLang="zh-CN" dirty="0"/>
            <a:t>DIANA/AGNES</a:t>
          </a:r>
          <a:r>
            <a:rPr lang="zh-CN" altLang="en-US" dirty="0"/>
            <a:t>聚类</a:t>
          </a:r>
        </a:p>
      </dgm:t>
    </dgm:pt>
    <dgm:pt modelId="{AFCC4F00-F9BB-45D4-9C06-1224DCFEE230}" type="parTrans" cxnId="{052C63BE-F5C2-4A31-81A3-1C3F51CB8759}">
      <dgm:prSet/>
      <dgm:spPr/>
      <dgm:t>
        <a:bodyPr/>
        <a:lstStyle/>
        <a:p>
          <a:endParaRPr lang="zh-CN" altLang="en-US"/>
        </a:p>
      </dgm:t>
    </dgm:pt>
    <dgm:pt modelId="{3A489DB1-CCAA-4355-BB3E-CF9A0320E99A}" type="sibTrans" cxnId="{052C63BE-F5C2-4A31-81A3-1C3F51CB8759}">
      <dgm:prSet/>
      <dgm:spPr/>
      <dgm:t>
        <a:bodyPr/>
        <a:lstStyle/>
        <a:p>
          <a:endParaRPr lang="zh-CN" altLang="en-US"/>
        </a:p>
      </dgm:t>
    </dgm:pt>
    <dgm:pt modelId="{F1FF73F3-92C7-4906-A4C0-849E22825948}">
      <dgm:prSet phldrT="[文本]"/>
      <dgm:spPr/>
      <dgm:t>
        <a:bodyPr/>
        <a:lstStyle/>
        <a:p>
          <a:r>
            <a:rPr lang="en-US" altLang="zh-CN" dirty="0"/>
            <a:t>...</a:t>
          </a:r>
          <a:endParaRPr lang="zh-CN" altLang="en-US" dirty="0"/>
        </a:p>
      </dgm:t>
    </dgm:pt>
    <dgm:pt modelId="{3145FD33-1CA5-4172-AA4E-B5469A61F0B1}" type="parTrans" cxnId="{5219FE21-09BC-4321-8132-B4934CF0C8E0}">
      <dgm:prSet/>
      <dgm:spPr/>
      <dgm:t>
        <a:bodyPr/>
        <a:lstStyle/>
        <a:p>
          <a:endParaRPr lang="zh-CN" altLang="en-US"/>
        </a:p>
      </dgm:t>
    </dgm:pt>
    <dgm:pt modelId="{14A06A09-4D88-4920-A619-0BBC58EF5B06}" type="sibTrans" cxnId="{5219FE21-09BC-4321-8132-B4934CF0C8E0}">
      <dgm:prSet/>
      <dgm:spPr/>
      <dgm:t>
        <a:bodyPr/>
        <a:lstStyle/>
        <a:p>
          <a:endParaRPr lang="zh-CN" altLang="en-US"/>
        </a:p>
      </dgm:t>
    </dgm:pt>
    <dgm:pt modelId="{533A5B49-4BCE-4F24-946F-D7B0385F2FA0}">
      <dgm:prSet phldrT="[文本]"/>
      <dgm:spPr/>
      <dgm:t>
        <a:bodyPr/>
        <a:lstStyle/>
        <a:p>
          <a:r>
            <a:rPr lang="zh-CN" altLang="en-US" dirty="0"/>
            <a:t>高斯过程回归</a:t>
          </a:r>
        </a:p>
      </dgm:t>
    </dgm:pt>
    <dgm:pt modelId="{F4946A02-6E08-4D40-9603-85427EDBC0D6}" type="parTrans" cxnId="{097D8016-DE11-49F4-9C32-8555FE27D7B9}">
      <dgm:prSet/>
      <dgm:spPr/>
      <dgm:t>
        <a:bodyPr/>
        <a:lstStyle/>
        <a:p>
          <a:endParaRPr lang="zh-CN" altLang="en-US"/>
        </a:p>
      </dgm:t>
    </dgm:pt>
    <dgm:pt modelId="{930FEB0D-D440-4300-A086-AB590C79F3FF}" type="sibTrans" cxnId="{097D8016-DE11-49F4-9C32-8555FE27D7B9}">
      <dgm:prSet/>
      <dgm:spPr/>
      <dgm:t>
        <a:bodyPr/>
        <a:lstStyle/>
        <a:p>
          <a:endParaRPr lang="zh-CN" altLang="en-US"/>
        </a:p>
      </dgm:t>
    </dgm:pt>
    <dgm:pt modelId="{119E3A62-BDD7-4B76-BC1E-681ED2928F69}">
      <dgm:prSet phldrT="[文本]"/>
      <dgm:spPr/>
      <dgm:t>
        <a:bodyPr/>
        <a:lstStyle/>
        <a:p>
          <a:r>
            <a:rPr lang="zh-CN" altLang="en-US" dirty="0"/>
            <a:t>弹性网络</a:t>
          </a:r>
          <a:r>
            <a:rPr lang="zh-CN" altLang="en-US"/>
            <a:t>回归</a:t>
          </a:r>
          <a:endParaRPr lang="zh-CN" altLang="en-US" dirty="0"/>
        </a:p>
      </dgm:t>
    </dgm:pt>
    <dgm:pt modelId="{E26D8758-5C58-4DD4-8F01-BBF723FEDDC4}" type="parTrans" cxnId="{D81FF6D7-D89C-44E9-95C0-67E9951F4F03}">
      <dgm:prSet/>
      <dgm:spPr/>
      <dgm:t>
        <a:bodyPr/>
        <a:lstStyle/>
        <a:p>
          <a:endParaRPr lang="zh-CN" altLang="en-US"/>
        </a:p>
      </dgm:t>
    </dgm:pt>
    <dgm:pt modelId="{BB4FD24F-1C5A-48C6-BC5B-2E15DCA4942E}" type="sibTrans" cxnId="{D81FF6D7-D89C-44E9-95C0-67E9951F4F03}">
      <dgm:prSet/>
      <dgm:spPr/>
      <dgm:t>
        <a:bodyPr/>
        <a:lstStyle/>
        <a:p>
          <a:endParaRPr lang="zh-CN" altLang="en-US"/>
        </a:p>
      </dgm:t>
    </dgm:pt>
    <dgm:pt modelId="{0CB69FB2-82D2-4B58-B6E7-6CD00161566C}">
      <dgm:prSet phldrT="[文本]"/>
      <dgm:spPr/>
      <dgm:t>
        <a:bodyPr/>
        <a:lstStyle/>
        <a:p>
          <a:r>
            <a:rPr lang="en-US" altLang="zh-CN" dirty="0"/>
            <a:t>Adaboost</a:t>
          </a:r>
          <a:r>
            <a:rPr lang="zh-CN" altLang="en-US" dirty="0"/>
            <a:t>回归</a:t>
          </a:r>
        </a:p>
      </dgm:t>
    </dgm:pt>
    <dgm:pt modelId="{D709F28F-9204-470B-8C14-76A93CC3AE66}" type="parTrans" cxnId="{8877BB3B-258F-4CB7-84D5-E471B239D417}">
      <dgm:prSet/>
      <dgm:spPr/>
      <dgm:t>
        <a:bodyPr/>
        <a:lstStyle/>
        <a:p>
          <a:endParaRPr lang="zh-CN" altLang="en-US"/>
        </a:p>
      </dgm:t>
    </dgm:pt>
    <dgm:pt modelId="{6155378F-8792-4F0C-BD6C-F170E7C389D5}" type="sibTrans" cxnId="{8877BB3B-258F-4CB7-84D5-E471B239D417}">
      <dgm:prSet/>
      <dgm:spPr/>
      <dgm:t>
        <a:bodyPr/>
        <a:lstStyle/>
        <a:p>
          <a:endParaRPr lang="zh-CN" altLang="en-US"/>
        </a:p>
      </dgm:t>
    </dgm:pt>
    <dgm:pt modelId="{56B5842B-3116-4832-9713-298705147BDE}" type="pres">
      <dgm:prSet presAssocID="{A5587D8A-F7F7-4405-AA88-A677C8E061CD}" presName="Name0" presStyleCnt="0">
        <dgm:presLayoutVars>
          <dgm:dir/>
          <dgm:animLvl val="lvl"/>
          <dgm:resizeHandles val="exact"/>
        </dgm:presLayoutVars>
      </dgm:prSet>
      <dgm:spPr/>
      <dgm:t>
        <a:bodyPr/>
        <a:lstStyle/>
        <a:p>
          <a:endParaRPr lang="zh-CN" altLang="en-US"/>
        </a:p>
      </dgm:t>
    </dgm:pt>
    <dgm:pt modelId="{6F93B766-57B9-4185-915F-3DA86479B9AB}" type="pres">
      <dgm:prSet presAssocID="{105306F9-7ABE-40E0-AD8B-971A838BF900}" presName="composite" presStyleCnt="0"/>
      <dgm:spPr/>
    </dgm:pt>
    <dgm:pt modelId="{D614DD64-8BC0-4142-8B9C-E8745FC90B87}" type="pres">
      <dgm:prSet presAssocID="{105306F9-7ABE-40E0-AD8B-971A838BF900}" presName="parTx" presStyleLbl="alignNode1" presStyleIdx="0" presStyleCnt="5">
        <dgm:presLayoutVars>
          <dgm:chMax val="0"/>
          <dgm:chPref val="0"/>
          <dgm:bulletEnabled val="1"/>
        </dgm:presLayoutVars>
      </dgm:prSet>
      <dgm:spPr/>
      <dgm:t>
        <a:bodyPr/>
        <a:lstStyle/>
        <a:p>
          <a:endParaRPr lang="zh-CN" altLang="en-US"/>
        </a:p>
      </dgm:t>
    </dgm:pt>
    <dgm:pt modelId="{4506C6F9-4D81-422E-A295-662A47B8FB80}" type="pres">
      <dgm:prSet presAssocID="{105306F9-7ABE-40E0-AD8B-971A838BF900}" presName="desTx" presStyleLbl="alignAccFollowNode1" presStyleIdx="0" presStyleCnt="5">
        <dgm:presLayoutVars>
          <dgm:bulletEnabled val="1"/>
        </dgm:presLayoutVars>
      </dgm:prSet>
      <dgm:spPr/>
      <dgm:t>
        <a:bodyPr/>
        <a:lstStyle/>
        <a:p>
          <a:endParaRPr lang="zh-CN" altLang="en-US"/>
        </a:p>
      </dgm:t>
    </dgm:pt>
    <dgm:pt modelId="{58B905E8-25ED-4234-8C63-C1F537A17D02}" type="pres">
      <dgm:prSet presAssocID="{B6DB4FAD-7786-4D9F-9DFE-82EFDE8DA9C4}" presName="space" presStyleCnt="0"/>
      <dgm:spPr/>
    </dgm:pt>
    <dgm:pt modelId="{F6966B4F-57E2-4624-834F-264B8D923C6D}" type="pres">
      <dgm:prSet presAssocID="{12385A7F-B2E3-47DE-997D-4996FF4ADAE4}" presName="composite" presStyleCnt="0"/>
      <dgm:spPr/>
    </dgm:pt>
    <dgm:pt modelId="{81E0275B-AF3D-4299-B200-D296AD9C71FB}" type="pres">
      <dgm:prSet presAssocID="{12385A7F-B2E3-47DE-997D-4996FF4ADAE4}" presName="parTx" presStyleLbl="alignNode1" presStyleIdx="1" presStyleCnt="5">
        <dgm:presLayoutVars>
          <dgm:chMax val="0"/>
          <dgm:chPref val="0"/>
          <dgm:bulletEnabled val="1"/>
        </dgm:presLayoutVars>
      </dgm:prSet>
      <dgm:spPr/>
      <dgm:t>
        <a:bodyPr/>
        <a:lstStyle/>
        <a:p>
          <a:endParaRPr lang="zh-CN" altLang="en-US"/>
        </a:p>
      </dgm:t>
    </dgm:pt>
    <dgm:pt modelId="{EE23FAF4-8768-4D90-A6BC-9C48AEA9AA1F}" type="pres">
      <dgm:prSet presAssocID="{12385A7F-B2E3-47DE-997D-4996FF4ADAE4}" presName="desTx" presStyleLbl="alignAccFollowNode1" presStyleIdx="1" presStyleCnt="5">
        <dgm:presLayoutVars>
          <dgm:bulletEnabled val="1"/>
        </dgm:presLayoutVars>
      </dgm:prSet>
      <dgm:spPr/>
      <dgm:t>
        <a:bodyPr/>
        <a:lstStyle/>
        <a:p>
          <a:endParaRPr lang="zh-CN" altLang="en-US"/>
        </a:p>
      </dgm:t>
    </dgm:pt>
    <dgm:pt modelId="{1EDD5E13-C61D-41F1-80B3-FCB526A1F0DF}" type="pres">
      <dgm:prSet presAssocID="{559E3E90-53F8-4E5B-9A9A-608772AFA637}" presName="space" presStyleCnt="0"/>
      <dgm:spPr/>
    </dgm:pt>
    <dgm:pt modelId="{07E02DE1-31DE-4209-9B75-C34F2D854D3C}" type="pres">
      <dgm:prSet presAssocID="{319A7A7B-376E-4AFB-9CC5-EBCDB7482F9F}" presName="composite" presStyleCnt="0"/>
      <dgm:spPr/>
    </dgm:pt>
    <dgm:pt modelId="{FD00538C-AD46-44D4-BAD8-E2AF5D733166}" type="pres">
      <dgm:prSet presAssocID="{319A7A7B-376E-4AFB-9CC5-EBCDB7482F9F}" presName="parTx" presStyleLbl="alignNode1" presStyleIdx="2" presStyleCnt="5">
        <dgm:presLayoutVars>
          <dgm:chMax val="0"/>
          <dgm:chPref val="0"/>
          <dgm:bulletEnabled val="1"/>
        </dgm:presLayoutVars>
      </dgm:prSet>
      <dgm:spPr/>
      <dgm:t>
        <a:bodyPr/>
        <a:lstStyle/>
        <a:p>
          <a:endParaRPr lang="zh-CN" altLang="en-US"/>
        </a:p>
      </dgm:t>
    </dgm:pt>
    <dgm:pt modelId="{20287C72-3AAB-4957-B6C5-CFD412CA4004}" type="pres">
      <dgm:prSet presAssocID="{319A7A7B-376E-4AFB-9CC5-EBCDB7482F9F}" presName="desTx" presStyleLbl="alignAccFollowNode1" presStyleIdx="2" presStyleCnt="5">
        <dgm:presLayoutVars>
          <dgm:bulletEnabled val="1"/>
        </dgm:presLayoutVars>
      </dgm:prSet>
      <dgm:spPr/>
      <dgm:t>
        <a:bodyPr/>
        <a:lstStyle/>
        <a:p>
          <a:endParaRPr lang="zh-CN" altLang="en-US"/>
        </a:p>
      </dgm:t>
    </dgm:pt>
    <dgm:pt modelId="{6A26AE12-1D6E-4039-B298-38C2DE4C7B21}" type="pres">
      <dgm:prSet presAssocID="{8AFACC4D-6C6E-4876-8FD5-3869E1EDBDE4}" presName="space" presStyleCnt="0"/>
      <dgm:spPr/>
    </dgm:pt>
    <dgm:pt modelId="{20780324-8726-414D-B795-E2FEB5B23D1F}" type="pres">
      <dgm:prSet presAssocID="{08F24174-A4CD-4CBD-8335-14D9376FF6E3}" presName="composite" presStyleCnt="0"/>
      <dgm:spPr/>
    </dgm:pt>
    <dgm:pt modelId="{7399F8E4-3398-4F24-8B93-EF205C1A17DD}" type="pres">
      <dgm:prSet presAssocID="{08F24174-A4CD-4CBD-8335-14D9376FF6E3}" presName="parTx" presStyleLbl="alignNode1" presStyleIdx="3" presStyleCnt="5">
        <dgm:presLayoutVars>
          <dgm:chMax val="0"/>
          <dgm:chPref val="0"/>
          <dgm:bulletEnabled val="1"/>
        </dgm:presLayoutVars>
      </dgm:prSet>
      <dgm:spPr/>
      <dgm:t>
        <a:bodyPr/>
        <a:lstStyle/>
        <a:p>
          <a:endParaRPr lang="zh-CN" altLang="en-US"/>
        </a:p>
      </dgm:t>
    </dgm:pt>
    <dgm:pt modelId="{6D9D0ABC-12BC-42FD-B32D-F484BB2E955B}" type="pres">
      <dgm:prSet presAssocID="{08F24174-A4CD-4CBD-8335-14D9376FF6E3}" presName="desTx" presStyleLbl="alignAccFollowNode1" presStyleIdx="3" presStyleCnt="5">
        <dgm:presLayoutVars>
          <dgm:bulletEnabled val="1"/>
        </dgm:presLayoutVars>
      </dgm:prSet>
      <dgm:spPr/>
      <dgm:t>
        <a:bodyPr/>
        <a:lstStyle/>
        <a:p>
          <a:endParaRPr lang="zh-CN" altLang="en-US"/>
        </a:p>
      </dgm:t>
    </dgm:pt>
    <dgm:pt modelId="{E7524E08-1133-4096-844A-1A2E44376D33}" type="pres">
      <dgm:prSet presAssocID="{C775B678-3D25-4885-ADF3-A065374FD825}" presName="space" presStyleCnt="0"/>
      <dgm:spPr/>
    </dgm:pt>
    <dgm:pt modelId="{277AC9B6-C7E5-40F1-B49C-45CA75DD1A4D}" type="pres">
      <dgm:prSet presAssocID="{57A28028-77D2-4277-9970-63BACBD13F4D}" presName="composite" presStyleCnt="0"/>
      <dgm:spPr/>
    </dgm:pt>
    <dgm:pt modelId="{FAF5B232-2A05-4F6E-9405-2E49A439F1EF}" type="pres">
      <dgm:prSet presAssocID="{57A28028-77D2-4277-9970-63BACBD13F4D}" presName="parTx" presStyleLbl="alignNode1" presStyleIdx="4" presStyleCnt="5">
        <dgm:presLayoutVars>
          <dgm:chMax val="0"/>
          <dgm:chPref val="0"/>
          <dgm:bulletEnabled val="1"/>
        </dgm:presLayoutVars>
      </dgm:prSet>
      <dgm:spPr/>
      <dgm:t>
        <a:bodyPr/>
        <a:lstStyle/>
        <a:p>
          <a:endParaRPr lang="zh-CN" altLang="en-US"/>
        </a:p>
      </dgm:t>
    </dgm:pt>
    <dgm:pt modelId="{796411D0-3C4E-434A-B4E1-D99091C107BB}" type="pres">
      <dgm:prSet presAssocID="{57A28028-77D2-4277-9970-63BACBD13F4D}" presName="desTx" presStyleLbl="alignAccFollowNode1" presStyleIdx="4" presStyleCnt="5">
        <dgm:presLayoutVars>
          <dgm:bulletEnabled val="1"/>
        </dgm:presLayoutVars>
      </dgm:prSet>
      <dgm:spPr/>
      <dgm:t>
        <a:bodyPr/>
        <a:lstStyle/>
        <a:p>
          <a:endParaRPr lang="zh-CN" altLang="en-US"/>
        </a:p>
      </dgm:t>
    </dgm:pt>
  </dgm:ptLst>
  <dgm:cxnLst>
    <dgm:cxn modelId="{655C9F75-220B-4F27-89BF-D7A6EC8FE4FE}" type="presOf" srcId="{263C32CA-1010-4F62-A32E-45944099A3C8}" destId="{20287C72-3AAB-4957-B6C5-CFD412CA4004}" srcOrd="0" destOrd="3" presId="urn:microsoft.com/office/officeart/2005/8/layout/hList1"/>
    <dgm:cxn modelId="{656AF02A-E25F-405C-9B8E-BCFA970D32D1}" srcId="{319A7A7B-376E-4AFB-9CC5-EBCDB7482F9F}" destId="{0699DB40-A198-49EC-8B53-CCB6DF54D249}" srcOrd="5" destOrd="0" parTransId="{4FB25A25-E685-4E42-8DCA-55CB839428D0}" sibTransId="{8A29846E-D5EA-4F60-A982-4FB92BF901DE}"/>
    <dgm:cxn modelId="{D7D749D8-22F5-427D-9667-C1A40E857870}" type="presOf" srcId="{2EF5E0E8-BE3A-4E0F-BA2F-BA8353E662E2}" destId="{EE23FAF4-8768-4D90-A6BC-9C48AEA9AA1F}" srcOrd="0" destOrd="7" presId="urn:microsoft.com/office/officeart/2005/8/layout/hList1"/>
    <dgm:cxn modelId="{8BB1651C-95FA-4116-9CAB-E99EF2020F61}" srcId="{12385A7F-B2E3-47DE-997D-4996FF4ADAE4}" destId="{B9D80B6A-426E-4367-A50F-2C92EFE309BC}" srcOrd="9" destOrd="0" parTransId="{653219A1-374D-48AE-91F0-A84C70E8378E}" sibTransId="{EE2A66C5-D137-4D45-86F8-7C3A4FF117CD}"/>
    <dgm:cxn modelId="{06A2A6B1-D4B5-4668-AA81-EF6052BB6863}" srcId="{08F24174-A4CD-4CBD-8335-14D9376FF6E3}" destId="{A68912EC-8E7B-43C9-B280-6C2730197E61}" srcOrd="9" destOrd="0" parTransId="{EDE32645-834B-4419-B89B-7940B458D1AE}" sibTransId="{F6ED6945-D217-4E1F-B48D-123066236E8F}"/>
    <dgm:cxn modelId="{7D5E3DF0-31A4-4FFA-B88A-4D66B4B1C9BF}" type="presOf" srcId="{6EE84440-A179-442E-AC6F-3D005F19E6C4}" destId="{EE23FAF4-8768-4D90-A6BC-9C48AEA9AA1F}" srcOrd="0" destOrd="0" presId="urn:microsoft.com/office/officeart/2005/8/layout/hList1"/>
    <dgm:cxn modelId="{B3281B82-6194-442D-8C43-0F27C1FC81F9}" srcId="{A5587D8A-F7F7-4405-AA88-A677C8E061CD}" destId="{57A28028-77D2-4277-9970-63BACBD13F4D}" srcOrd="4" destOrd="0" parTransId="{7BF52FAA-664D-40BD-BE7E-2F486B71085D}" sibTransId="{76A3073E-5C78-4F3B-A19C-56AE1B040A80}"/>
    <dgm:cxn modelId="{30B704AF-072B-44EE-A01C-E34667C81C94}" srcId="{57A28028-77D2-4277-9970-63BACBD13F4D}" destId="{4318ABA4-0340-4450-980D-09834F0884E4}" srcOrd="3" destOrd="0" parTransId="{FC136A0E-AE92-41FF-8A13-F79C4B2E40AA}" sibTransId="{D0643A55-0A35-4EE5-92F0-0699FC581627}"/>
    <dgm:cxn modelId="{72B14A77-152F-4A47-BE75-774A7CADB7E9}" srcId="{319A7A7B-376E-4AFB-9CC5-EBCDB7482F9F}" destId="{263C32CA-1010-4F62-A32E-45944099A3C8}" srcOrd="3" destOrd="0" parTransId="{1DAA29C1-59E7-4688-A541-C98DF1FB601F}" sibTransId="{F8E28B03-7489-4042-92EF-BF1FFB1D4D30}"/>
    <dgm:cxn modelId="{8C913308-42C8-4885-AA7F-D1679FA382C0}" type="presOf" srcId="{F5BAECF3-D619-4A9E-8AB1-982C2A325F52}" destId="{6D9D0ABC-12BC-42FD-B32D-F484BB2E955B}" srcOrd="0" destOrd="6" presId="urn:microsoft.com/office/officeart/2005/8/layout/hList1"/>
    <dgm:cxn modelId="{8877BB3B-258F-4CB7-84D5-E471B239D417}" srcId="{12385A7F-B2E3-47DE-997D-4996FF4ADAE4}" destId="{0CB69FB2-82D2-4B58-B6E7-6CD00161566C}" srcOrd="11" destOrd="0" parTransId="{D709F28F-9204-470B-8C14-76A93CC3AE66}" sibTransId="{6155378F-8792-4F0C-BD6C-F170E7C389D5}"/>
    <dgm:cxn modelId="{CECA8093-8C9B-42CE-BB99-895C3F8E9EC0}" srcId="{12385A7F-B2E3-47DE-997D-4996FF4ADAE4}" destId="{BCA700CC-BDB5-4FE9-9640-9C264D5AF3BD}" srcOrd="12" destOrd="0" parTransId="{DC415AD4-8DC4-4050-BC5F-AF71524697F7}" sibTransId="{0AC73A27-9CBD-4FF2-BA4F-91AA4A37D598}"/>
    <dgm:cxn modelId="{DB41FEA6-7D50-4BD7-AF8A-6AF28CD56DC6}" srcId="{12385A7F-B2E3-47DE-997D-4996FF4ADAE4}" destId="{097D7BC2-8D15-4CF4-8576-879C3E19D053}" srcOrd="6" destOrd="0" parTransId="{EFA90E66-1C7B-4601-9669-425ACCB0CE0F}" sibTransId="{C3B811FE-DC2B-46A8-8EAF-07A3011A7914}"/>
    <dgm:cxn modelId="{735E8844-BB9A-447B-A48C-829D2DD1D1E6}" type="presOf" srcId="{AFBD8164-18C6-464C-A4C8-F8B561244FB3}" destId="{4506C6F9-4D81-422E-A295-662A47B8FB80}" srcOrd="0" destOrd="6" presId="urn:microsoft.com/office/officeart/2005/8/layout/hList1"/>
    <dgm:cxn modelId="{5219FE21-09BC-4321-8132-B4934CF0C8E0}" srcId="{08F24174-A4CD-4CBD-8335-14D9376FF6E3}" destId="{F1FF73F3-92C7-4906-A4C0-849E22825948}" srcOrd="11" destOrd="0" parTransId="{3145FD33-1CA5-4172-AA4E-B5469A61F0B1}" sibTransId="{14A06A09-4D88-4920-A619-0BBC58EF5B06}"/>
    <dgm:cxn modelId="{0A6A2A6B-ED23-4FFD-986C-00604A7AA6DB}" type="presOf" srcId="{F1FF73F3-92C7-4906-A4C0-849E22825948}" destId="{6D9D0ABC-12BC-42FD-B32D-F484BB2E955B}" srcOrd="0" destOrd="11" presId="urn:microsoft.com/office/officeart/2005/8/layout/hList1"/>
    <dgm:cxn modelId="{39ECB338-E5A8-4C0E-ADE3-A34F4D3305C6}" srcId="{12385A7F-B2E3-47DE-997D-4996FF4ADAE4}" destId="{0307DB1A-96AD-4ADC-BE9D-590E3FB361EC}" srcOrd="8" destOrd="0" parTransId="{08BDE0AD-33FE-4192-A31E-9E7DBAF1FE96}" sibTransId="{1F1D3424-7808-41EF-A0C1-15E8498CD07C}"/>
    <dgm:cxn modelId="{24918154-42B1-44BD-989D-30711E5A1D89}" srcId="{105306F9-7ABE-40E0-AD8B-971A838BF900}" destId="{AFBD8164-18C6-464C-A4C8-F8B561244FB3}" srcOrd="6" destOrd="0" parTransId="{69DBABDC-BC2C-43B3-BEC4-8981CBA8529D}" sibTransId="{10F1A934-6FDA-41DE-BCAD-B828C20268C1}"/>
    <dgm:cxn modelId="{F06C81CA-5B6A-4B5E-810C-F81575F7D268}" type="presOf" srcId="{EC04C27A-6C81-4BAD-9A5F-00D180418C64}" destId="{4506C6F9-4D81-422E-A295-662A47B8FB80}" srcOrd="0" destOrd="8" presId="urn:microsoft.com/office/officeart/2005/8/layout/hList1"/>
    <dgm:cxn modelId="{D51A3D2C-87DF-4AEC-AA11-9F144A00EFC5}" type="presOf" srcId="{8A5E98F2-3EEE-4EAE-B6DA-25BB7E1B620A}" destId="{796411D0-3C4E-434A-B4E1-D99091C107BB}" srcOrd="0" destOrd="0" presId="urn:microsoft.com/office/officeart/2005/8/layout/hList1"/>
    <dgm:cxn modelId="{6B97B4C5-7D01-4317-A6AC-FC8A8AD2B4ED}" srcId="{105306F9-7ABE-40E0-AD8B-971A838BF900}" destId="{EC04C27A-6C81-4BAD-9A5F-00D180418C64}" srcOrd="8" destOrd="0" parTransId="{23A5302F-2910-4091-BB22-01043ABBE8C6}" sibTransId="{CD033C0E-1A1F-4BF0-90F1-87202B9FA4AB}"/>
    <dgm:cxn modelId="{4AB85907-41ED-4183-9A31-1FD58FF5A039}" type="presOf" srcId="{4318ABA4-0340-4450-980D-09834F0884E4}" destId="{796411D0-3C4E-434A-B4E1-D99091C107BB}" srcOrd="0" destOrd="3" presId="urn:microsoft.com/office/officeart/2005/8/layout/hList1"/>
    <dgm:cxn modelId="{346DAF7F-4D94-4B39-8070-18A221CEFEF9}" type="presOf" srcId="{78A384B0-2FFD-4C49-B8CE-C05855ACA0EE}" destId="{4506C6F9-4D81-422E-A295-662A47B8FB80}" srcOrd="0" destOrd="3" presId="urn:microsoft.com/office/officeart/2005/8/layout/hList1"/>
    <dgm:cxn modelId="{D81FF6D7-D89C-44E9-95C0-67E9951F4F03}" srcId="{12385A7F-B2E3-47DE-997D-4996FF4ADAE4}" destId="{119E3A62-BDD7-4B76-BC1E-681ED2928F69}" srcOrd="1" destOrd="0" parTransId="{E26D8758-5C58-4DD4-8F01-BBF723FEDDC4}" sibTransId="{BB4FD24F-1C5A-48C6-BC5B-2E15DCA4942E}"/>
    <dgm:cxn modelId="{3E620821-46DE-4D53-BF6A-D81D81F5FA5E}" srcId="{105306F9-7ABE-40E0-AD8B-971A838BF900}" destId="{5068E18B-0F45-4F28-A0F5-C7DCE4620C39}" srcOrd="11" destOrd="0" parTransId="{5AB2D092-44CD-4C20-A967-27384E368436}" sibTransId="{1DEE4580-AA59-40F4-91B3-CA7BCF5D91D1}"/>
    <dgm:cxn modelId="{197B7A0C-9CDD-45F1-A6D6-67488A43771C}" srcId="{105306F9-7ABE-40E0-AD8B-971A838BF900}" destId="{ACA966AC-8099-4230-91CF-22DBA45A3511}" srcOrd="0" destOrd="0" parTransId="{08CD267B-A755-4EFE-8E1C-63B2FBDEFF98}" sibTransId="{EDE1E321-1EE7-417E-9243-533BEAA71B02}"/>
    <dgm:cxn modelId="{680D23B0-FCAF-4997-90D9-EFB1C1101DF6}" type="presOf" srcId="{645936A3-21A5-4801-AEC3-51CEFCA0BEC2}" destId="{4506C6F9-4D81-422E-A295-662A47B8FB80}" srcOrd="0" destOrd="1" presId="urn:microsoft.com/office/officeart/2005/8/layout/hList1"/>
    <dgm:cxn modelId="{45D1047A-DE73-4C25-BA03-4BA554829C97}" srcId="{08F24174-A4CD-4CBD-8335-14D9376FF6E3}" destId="{1D27AD77-E8D3-4023-9A71-0CAEB0D19E9F}" srcOrd="1" destOrd="0" parTransId="{533A5B73-415E-422F-AF41-560BE1DEBC0F}" sibTransId="{5459247E-2A70-4BA6-A81D-A6223A751B48}"/>
    <dgm:cxn modelId="{097D8016-DE11-49F4-9C32-8555FE27D7B9}" srcId="{12385A7F-B2E3-47DE-997D-4996FF4ADAE4}" destId="{533A5B49-4BCE-4F24-946F-D7B0385F2FA0}" srcOrd="10" destOrd="0" parTransId="{F4946A02-6E08-4D40-9603-85427EDBC0D6}" sibTransId="{930FEB0D-D440-4300-A086-AB590C79F3FF}"/>
    <dgm:cxn modelId="{AFC021DD-EF0E-4C22-8933-5FA33C7A1F2B}" type="presOf" srcId="{A5587D8A-F7F7-4405-AA88-A677C8E061CD}" destId="{56B5842B-3116-4832-9713-298705147BDE}" srcOrd="0" destOrd="0" presId="urn:microsoft.com/office/officeart/2005/8/layout/hList1"/>
    <dgm:cxn modelId="{7535A191-01FE-4B85-9AFC-BC5AEDFBCADB}" type="presOf" srcId="{F563B7B6-DF65-4E9F-A4B2-18AE58DD2D84}" destId="{EE23FAF4-8768-4D90-A6BC-9C48AEA9AA1F}" srcOrd="0" destOrd="3" presId="urn:microsoft.com/office/officeart/2005/8/layout/hList1"/>
    <dgm:cxn modelId="{52598728-63BD-4B7E-BE82-77D8A79C75B3}" srcId="{08F24174-A4CD-4CBD-8335-14D9376FF6E3}" destId="{5507396C-719D-4CD0-9C9A-044B718F9753}" srcOrd="12" destOrd="0" parTransId="{C3F3823F-AB5E-49D0-85AE-AA547C8DFCB4}" sibTransId="{29E0CCC1-4673-4025-9642-4D7B5443D6D6}"/>
    <dgm:cxn modelId="{C02BB201-DC21-4398-A47D-C33D8A255936}" type="presOf" srcId="{097D7BC2-8D15-4CF4-8576-879C3E19D053}" destId="{EE23FAF4-8768-4D90-A6BC-9C48AEA9AA1F}" srcOrd="0" destOrd="6" presId="urn:microsoft.com/office/officeart/2005/8/layout/hList1"/>
    <dgm:cxn modelId="{8DC75681-AC05-46E6-BCF6-BC750E03703B}" srcId="{08F24174-A4CD-4CBD-8335-14D9376FF6E3}" destId="{A425C22B-B874-4CA8-AA2D-50F84A410D8F}" srcOrd="0" destOrd="0" parTransId="{A656AD7F-5664-42F7-BB79-4AEDDE268862}" sibTransId="{878132CC-0E18-4F51-9046-9EF70480ECFC}"/>
    <dgm:cxn modelId="{045CA585-CD05-4244-800B-1AC4CF8F3B6F}" type="presOf" srcId="{1BDA9868-8086-4B87-B089-F35D7A1B698F}" destId="{4506C6F9-4D81-422E-A295-662A47B8FB80}" srcOrd="0" destOrd="10" presId="urn:microsoft.com/office/officeart/2005/8/layout/hList1"/>
    <dgm:cxn modelId="{76476805-B6A1-4B5C-BBD5-2A0AD4A79234}" type="presOf" srcId="{ACA966AC-8099-4230-91CF-22DBA45A3511}" destId="{4506C6F9-4D81-422E-A295-662A47B8FB80}" srcOrd="0" destOrd="0" presId="urn:microsoft.com/office/officeart/2005/8/layout/hList1"/>
    <dgm:cxn modelId="{A5F110F3-1601-45EA-949A-8E73B9D86ABC}" srcId="{57A28028-77D2-4277-9970-63BACBD13F4D}" destId="{17FA2C77-5AA6-43AF-8A82-2BDF371527DE}" srcOrd="1" destOrd="0" parTransId="{17223CD6-96BF-45A1-8ADE-3CAB1969ADDE}" sibTransId="{BE6F1FC0-3A4C-458E-A208-587695AC9D5B}"/>
    <dgm:cxn modelId="{B1236975-F457-4F1D-8EAD-49B9BBA78840}" srcId="{105306F9-7ABE-40E0-AD8B-971A838BF900}" destId="{78A384B0-2FFD-4C49-B8CE-C05855ACA0EE}" srcOrd="3" destOrd="0" parTransId="{09578BEC-B818-4561-A024-11BDC7049B61}" sibTransId="{71706A13-C161-4176-8457-71484D71D21D}"/>
    <dgm:cxn modelId="{01114D26-91ED-44FF-A400-4C2BD441DA7C}" srcId="{105306F9-7ABE-40E0-AD8B-971A838BF900}" destId="{81DC7217-0BDC-4EAD-B7CA-CD3F4868EAB6}" srcOrd="5" destOrd="0" parTransId="{D27FC05F-0B82-434C-8494-EC8E4712DD66}" sibTransId="{9C830E6D-664B-441D-B80D-92FBE7E0DFFD}"/>
    <dgm:cxn modelId="{DB26D35D-5DB6-4D16-A4D8-48F56D277B4B}" srcId="{105306F9-7ABE-40E0-AD8B-971A838BF900}" destId="{48134C62-9388-4C72-B9F2-52ECAEC1F9E4}" srcOrd="2" destOrd="0" parTransId="{DEA1786C-0490-4187-91E6-67F0DFA27486}" sibTransId="{2224A1CA-34E3-466F-8C8B-438C077C2153}"/>
    <dgm:cxn modelId="{1E9972D3-5D5B-4540-9F5B-205D71D8318E}" srcId="{08F24174-A4CD-4CBD-8335-14D9376FF6E3}" destId="{9075A47C-91B5-4890-B46A-2FCFC80F339C}" srcOrd="5" destOrd="0" parTransId="{16AC447C-BEE3-4885-924A-679C2188CD7D}" sibTransId="{1DF7BD3A-0BC7-4431-A3E4-B449859E23F5}"/>
    <dgm:cxn modelId="{F307F890-A9B9-4B59-916F-5BBCD812CCB3}" srcId="{A5587D8A-F7F7-4405-AA88-A677C8E061CD}" destId="{105306F9-7ABE-40E0-AD8B-971A838BF900}" srcOrd="0" destOrd="0" parTransId="{3CAF8824-E0ED-49A0-B8AD-DF4DBD4E579B}" sibTransId="{B6DB4FAD-7786-4D9F-9DFE-82EFDE8DA9C4}"/>
    <dgm:cxn modelId="{F7FB37D0-2C0D-4937-A41B-8E9553C79CA4}" srcId="{08F24174-A4CD-4CBD-8335-14D9376FF6E3}" destId="{37A96895-6FA2-48F0-8BA6-CF613E26743C}" srcOrd="2" destOrd="0" parTransId="{C8CEDCCE-C321-44CE-AD74-E1BAFDD41471}" sibTransId="{5A68D961-63A6-48CF-A999-6BE2C4F29BCB}"/>
    <dgm:cxn modelId="{6E3E89D4-8C84-4773-9EF1-29265D07CDCB}" type="presOf" srcId="{40E2F6DA-AB5B-4BBE-BA42-38C9A9CEC691}" destId="{20287C72-3AAB-4957-B6C5-CFD412CA4004}" srcOrd="0" destOrd="1" presId="urn:microsoft.com/office/officeart/2005/8/layout/hList1"/>
    <dgm:cxn modelId="{C9331E3D-8D42-46C4-A3B0-60635DCB1BE9}" type="presOf" srcId="{409A38EF-2DBF-418B-9895-22975AF372CF}" destId="{4506C6F9-4D81-422E-A295-662A47B8FB80}" srcOrd="0" destOrd="9" presId="urn:microsoft.com/office/officeart/2005/8/layout/hList1"/>
    <dgm:cxn modelId="{01893D82-65E7-4838-B65C-E793B9E44A1D}" type="presOf" srcId="{533A5B49-4BCE-4F24-946F-D7B0385F2FA0}" destId="{EE23FAF4-8768-4D90-A6BC-9C48AEA9AA1F}" srcOrd="0" destOrd="10" presId="urn:microsoft.com/office/officeart/2005/8/layout/hList1"/>
    <dgm:cxn modelId="{8DA2860A-3E2E-4309-8D66-5669BA6AA0B8}" type="presOf" srcId="{17FA2C77-5AA6-43AF-8A82-2BDF371527DE}" destId="{796411D0-3C4E-434A-B4E1-D99091C107BB}" srcOrd="0" destOrd="1" presId="urn:microsoft.com/office/officeart/2005/8/layout/hList1"/>
    <dgm:cxn modelId="{D4F8618C-B768-4942-9060-A86C3A80755A}" type="presOf" srcId="{C65CF8FE-812C-4179-AB2A-4B7193D8D9D4}" destId="{4506C6F9-4D81-422E-A295-662A47B8FB80}" srcOrd="0" destOrd="4" presId="urn:microsoft.com/office/officeart/2005/8/layout/hList1"/>
    <dgm:cxn modelId="{9799A315-573A-43EB-AC3A-AD12AD5562DE}" srcId="{A5587D8A-F7F7-4405-AA88-A677C8E061CD}" destId="{08F24174-A4CD-4CBD-8335-14D9376FF6E3}" srcOrd="3" destOrd="0" parTransId="{C8C67AA3-5412-4FDA-8649-5A4B26406DFB}" sibTransId="{C775B678-3D25-4885-ADF3-A065374FD825}"/>
    <dgm:cxn modelId="{24423E4E-0B7A-4743-9A8B-5ED6D173900A}" type="presOf" srcId="{48134C62-9388-4C72-B9F2-52ECAEC1F9E4}" destId="{4506C6F9-4D81-422E-A295-662A47B8FB80}" srcOrd="0" destOrd="2" presId="urn:microsoft.com/office/officeart/2005/8/layout/hList1"/>
    <dgm:cxn modelId="{DFC34165-C682-41D0-82ED-9428953D3879}" srcId="{57A28028-77D2-4277-9970-63BACBD13F4D}" destId="{8A5E98F2-3EEE-4EAE-B6DA-25BB7E1B620A}" srcOrd="0" destOrd="0" parTransId="{27FEE187-ED4F-43E5-9A92-B6C8821C22B2}" sibTransId="{626B39A1-B051-42C6-B71B-2AD50A9CEF34}"/>
    <dgm:cxn modelId="{9BC7FA53-4C11-4AF5-88B7-1716C11084A5}" srcId="{319A7A7B-376E-4AFB-9CC5-EBCDB7482F9F}" destId="{A3BF1A4B-0F2A-4B81-89CD-8E82EEFC59AB}" srcOrd="2" destOrd="0" parTransId="{AD717B4A-DFB2-46E7-ACB9-B95FA21E435D}" sibTransId="{793640CF-F7CD-446B-BD32-B16E9406A2B6}"/>
    <dgm:cxn modelId="{15CE1FA6-0E7C-42DB-856F-E64CF17AFE45}" srcId="{319A7A7B-376E-4AFB-9CC5-EBCDB7482F9F}" destId="{80E71593-A577-4032-8C9A-E945F2204C0C}" srcOrd="6" destOrd="0" parTransId="{4AB9BA81-BEF2-4FFA-AD01-772E4275C8DA}" sibTransId="{21E9A853-B8BE-45A8-86D8-EA774F173B1F}"/>
    <dgm:cxn modelId="{BF31F205-133A-44D8-BC7A-1CAA1EA22260}" srcId="{105306F9-7ABE-40E0-AD8B-971A838BF900}" destId="{C65CF8FE-812C-4179-AB2A-4B7193D8D9D4}" srcOrd="4" destOrd="0" parTransId="{46355205-DF21-4EF8-ABF1-65FC8C9A6D79}" sibTransId="{B3919EB5-B0D1-4E6E-87D9-5105B9048ACD}"/>
    <dgm:cxn modelId="{A0E58A10-13C7-49E4-BF1B-15D8B5487B2D}" type="presOf" srcId="{A3BF1A4B-0F2A-4B81-89CD-8E82EEFC59AB}" destId="{20287C72-3AAB-4957-B6C5-CFD412CA4004}" srcOrd="0" destOrd="2" presId="urn:microsoft.com/office/officeart/2005/8/layout/hList1"/>
    <dgm:cxn modelId="{8061C953-12AE-4F85-B6C3-888328BA9811}" type="presOf" srcId="{41EBC1AB-360E-4B9C-8C49-CBCB1CFAC31E}" destId="{796411D0-3C4E-434A-B4E1-D99091C107BB}" srcOrd="0" destOrd="2" presId="urn:microsoft.com/office/officeart/2005/8/layout/hList1"/>
    <dgm:cxn modelId="{39AC1254-5C2D-46E7-BFB0-2F91349D4A0E}" type="presOf" srcId="{1D27AD77-E8D3-4023-9A71-0CAEB0D19E9F}" destId="{6D9D0ABC-12BC-42FD-B32D-F484BB2E955B}" srcOrd="0" destOrd="1" presId="urn:microsoft.com/office/officeart/2005/8/layout/hList1"/>
    <dgm:cxn modelId="{DD64AFBE-5A01-47AF-AB06-EA4A10D396A9}" type="presOf" srcId="{9F225015-9585-428B-A5AF-6F85FB018702}" destId="{6D9D0ABC-12BC-42FD-B32D-F484BB2E955B}" srcOrd="0" destOrd="8" presId="urn:microsoft.com/office/officeart/2005/8/layout/hList1"/>
    <dgm:cxn modelId="{052C63BE-F5C2-4A31-81A3-1C3F51CB8759}" srcId="{08F24174-A4CD-4CBD-8335-14D9376FF6E3}" destId="{6B7C46AF-BF49-4962-B04F-00B1CA2DD90A}" srcOrd="10" destOrd="0" parTransId="{AFCC4F00-F9BB-45D4-9C06-1224DCFEE230}" sibTransId="{3A489DB1-CCAA-4355-BB3E-CF9A0320E99A}"/>
    <dgm:cxn modelId="{FC3AF213-E4D3-43FA-A59B-553EA616C1A3}" type="presOf" srcId="{80E71593-A577-4032-8C9A-E945F2204C0C}" destId="{20287C72-3AAB-4957-B6C5-CFD412CA4004}" srcOrd="0" destOrd="6" presId="urn:microsoft.com/office/officeart/2005/8/layout/hList1"/>
    <dgm:cxn modelId="{2A0839E1-3BF9-4FBA-9FC2-ED1BA08B7676}" type="presOf" srcId="{EBD88137-22AE-4929-9660-ABBDEAEA29BA}" destId="{EE23FAF4-8768-4D90-A6BC-9C48AEA9AA1F}" srcOrd="0" destOrd="5" presId="urn:microsoft.com/office/officeart/2005/8/layout/hList1"/>
    <dgm:cxn modelId="{E7F52087-1353-4DEA-8372-CF0B93433A51}" type="presOf" srcId="{9B2A35D2-BED9-4E81-8117-834997686816}" destId="{EE23FAF4-8768-4D90-A6BC-9C48AEA9AA1F}" srcOrd="0" destOrd="2" presId="urn:microsoft.com/office/officeart/2005/8/layout/hList1"/>
    <dgm:cxn modelId="{9F36A054-26D2-40D4-882E-4811CFA9CFD6}" srcId="{A5587D8A-F7F7-4405-AA88-A677C8E061CD}" destId="{319A7A7B-376E-4AFB-9CC5-EBCDB7482F9F}" srcOrd="2" destOrd="0" parTransId="{FA3F9CE9-5FC5-4926-A4E4-E2B255192240}" sibTransId="{8AFACC4D-6C6E-4876-8FD5-3869E1EDBDE4}"/>
    <dgm:cxn modelId="{C1E12002-02A8-459F-9572-40B11224EC99}" type="presOf" srcId="{A425C22B-B874-4CA8-AA2D-50F84A410D8F}" destId="{6D9D0ABC-12BC-42FD-B32D-F484BB2E955B}" srcOrd="0" destOrd="0" presId="urn:microsoft.com/office/officeart/2005/8/layout/hList1"/>
    <dgm:cxn modelId="{69DD9CBC-12A0-4A3F-BA11-8C00EE513CC8}" type="presOf" srcId="{319A7A7B-376E-4AFB-9CC5-EBCDB7482F9F}" destId="{FD00538C-AD46-44D4-BAD8-E2AF5D733166}" srcOrd="0" destOrd="0" presId="urn:microsoft.com/office/officeart/2005/8/layout/hList1"/>
    <dgm:cxn modelId="{94E24DC7-F227-4F5A-AC5D-79422B341580}" srcId="{08F24174-A4CD-4CBD-8335-14D9376FF6E3}" destId="{A8A3157D-EE20-4082-BE81-0BCA8A4646C2}" srcOrd="4" destOrd="0" parTransId="{6BD45D7A-2C46-4023-ACBC-9E98F41E01DC}" sibTransId="{F39EAB1B-AA0C-4C6E-B9D7-256A59809647}"/>
    <dgm:cxn modelId="{A5C157B0-3346-4871-9AF1-1CCA8DC6E9EF}" srcId="{12385A7F-B2E3-47DE-997D-4996FF4ADAE4}" destId="{A0303C04-8C8A-4DAD-AAD9-EE32896C7E55}" srcOrd="4" destOrd="0" parTransId="{DD15930E-4454-46EB-9FE0-DC121D9A9138}" sibTransId="{CE665539-CED4-4395-88FA-C52684FAB4B2}"/>
    <dgm:cxn modelId="{05C1B23E-D296-4762-8186-707D7BA42E54}" srcId="{08F24174-A4CD-4CBD-8335-14D9376FF6E3}" destId="{9F225015-9585-428B-A5AF-6F85FB018702}" srcOrd="8" destOrd="0" parTransId="{96E20922-F92D-4DD7-91C1-89AA58D8C5D0}" sibTransId="{DE4FC9B7-631B-43FC-9E65-721356FF2B1B}"/>
    <dgm:cxn modelId="{B52B9F7F-03AB-402C-8F6F-2BDE05F65965}" srcId="{105306F9-7ABE-40E0-AD8B-971A838BF900}" destId="{645936A3-21A5-4801-AEC3-51CEFCA0BEC2}" srcOrd="1" destOrd="0" parTransId="{46CA3DFB-9774-4C85-880E-5A147C53EA5B}" sibTransId="{B819A240-F90A-46D2-851D-C1F3B6F1968E}"/>
    <dgm:cxn modelId="{36B6BC47-EA89-4ECA-A058-71DA87A2FA19}" type="presOf" srcId="{08F24174-A4CD-4CBD-8335-14D9376FF6E3}" destId="{7399F8E4-3398-4F24-8B93-EF205C1A17DD}" srcOrd="0" destOrd="0" presId="urn:microsoft.com/office/officeart/2005/8/layout/hList1"/>
    <dgm:cxn modelId="{984FDD5A-2853-4853-B1F9-9625D7B4335F}" srcId="{A5587D8A-F7F7-4405-AA88-A677C8E061CD}" destId="{12385A7F-B2E3-47DE-997D-4996FF4ADAE4}" srcOrd="1" destOrd="0" parTransId="{3B01F3BB-ED10-4ED0-9B72-321FA69205D3}" sibTransId="{559E3E90-53F8-4E5B-9A9A-608772AFA637}"/>
    <dgm:cxn modelId="{0FFA99AD-38E8-4EDF-95C5-1CA8E99C1B27}" type="presOf" srcId="{A0303C04-8C8A-4DAD-AAD9-EE32896C7E55}" destId="{EE23FAF4-8768-4D90-A6BC-9C48AEA9AA1F}" srcOrd="0" destOrd="4" presId="urn:microsoft.com/office/officeart/2005/8/layout/hList1"/>
    <dgm:cxn modelId="{0BA38EE7-8A0B-45BF-BCD6-596CF5CDFED0}" srcId="{12385A7F-B2E3-47DE-997D-4996FF4ADAE4}" destId="{6EE84440-A179-442E-AC6F-3D005F19E6C4}" srcOrd="0" destOrd="0" parTransId="{10CD1C4A-02F9-4FEC-8B74-AB681FFB2333}" sibTransId="{580129FE-90E6-4951-A502-48AD1DAFAB12}"/>
    <dgm:cxn modelId="{29EA9C15-4DAC-4519-8673-AC31F6966B35}" type="presOf" srcId="{A8A3157D-EE20-4082-BE81-0BCA8A4646C2}" destId="{6D9D0ABC-12BC-42FD-B32D-F484BB2E955B}" srcOrd="0" destOrd="4" presId="urn:microsoft.com/office/officeart/2005/8/layout/hList1"/>
    <dgm:cxn modelId="{AC9AEDFF-71D6-449F-967E-836F00C2F7ED}" type="presOf" srcId="{B9D80B6A-426E-4367-A50F-2C92EFE309BC}" destId="{EE23FAF4-8768-4D90-A6BC-9C48AEA9AA1F}" srcOrd="0" destOrd="9" presId="urn:microsoft.com/office/officeart/2005/8/layout/hList1"/>
    <dgm:cxn modelId="{33EF5FF0-9AC4-484F-81A1-2D19872D892A}" type="presOf" srcId="{5507396C-719D-4CD0-9C9A-044B718F9753}" destId="{6D9D0ABC-12BC-42FD-B32D-F484BB2E955B}" srcOrd="0" destOrd="12" presId="urn:microsoft.com/office/officeart/2005/8/layout/hList1"/>
    <dgm:cxn modelId="{9D8E2EE7-F24B-4E21-B5D7-C4E8246B834E}" type="presOf" srcId="{D8C4CA14-D911-4B37-999B-09BD855AF5BF}" destId="{20287C72-3AAB-4957-B6C5-CFD412CA4004}" srcOrd="0" destOrd="0" presId="urn:microsoft.com/office/officeart/2005/8/layout/hList1"/>
    <dgm:cxn modelId="{39042A22-4929-4847-976F-BBD0948826AE}" srcId="{105306F9-7ABE-40E0-AD8B-971A838BF900}" destId="{409A38EF-2DBF-418B-9895-22975AF372CF}" srcOrd="9" destOrd="0" parTransId="{C60B2DD1-0806-46B2-9B66-28018DE279F9}" sibTransId="{724DCC61-CE35-45C6-BB69-B46AAA363434}"/>
    <dgm:cxn modelId="{B5157EAD-DCBC-437B-883E-869CEBE9E9E7}" type="presOf" srcId="{0CB69FB2-82D2-4B58-B6E7-6CD00161566C}" destId="{EE23FAF4-8768-4D90-A6BC-9C48AEA9AA1F}" srcOrd="0" destOrd="11" presId="urn:microsoft.com/office/officeart/2005/8/layout/hList1"/>
    <dgm:cxn modelId="{A2FFAD78-E4CD-467C-ABD1-79899E31DA79}" type="presOf" srcId="{1FA9CEC1-D6D2-4480-AA4B-91E527F14244}" destId="{796411D0-3C4E-434A-B4E1-D99091C107BB}" srcOrd="0" destOrd="4" presId="urn:microsoft.com/office/officeart/2005/8/layout/hList1"/>
    <dgm:cxn modelId="{8BC947DA-66D7-447C-BD51-8F9E80924241}" srcId="{57A28028-77D2-4277-9970-63BACBD13F4D}" destId="{1FA9CEC1-D6D2-4480-AA4B-91E527F14244}" srcOrd="4" destOrd="0" parTransId="{5410621C-23A2-4F5E-A696-F91658DD7C9E}" sibTransId="{39347821-5DCC-4B67-9947-A774935B134F}"/>
    <dgm:cxn modelId="{278F344C-11EF-4468-BACC-1378316DAD1A}" type="presOf" srcId="{35C5DDDD-6D03-4DE5-B50E-66DF9535C6A9}" destId="{6D9D0ABC-12BC-42FD-B32D-F484BB2E955B}" srcOrd="0" destOrd="7" presId="urn:microsoft.com/office/officeart/2005/8/layout/hList1"/>
    <dgm:cxn modelId="{272DFB41-BEA2-4442-9B5B-4658D836F3CB}" type="presOf" srcId="{BCA700CC-BDB5-4FE9-9640-9C264D5AF3BD}" destId="{EE23FAF4-8768-4D90-A6BC-9C48AEA9AA1F}" srcOrd="0" destOrd="12" presId="urn:microsoft.com/office/officeart/2005/8/layout/hList1"/>
    <dgm:cxn modelId="{83A75E9D-76F9-4D91-B2A0-07D2A6B68CC5}" type="presOf" srcId="{A68912EC-8E7B-43C9-B280-6C2730197E61}" destId="{6D9D0ABC-12BC-42FD-B32D-F484BB2E955B}" srcOrd="0" destOrd="9" presId="urn:microsoft.com/office/officeart/2005/8/layout/hList1"/>
    <dgm:cxn modelId="{0081868B-1B1E-4CF1-846A-BF72F56E6FA5}" type="presOf" srcId="{57A28028-77D2-4277-9970-63BACBD13F4D}" destId="{FAF5B232-2A05-4F6E-9405-2E49A439F1EF}" srcOrd="0" destOrd="0" presId="urn:microsoft.com/office/officeart/2005/8/layout/hList1"/>
    <dgm:cxn modelId="{5ED02BD8-FD59-4317-B807-0ACDFA4E3E4B}" srcId="{105306F9-7ABE-40E0-AD8B-971A838BF900}" destId="{F3714E7A-939D-455B-B768-576E983FAE7A}" srcOrd="7" destOrd="0" parTransId="{72C22BAB-B4A9-489A-A7B7-C76D7BA09F01}" sibTransId="{F19D456B-B379-4C0D-BADF-EDC7294AE2EE}"/>
    <dgm:cxn modelId="{D5A1D535-2454-49A5-8261-8ABBD07F343D}" type="presOf" srcId="{37A96895-6FA2-48F0-8BA6-CF613E26743C}" destId="{6D9D0ABC-12BC-42FD-B32D-F484BB2E955B}" srcOrd="0" destOrd="2" presId="urn:microsoft.com/office/officeart/2005/8/layout/hList1"/>
    <dgm:cxn modelId="{E3F650BC-8AE0-4E4D-B5C9-49CEB80150FD}" srcId="{12385A7F-B2E3-47DE-997D-4996FF4ADAE4}" destId="{2EF5E0E8-BE3A-4E0F-BA2F-BA8353E662E2}" srcOrd="7" destOrd="0" parTransId="{5D9A2180-3480-4205-9C68-FC2EE58DE513}" sibTransId="{75BB2188-EC83-4FA0-AC05-13A4EE0A7196}"/>
    <dgm:cxn modelId="{3152991F-5613-4DE0-8D63-2ABE9E32E334}" type="presOf" srcId="{E2D9A33B-56C0-4BEB-8430-F0FF883CE743}" destId="{796411D0-3C4E-434A-B4E1-D99091C107BB}" srcOrd="0" destOrd="5" presId="urn:microsoft.com/office/officeart/2005/8/layout/hList1"/>
    <dgm:cxn modelId="{D7925A2E-6B9F-4E66-A61D-B85F1380B22F}" srcId="{12385A7F-B2E3-47DE-997D-4996FF4ADAE4}" destId="{EBD88137-22AE-4929-9660-ABBDEAEA29BA}" srcOrd="5" destOrd="0" parTransId="{A6FDE5D6-57D0-4D0A-B827-F7078E41A3A4}" sibTransId="{51643034-96B3-4883-919B-EF639A55C62E}"/>
    <dgm:cxn modelId="{3884E593-35EB-4D61-8E97-974310960F56}" srcId="{57A28028-77D2-4277-9970-63BACBD13F4D}" destId="{E2D9A33B-56C0-4BEB-8430-F0FF883CE743}" srcOrd="5" destOrd="0" parTransId="{D6BF8A8B-FC16-4D97-833D-9F4FB85AEB67}" sibTransId="{EE8541B7-6291-49A0-8D09-45771921C73D}"/>
    <dgm:cxn modelId="{798365F1-69D5-486B-9F76-F630EC73C735}" type="presOf" srcId="{1B5965B6-A33E-442A-9A25-8A2D8EB23093}" destId="{20287C72-3AAB-4957-B6C5-CFD412CA4004}" srcOrd="0" destOrd="4" presId="urn:microsoft.com/office/officeart/2005/8/layout/hList1"/>
    <dgm:cxn modelId="{AE0CD00A-F79D-43A4-8FC8-DF38DBE7B2E7}" type="presOf" srcId="{B198D8EF-D3D0-468B-A758-0F3475BDF54E}" destId="{6D9D0ABC-12BC-42FD-B32D-F484BB2E955B}" srcOrd="0" destOrd="3" presId="urn:microsoft.com/office/officeart/2005/8/layout/hList1"/>
    <dgm:cxn modelId="{27F2E22B-005D-4C6A-A015-72D12B3F6693}" srcId="{319A7A7B-376E-4AFB-9CC5-EBCDB7482F9F}" destId="{D8C4CA14-D911-4B37-999B-09BD855AF5BF}" srcOrd="0" destOrd="0" parTransId="{219974A8-5B53-4C9F-9B08-D9CA40CD64C1}" sibTransId="{9936B20B-4B1F-41D5-B6FF-1ACCD1BDA01A}"/>
    <dgm:cxn modelId="{992BC1C9-5BC6-4286-B7DC-A006DA5AC55D}" type="presOf" srcId="{F3714E7A-939D-455B-B768-576E983FAE7A}" destId="{4506C6F9-4D81-422E-A295-662A47B8FB80}" srcOrd="0" destOrd="7" presId="urn:microsoft.com/office/officeart/2005/8/layout/hList1"/>
    <dgm:cxn modelId="{04FC9374-69DA-47DF-AE99-AAECA562C96C}" type="presOf" srcId="{105306F9-7ABE-40E0-AD8B-971A838BF900}" destId="{D614DD64-8BC0-4142-8B9C-E8745FC90B87}" srcOrd="0" destOrd="0" presId="urn:microsoft.com/office/officeart/2005/8/layout/hList1"/>
    <dgm:cxn modelId="{2DAFB47D-F949-436B-8A65-A5DAF249B5C8}" srcId="{12385A7F-B2E3-47DE-997D-4996FF4ADAE4}" destId="{9B2A35D2-BED9-4E81-8117-834997686816}" srcOrd="2" destOrd="0" parTransId="{AC151406-7FCA-4D17-AB70-D38117D04515}" sibTransId="{D84CBA9F-DE9D-4507-8EA7-AE46AF3466FB}"/>
    <dgm:cxn modelId="{FDFAACAA-6C03-482E-86FE-68DA5388812D}" type="presOf" srcId="{119E3A62-BDD7-4B76-BC1E-681ED2928F69}" destId="{EE23FAF4-8768-4D90-A6BC-9C48AEA9AA1F}" srcOrd="0" destOrd="1" presId="urn:microsoft.com/office/officeart/2005/8/layout/hList1"/>
    <dgm:cxn modelId="{215BCDBE-8351-4EBF-91C7-7487FB40C258}" type="presOf" srcId="{6B7C46AF-BF49-4962-B04F-00B1CA2DD90A}" destId="{6D9D0ABC-12BC-42FD-B32D-F484BB2E955B}" srcOrd="0" destOrd="10" presId="urn:microsoft.com/office/officeart/2005/8/layout/hList1"/>
    <dgm:cxn modelId="{30C4AEEC-21D3-4D5B-890A-600D1EA2604F}" srcId="{319A7A7B-376E-4AFB-9CC5-EBCDB7482F9F}" destId="{1B5965B6-A33E-442A-9A25-8A2D8EB23093}" srcOrd="4" destOrd="0" parTransId="{1FD0670E-CB38-440E-B57C-C5A7BF1F878A}" sibTransId="{956F284E-D391-4F01-ACE4-8E8F4D3C6640}"/>
    <dgm:cxn modelId="{54429ECB-6273-4BA9-9598-6626BE6ED39A}" type="presOf" srcId="{0307DB1A-96AD-4ADC-BE9D-590E3FB361EC}" destId="{EE23FAF4-8768-4D90-A6BC-9C48AEA9AA1F}" srcOrd="0" destOrd="8" presId="urn:microsoft.com/office/officeart/2005/8/layout/hList1"/>
    <dgm:cxn modelId="{74869E8F-3FD7-445B-AD20-DEE354029E14}" srcId="{57A28028-77D2-4277-9970-63BACBD13F4D}" destId="{41EBC1AB-360E-4B9C-8C49-CBCB1CFAC31E}" srcOrd="2" destOrd="0" parTransId="{5B39CC9E-C42A-4F4D-A99B-7C5AAF16EF97}" sibTransId="{3619FE43-A109-4F45-812B-B881E8A4D452}"/>
    <dgm:cxn modelId="{1BFD04BA-C355-4E22-800D-2FF367629754}" type="presOf" srcId="{0699DB40-A198-49EC-8B53-CCB6DF54D249}" destId="{20287C72-3AAB-4957-B6C5-CFD412CA4004}" srcOrd="0" destOrd="5" presId="urn:microsoft.com/office/officeart/2005/8/layout/hList1"/>
    <dgm:cxn modelId="{505F803C-A832-4E1D-8499-DC141D628A9D}" srcId="{105306F9-7ABE-40E0-AD8B-971A838BF900}" destId="{1BDA9868-8086-4B87-B089-F35D7A1B698F}" srcOrd="10" destOrd="0" parTransId="{EAF52CC4-3402-4AA2-A4A5-8115A08EBA1D}" sibTransId="{C2CB9A45-FCD7-495D-A3DA-712BC45C9F4D}"/>
    <dgm:cxn modelId="{92335DE8-72C7-4BC3-8C50-CEFF764DB9D1}" srcId="{08F24174-A4CD-4CBD-8335-14D9376FF6E3}" destId="{35C5DDDD-6D03-4DE5-B50E-66DF9535C6A9}" srcOrd="7" destOrd="0" parTransId="{9802C85F-BAAD-43DD-A467-C554AB28CFBE}" sibTransId="{C5865EDC-256A-429B-9438-94166709F446}"/>
    <dgm:cxn modelId="{3AB19E0A-3A3F-4777-9F40-8319D247D6B8}" type="presOf" srcId="{9075A47C-91B5-4890-B46A-2FCFC80F339C}" destId="{6D9D0ABC-12BC-42FD-B32D-F484BB2E955B}" srcOrd="0" destOrd="5" presId="urn:microsoft.com/office/officeart/2005/8/layout/hList1"/>
    <dgm:cxn modelId="{FE38656F-0DE6-46FC-B630-69D18A7E8E7A}" type="presOf" srcId="{5068E18B-0F45-4F28-A0F5-C7DCE4620C39}" destId="{4506C6F9-4D81-422E-A295-662A47B8FB80}" srcOrd="0" destOrd="11" presId="urn:microsoft.com/office/officeart/2005/8/layout/hList1"/>
    <dgm:cxn modelId="{3F24DEE1-25BC-4856-A3DC-72EDC4D27173}" srcId="{08F24174-A4CD-4CBD-8335-14D9376FF6E3}" destId="{B198D8EF-D3D0-468B-A758-0F3475BDF54E}" srcOrd="3" destOrd="0" parTransId="{5BF9BEBC-1863-4D06-8E3B-E47F8FB6B094}" sibTransId="{78952575-451A-49FA-8465-A044DD8EA0C6}"/>
    <dgm:cxn modelId="{2B97D6CD-C965-48EF-90AE-DF0F5881FCA6}" srcId="{08F24174-A4CD-4CBD-8335-14D9376FF6E3}" destId="{F5BAECF3-D619-4A9E-8AB1-982C2A325F52}" srcOrd="6" destOrd="0" parTransId="{5F80E5EE-8D50-452D-B1AB-0FB4EEB57FA1}" sibTransId="{D76DDA2D-6858-4793-92DD-C5AEBCFCB940}"/>
    <dgm:cxn modelId="{1E54D0E3-C3DC-430E-8483-56D1BA916DC2}" type="presOf" srcId="{12385A7F-B2E3-47DE-997D-4996FF4ADAE4}" destId="{81E0275B-AF3D-4299-B200-D296AD9C71FB}" srcOrd="0" destOrd="0" presId="urn:microsoft.com/office/officeart/2005/8/layout/hList1"/>
    <dgm:cxn modelId="{AE047D9A-9263-4186-BBCD-B7945977247E}" srcId="{12385A7F-B2E3-47DE-997D-4996FF4ADAE4}" destId="{F563B7B6-DF65-4E9F-A4B2-18AE58DD2D84}" srcOrd="3" destOrd="0" parTransId="{1A1053CD-4DE4-4BD7-889A-9810F16EDAE9}" sibTransId="{0CEB9BD9-79EB-48EF-BFF3-203ECB2A15A8}"/>
    <dgm:cxn modelId="{B7EFB546-AA24-4C72-AD32-D5D2EFC1ABAB}" srcId="{319A7A7B-376E-4AFB-9CC5-EBCDB7482F9F}" destId="{40E2F6DA-AB5B-4BBE-BA42-38C9A9CEC691}" srcOrd="1" destOrd="0" parTransId="{A7D427D1-1F4E-4898-8D57-75DBD9175142}" sibTransId="{ADA58A91-4CA2-446A-AB80-2384EBA9E6B2}"/>
    <dgm:cxn modelId="{11C485C0-ED81-4D16-9D5F-F7E51D312391}" type="presOf" srcId="{81DC7217-0BDC-4EAD-B7CA-CD3F4868EAB6}" destId="{4506C6F9-4D81-422E-A295-662A47B8FB80}" srcOrd="0" destOrd="5" presId="urn:microsoft.com/office/officeart/2005/8/layout/hList1"/>
    <dgm:cxn modelId="{C23ADD87-71FA-44BA-97A3-3A28960EE322}" type="presParOf" srcId="{56B5842B-3116-4832-9713-298705147BDE}" destId="{6F93B766-57B9-4185-915F-3DA86479B9AB}" srcOrd="0" destOrd="0" presId="urn:microsoft.com/office/officeart/2005/8/layout/hList1"/>
    <dgm:cxn modelId="{0C42D93D-5CD8-4DB3-9C04-1016EAF2BE7F}" type="presParOf" srcId="{6F93B766-57B9-4185-915F-3DA86479B9AB}" destId="{D614DD64-8BC0-4142-8B9C-E8745FC90B87}" srcOrd="0" destOrd="0" presId="urn:microsoft.com/office/officeart/2005/8/layout/hList1"/>
    <dgm:cxn modelId="{B5E1B846-BCA7-436F-AEC7-91563C4C7466}" type="presParOf" srcId="{6F93B766-57B9-4185-915F-3DA86479B9AB}" destId="{4506C6F9-4D81-422E-A295-662A47B8FB80}" srcOrd="1" destOrd="0" presId="urn:microsoft.com/office/officeart/2005/8/layout/hList1"/>
    <dgm:cxn modelId="{A7633E80-844B-436F-B204-CF0707081157}" type="presParOf" srcId="{56B5842B-3116-4832-9713-298705147BDE}" destId="{58B905E8-25ED-4234-8C63-C1F537A17D02}" srcOrd="1" destOrd="0" presId="urn:microsoft.com/office/officeart/2005/8/layout/hList1"/>
    <dgm:cxn modelId="{EFA86EF8-D119-4E99-9716-295196AEE8B1}" type="presParOf" srcId="{56B5842B-3116-4832-9713-298705147BDE}" destId="{F6966B4F-57E2-4624-834F-264B8D923C6D}" srcOrd="2" destOrd="0" presId="urn:microsoft.com/office/officeart/2005/8/layout/hList1"/>
    <dgm:cxn modelId="{8267D3FC-989E-470B-818C-E9A7EAD92D5F}" type="presParOf" srcId="{F6966B4F-57E2-4624-834F-264B8D923C6D}" destId="{81E0275B-AF3D-4299-B200-D296AD9C71FB}" srcOrd="0" destOrd="0" presId="urn:microsoft.com/office/officeart/2005/8/layout/hList1"/>
    <dgm:cxn modelId="{172B1074-656A-46F6-BC69-2203D99BC47B}" type="presParOf" srcId="{F6966B4F-57E2-4624-834F-264B8D923C6D}" destId="{EE23FAF4-8768-4D90-A6BC-9C48AEA9AA1F}" srcOrd="1" destOrd="0" presId="urn:microsoft.com/office/officeart/2005/8/layout/hList1"/>
    <dgm:cxn modelId="{08872583-26CA-482B-A8F8-16631428F12D}" type="presParOf" srcId="{56B5842B-3116-4832-9713-298705147BDE}" destId="{1EDD5E13-C61D-41F1-80B3-FCB526A1F0DF}" srcOrd="3" destOrd="0" presId="urn:microsoft.com/office/officeart/2005/8/layout/hList1"/>
    <dgm:cxn modelId="{0262D98E-3848-481D-88F1-BA99F4E3FB60}" type="presParOf" srcId="{56B5842B-3116-4832-9713-298705147BDE}" destId="{07E02DE1-31DE-4209-9B75-C34F2D854D3C}" srcOrd="4" destOrd="0" presId="urn:microsoft.com/office/officeart/2005/8/layout/hList1"/>
    <dgm:cxn modelId="{286FF05B-F7B0-418B-8BCE-763B21D0C165}" type="presParOf" srcId="{07E02DE1-31DE-4209-9B75-C34F2D854D3C}" destId="{FD00538C-AD46-44D4-BAD8-E2AF5D733166}" srcOrd="0" destOrd="0" presId="urn:microsoft.com/office/officeart/2005/8/layout/hList1"/>
    <dgm:cxn modelId="{F6269573-D240-4965-8F7D-79C181ADF1B8}" type="presParOf" srcId="{07E02DE1-31DE-4209-9B75-C34F2D854D3C}" destId="{20287C72-3AAB-4957-B6C5-CFD412CA4004}" srcOrd="1" destOrd="0" presId="urn:microsoft.com/office/officeart/2005/8/layout/hList1"/>
    <dgm:cxn modelId="{353BC4FA-4BAC-4180-9373-0F345D8A1FFE}" type="presParOf" srcId="{56B5842B-3116-4832-9713-298705147BDE}" destId="{6A26AE12-1D6E-4039-B298-38C2DE4C7B21}" srcOrd="5" destOrd="0" presId="urn:microsoft.com/office/officeart/2005/8/layout/hList1"/>
    <dgm:cxn modelId="{DE0E9849-7123-4B82-B997-A97F84D2295A}" type="presParOf" srcId="{56B5842B-3116-4832-9713-298705147BDE}" destId="{20780324-8726-414D-B795-E2FEB5B23D1F}" srcOrd="6" destOrd="0" presId="urn:microsoft.com/office/officeart/2005/8/layout/hList1"/>
    <dgm:cxn modelId="{736FD310-7583-48BD-BF77-AA7212CD66CE}" type="presParOf" srcId="{20780324-8726-414D-B795-E2FEB5B23D1F}" destId="{7399F8E4-3398-4F24-8B93-EF205C1A17DD}" srcOrd="0" destOrd="0" presId="urn:microsoft.com/office/officeart/2005/8/layout/hList1"/>
    <dgm:cxn modelId="{5915F40B-BB97-4323-A26B-982270714EA7}" type="presParOf" srcId="{20780324-8726-414D-B795-E2FEB5B23D1F}" destId="{6D9D0ABC-12BC-42FD-B32D-F484BB2E955B}" srcOrd="1" destOrd="0" presId="urn:microsoft.com/office/officeart/2005/8/layout/hList1"/>
    <dgm:cxn modelId="{81D31888-38C1-4EA6-82C3-3A30D4E15B14}" type="presParOf" srcId="{56B5842B-3116-4832-9713-298705147BDE}" destId="{E7524E08-1133-4096-844A-1A2E44376D33}" srcOrd="7" destOrd="0" presId="urn:microsoft.com/office/officeart/2005/8/layout/hList1"/>
    <dgm:cxn modelId="{9028FB69-8FC5-4B85-972D-AE21A6F698C0}" type="presParOf" srcId="{56B5842B-3116-4832-9713-298705147BDE}" destId="{277AC9B6-C7E5-40F1-B49C-45CA75DD1A4D}" srcOrd="8" destOrd="0" presId="urn:microsoft.com/office/officeart/2005/8/layout/hList1"/>
    <dgm:cxn modelId="{E5202BD1-1D73-4B73-86E4-79CCBA977BC3}" type="presParOf" srcId="{277AC9B6-C7E5-40F1-B49C-45CA75DD1A4D}" destId="{FAF5B232-2A05-4F6E-9405-2E49A439F1EF}" srcOrd="0" destOrd="0" presId="urn:microsoft.com/office/officeart/2005/8/layout/hList1"/>
    <dgm:cxn modelId="{4D82134A-DC40-4BA3-A35A-D8A08B9B7D8F}" type="presParOf" srcId="{277AC9B6-C7E5-40F1-B49C-45CA75DD1A4D}" destId="{796411D0-3C4E-434A-B4E1-D99091C107B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rgbClr val="FF0000"/>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lumMod val="65000"/>
                </a:schemeClr>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lumMod val="65000"/>
                </a:schemeClr>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lumMod val="65000"/>
                </a:schemeClr>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rgbClr val="FF0000"/>
              </a:solidFill>
            </a:rPr>
            <a:t>基于主动学习的多层级交互式特征分析方法研究</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61320" y="221569"/>
          <a:ext cx="1281511" cy="1281511"/>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61320" y="221569"/>
          <a:ext cx="1281511" cy="1281511"/>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61320" y="221569"/>
          <a:ext cx="1281511" cy="1281511"/>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61320" y="221569"/>
          <a:ext cx="1281511" cy="1281511"/>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61320" y="221569"/>
          <a:ext cx="1281511" cy="1281511"/>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507172" y="567421"/>
          <a:ext cx="589808" cy="58980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a:t>蠕变性能</a:t>
          </a:r>
        </a:p>
      </dsp:txBody>
      <dsp:txXfrm>
        <a:off x="593547" y="653796"/>
        <a:ext cx="417058" cy="417058"/>
      </dsp:txXfrm>
    </dsp:sp>
    <dsp:sp modelId="{517ABFBA-4E0D-4BE7-B229-3797C115DB4D}">
      <dsp:nvSpPr>
        <dsp:cNvPr id="0" name=""/>
        <dsp:cNvSpPr/>
      </dsp:nvSpPr>
      <dsp:spPr>
        <a:xfrm>
          <a:off x="595643" y="30000"/>
          <a:ext cx="412865" cy="41286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成分</a:t>
          </a:r>
        </a:p>
      </dsp:txBody>
      <dsp:txXfrm>
        <a:off x="656106" y="90463"/>
        <a:ext cx="291939" cy="291939"/>
      </dsp:txXfrm>
    </dsp:sp>
    <dsp:sp modelId="{331B85EC-7C50-4F61-806E-5DC3B2D805D8}">
      <dsp:nvSpPr>
        <dsp:cNvPr id="0" name=""/>
        <dsp:cNvSpPr/>
      </dsp:nvSpPr>
      <dsp:spPr>
        <a:xfrm>
          <a:off x="1190902" y="462481"/>
          <a:ext cx="412865" cy="412865"/>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应力</a:t>
          </a:r>
        </a:p>
      </dsp:txBody>
      <dsp:txXfrm>
        <a:off x="1251365" y="522944"/>
        <a:ext cx="291939" cy="291939"/>
      </dsp:txXfrm>
    </dsp:sp>
    <dsp:sp modelId="{8FF77C59-D311-4785-BA98-C48284A4260C}">
      <dsp:nvSpPr>
        <dsp:cNvPr id="0" name=""/>
        <dsp:cNvSpPr/>
      </dsp:nvSpPr>
      <dsp:spPr>
        <a:xfrm>
          <a:off x="963534" y="1162250"/>
          <a:ext cx="412865" cy="412865"/>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晶格错配度</a:t>
          </a:r>
        </a:p>
      </dsp:txBody>
      <dsp:txXfrm>
        <a:off x="1023997" y="1222713"/>
        <a:ext cx="291939" cy="291939"/>
      </dsp:txXfrm>
    </dsp:sp>
    <dsp:sp modelId="{63BBFADA-00AA-4C15-BB20-06DBBDBCCF18}">
      <dsp:nvSpPr>
        <dsp:cNvPr id="0" name=""/>
        <dsp:cNvSpPr/>
      </dsp:nvSpPr>
      <dsp:spPr>
        <a:xfrm>
          <a:off x="227753" y="1162250"/>
          <a:ext cx="412865" cy="412865"/>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温度</a:t>
          </a:r>
        </a:p>
      </dsp:txBody>
      <dsp:txXfrm>
        <a:off x="288216" y="1222713"/>
        <a:ext cx="291939" cy="291939"/>
      </dsp:txXfrm>
    </dsp:sp>
    <dsp:sp modelId="{8648740D-CCC2-4679-AEEC-78FD69374AE9}">
      <dsp:nvSpPr>
        <dsp:cNvPr id="0" name=""/>
        <dsp:cNvSpPr/>
      </dsp:nvSpPr>
      <dsp:spPr>
        <a:xfrm>
          <a:off x="384" y="462481"/>
          <a:ext cx="412865" cy="412865"/>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其他</a:t>
          </a:r>
        </a:p>
      </dsp:txBody>
      <dsp:txXfrm>
        <a:off x="60847" y="522944"/>
        <a:ext cx="291939" cy="29193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2018/7/24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12</a:t>
            </a:fld>
            <a:endParaRPr lang="zh-CN" altLang="en-US"/>
          </a:p>
        </p:txBody>
      </p:sp>
    </p:spTree>
    <p:extLst>
      <p:ext uri="{BB962C8B-B14F-4D97-AF65-F5344CB8AC3E}">
        <p14:creationId xmlns:p14="http://schemas.microsoft.com/office/powerpoint/2010/main" val="518236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16</a:t>
            </a:fld>
            <a:endParaRPr lang="zh-CN" altLang="en-US"/>
          </a:p>
        </p:txBody>
      </p:sp>
    </p:spTree>
    <p:extLst>
      <p:ext uri="{BB962C8B-B14F-4D97-AF65-F5344CB8AC3E}">
        <p14:creationId xmlns:p14="http://schemas.microsoft.com/office/powerpoint/2010/main" val="4096329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如合金的屈服极限，在</a:t>
            </a:r>
            <a:r>
              <a:rPr lang="zh-CN" altLang="en-US" sz="1200" dirty="0">
                <a:solidFill>
                  <a:srgbClr val="333333"/>
                </a:solidFill>
                <a:latin typeface="arial" panose="020B0604020202020204" pitchFamily="34" charset="0"/>
              </a:rPr>
              <a:t>大于此极限的外力作用之下，合金将会产生永久变形，小于这个的，合金还会恢复原来的样子</a:t>
            </a:r>
            <a:r>
              <a:rPr lang="en-US" altLang="zh-CN" sz="1200" dirty="0"/>
              <a:t>) </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17</a:t>
            </a:fld>
            <a:endParaRPr lang="zh-CN" altLang="en-US"/>
          </a:p>
        </p:txBody>
      </p:sp>
    </p:spTree>
    <p:extLst>
      <p:ext uri="{BB962C8B-B14F-4D97-AF65-F5344CB8AC3E}">
        <p14:creationId xmlns:p14="http://schemas.microsoft.com/office/powerpoint/2010/main" val="1402566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这里一共有</a:t>
            </a:r>
            <a:r>
              <a:rPr lang="en-US" altLang="zh-CN" dirty="0"/>
              <a:t>57</a:t>
            </a:r>
            <a:r>
              <a:rPr lang="zh-CN" altLang="en-US" dirty="0"/>
              <a:t>篇论文，包括外文</a:t>
            </a:r>
            <a:r>
              <a:rPr lang="en-US" altLang="zh-CN" dirty="0"/>
              <a:t>39</a:t>
            </a:r>
            <a:r>
              <a:rPr lang="zh-CN" altLang="en-US" dirty="0"/>
              <a:t>篇，中文文献</a:t>
            </a:r>
            <a:r>
              <a:rPr lang="en-US" altLang="zh-CN" dirty="0"/>
              <a:t>18</a:t>
            </a:r>
            <a:r>
              <a:rPr lang="zh-CN" altLang="en-US" dirty="0"/>
              <a:t>篇，但有的论文还有待筛查，可能会被删掉</a:t>
            </a:r>
            <a:endParaRPr lang="en-US" altLang="zh-CN" dirty="0"/>
          </a:p>
          <a:p>
            <a:r>
              <a:rPr lang="zh-CN" altLang="en-US" dirty="0"/>
              <a:t>要从这文献中提取三类数据</a:t>
            </a:r>
            <a:endParaRPr lang="en-US" altLang="zh-CN" dirty="0"/>
          </a:p>
          <a:p>
            <a:r>
              <a:rPr lang="zh-CN" altLang="en-US" dirty="0"/>
              <a:t>文献信息：数据的可溯源</a:t>
            </a:r>
            <a:endParaRPr lang="en-US" altLang="zh-CN" dirty="0"/>
          </a:p>
          <a:p>
            <a:r>
              <a:rPr lang="zh-CN" altLang="en-US" dirty="0"/>
              <a:t>表格数据：通过阅读文献内容可以筛选出可以训练的有关数据</a:t>
            </a:r>
            <a:endParaRPr lang="en-US" altLang="zh-CN" dirty="0"/>
          </a:p>
          <a:p>
            <a:r>
              <a:rPr lang="zh-CN" altLang="en-US" dirty="0"/>
              <a:t>图片信息：部分数据需通过描点得出，最后转换成表格数据</a:t>
            </a:r>
            <a:endParaRPr lang="en-US" altLang="zh-CN" dirty="0"/>
          </a:p>
          <a:p>
            <a:r>
              <a:rPr lang="zh-CN" altLang="en-US" dirty="0"/>
              <a:t>专利中有很多完整的信息</a:t>
            </a:r>
          </a:p>
        </p:txBody>
      </p:sp>
      <p:sp>
        <p:nvSpPr>
          <p:cNvPr id="4" name="灯片编号占位符 3"/>
          <p:cNvSpPr>
            <a:spLocks noGrp="1"/>
          </p:cNvSpPr>
          <p:nvPr>
            <p:ph type="sldNum" sz="quarter" idx="10"/>
          </p:nvPr>
        </p:nvSpPr>
        <p:spPr/>
        <p:txBody>
          <a:bodyPr/>
          <a:lstStyle/>
          <a:p>
            <a:fld id="{3B448A4E-E8D3-4150-9B5A-9DA8F69BCB64}" type="slidenum">
              <a:rPr lang="zh-CN" altLang="en-US" smtClean="0"/>
              <a:t>18</a:t>
            </a:fld>
            <a:endParaRPr lang="zh-CN" altLang="en-US"/>
          </a:p>
        </p:txBody>
      </p:sp>
    </p:spTree>
    <p:extLst>
      <p:ext uri="{BB962C8B-B14F-4D97-AF65-F5344CB8AC3E}">
        <p14:creationId xmlns:p14="http://schemas.microsoft.com/office/powerpoint/2010/main" val="2318775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21</a:t>
            </a:fld>
            <a:endParaRPr lang="zh-CN" altLang="en-US"/>
          </a:p>
        </p:txBody>
      </p:sp>
    </p:spTree>
    <p:extLst>
      <p:ext uri="{BB962C8B-B14F-4D97-AF65-F5344CB8AC3E}">
        <p14:creationId xmlns:p14="http://schemas.microsoft.com/office/powerpoint/2010/main" val="3202858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800" b="1" dirty="0"/>
              <a:t>结论分析</a:t>
            </a:r>
            <a:endParaRPr lang="en-US" altLang="zh-CN" sz="800" b="1" dirty="0"/>
          </a:p>
          <a:p>
            <a:r>
              <a:rPr lang="en-US" altLang="zh-CN" sz="800" b="1" dirty="0"/>
              <a:t>1</a:t>
            </a:r>
            <a:r>
              <a:rPr lang="zh-CN" altLang="en-US" sz="800" b="1" dirty="0"/>
              <a:t>、优点</a:t>
            </a:r>
            <a:endParaRPr lang="en-US" altLang="zh-CN" sz="800" b="1" dirty="0"/>
          </a:p>
          <a:p>
            <a:r>
              <a:rPr lang="zh-CN" altLang="en-US" sz="800" dirty="0"/>
              <a:t>基于聚类的最优回归集成学习模型确实</a:t>
            </a:r>
            <a:r>
              <a:rPr lang="zh-CN" altLang="en-US" sz="800" b="1" dirty="0"/>
              <a:t>能够有效的提升整体的预测的准确度</a:t>
            </a:r>
            <a:r>
              <a:rPr lang="zh-CN" altLang="en-US" sz="800" dirty="0"/>
              <a:t>，</a:t>
            </a:r>
            <a:r>
              <a:rPr lang="zh-CN" altLang="zh-CN" sz="800" kern="100" dirty="0">
                <a:latin typeface="Times New Roman" panose="02020603050405020304" pitchFamily="18" charset="0"/>
                <a:cs typeface="Times New Roman" panose="02020603050405020304" pitchFamily="18" charset="0"/>
              </a:rPr>
              <a:t>证明了利用相适应的模型去描述不同体系的合金蠕变机制的思路具有更高的适用性。</a:t>
            </a:r>
            <a:endParaRPr lang="en-US" altLang="zh-CN" sz="800" kern="100" dirty="0">
              <a:latin typeface="Times New Roman" panose="02020603050405020304" pitchFamily="18" charset="0"/>
              <a:cs typeface="Times New Roman" panose="02020603050405020304" pitchFamily="18" charset="0"/>
            </a:endParaRPr>
          </a:p>
          <a:p>
            <a:r>
              <a:rPr lang="en-US" altLang="zh-CN" sz="800" b="1" kern="100" dirty="0">
                <a:latin typeface="Times New Roman" panose="02020603050405020304" pitchFamily="18" charset="0"/>
                <a:cs typeface="Times New Roman" panose="02020603050405020304" pitchFamily="18" charset="0"/>
              </a:rPr>
              <a:t>2</a:t>
            </a:r>
            <a:r>
              <a:rPr lang="zh-CN" altLang="en-US" sz="800" b="1" kern="100" dirty="0">
                <a:latin typeface="Times New Roman" panose="02020603050405020304" pitchFamily="18" charset="0"/>
                <a:cs typeface="Times New Roman" panose="02020603050405020304" pitchFamily="18" charset="0"/>
              </a:rPr>
              <a:t>、缺点与展望</a:t>
            </a:r>
            <a:endParaRPr lang="en-US" altLang="zh-CN" sz="800" b="1" kern="100" dirty="0">
              <a:latin typeface="Times New Roman" panose="02020603050405020304" pitchFamily="18" charset="0"/>
              <a:cs typeface="Times New Roman" panose="02020603050405020304" pitchFamily="18" charset="0"/>
            </a:endParaRPr>
          </a:p>
          <a:p>
            <a:r>
              <a:rPr lang="zh-CN" altLang="en-US" sz="800" b="1" dirty="0"/>
              <a:t>（</a:t>
            </a:r>
            <a:r>
              <a:rPr lang="en-US" altLang="zh-CN" sz="800" b="1" dirty="0"/>
              <a:t>1</a:t>
            </a:r>
            <a:r>
              <a:rPr lang="zh-CN" altLang="en-US" sz="800" b="1" dirty="0"/>
              <a:t>）</a:t>
            </a:r>
            <a:r>
              <a:rPr lang="zh-CN" altLang="en-US" sz="800" dirty="0"/>
              <a:t>虽然整体预测精度提升了，但存在个别的离群点在聚类的过程中和整体分离开，使得在预测离群点时精度偏低，所以在后面的工作中还需找到能有效地能检测出离群点的方法；</a:t>
            </a:r>
            <a:endParaRPr lang="en-US" altLang="zh-CN" sz="800" dirty="0"/>
          </a:p>
          <a:p>
            <a:r>
              <a:rPr lang="zh-CN" altLang="en-US" sz="800" b="1" dirty="0"/>
              <a:t>（</a:t>
            </a:r>
            <a:r>
              <a:rPr lang="en-US" altLang="zh-CN" sz="800" b="1" dirty="0"/>
              <a:t>2</a:t>
            </a:r>
            <a:r>
              <a:rPr lang="zh-CN" altLang="en-US" sz="800" b="1" dirty="0"/>
              <a:t>）</a:t>
            </a:r>
            <a:r>
              <a:rPr lang="zh-CN" altLang="en-US" sz="800" kern="100" dirty="0">
                <a:latin typeface="Times New Roman" panose="02020603050405020304" pitchFamily="18" charset="0"/>
                <a:cs typeface="Times New Roman" panose="02020603050405020304" pitchFamily="18" charset="0"/>
              </a:rPr>
              <a:t>依然存在例如</a:t>
            </a:r>
            <a:r>
              <a:rPr lang="en-US" altLang="zh-CN" sz="800" kern="100" dirty="0">
                <a:latin typeface="Times New Roman" panose="02020603050405020304" pitchFamily="18" charset="0"/>
                <a:cs typeface="Times New Roman" panose="02020603050405020304" pitchFamily="18" charset="0"/>
              </a:rPr>
              <a:t>cluster_7</a:t>
            </a:r>
            <a:r>
              <a:rPr lang="zh-CN" altLang="en-US" sz="800" kern="100" dirty="0">
                <a:latin typeface="Times New Roman" panose="02020603050405020304" pitchFamily="18" charset="0"/>
                <a:cs typeface="Times New Roman" panose="02020603050405020304" pitchFamily="18" charset="0"/>
              </a:rPr>
              <a:t>的预测精度相对较低，除了高维小样本的问题，</a:t>
            </a:r>
            <a:r>
              <a:rPr lang="zh-CN" altLang="en-US" sz="800" b="1" kern="100" dirty="0">
                <a:solidFill>
                  <a:srgbClr val="FF0000"/>
                </a:solidFill>
                <a:latin typeface="Times New Roman" panose="02020603050405020304" pitchFamily="18" charset="0"/>
                <a:cs typeface="Times New Roman" panose="02020603050405020304" pitchFamily="18" charset="0"/>
              </a:rPr>
              <a:t>还因为现有描述蠕变的因子只有宏观属性的成分、热处理和外部条件，除此之外影响蠕变的还有很多微观因素</a:t>
            </a:r>
            <a:r>
              <a:rPr lang="en-US" altLang="zh-CN" sz="800" b="1" kern="100" dirty="0">
                <a:solidFill>
                  <a:srgbClr val="FF0000"/>
                </a:solidFill>
                <a:latin typeface="Times New Roman" panose="02020603050405020304" pitchFamily="18" charset="0"/>
                <a:cs typeface="Times New Roman" panose="02020603050405020304" pitchFamily="18" charset="0"/>
              </a:rPr>
              <a:t>(</a:t>
            </a:r>
            <a:r>
              <a:rPr lang="zh-CN" altLang="en-US" sz="8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800" b="1" kern="100" dirty="0">
                <a:solidFill>
                  <a:srgbClr val="FF0000"/>
                </a:solidFill>
                <a:latin typeface="Times New Roman" panose="02020603050405020304" pitchFamily="18" charset="0"/>
                <a:cs typeface="Times New Roman" panose="02020603050405020304" pitchFamily="18" charset="0"/>
              </a:rPr>
              <a:t>)</a:t>
            </a:r>
            <a:r>
              <a:rPr lang="zh-CN" altLang="en-US" sz="800" b="1" kern="100" dirty="0">
                <a:solidFill>
                  <a:srgbClr val="FF0000"/>
                </a:solidFill>
                <a:latin typeface="Times New Roman" panose="02020603050405020304" pitchFamily="18" charset="0"/>
                <a:cs typeface="Times New Roman" panose="02020603050405020304" pitchFamily="18" charset="0"/>
              </a:rPr>
              <a:t>，然而这样的数据难以通过文献或者专利而收集得到。</a:t>
            </a:r>
            <a:endParaRPr lang="zh-CN" altLang="en-US" sz="800" dirty="0">
              <a:solidFill>
                <a:srgbClr val="FF0000"/>
              </a:solidFill>
            </a:endParaRPr>
          </a:p>
        </p:txBody>
      </p:sp>
      <p:sp>
        <p:nvSpPr>
          <p:cNvPr id="4" name="灯片编号占位符 3"/>
          <p:cNvSpPr>
            <a:spLocks noGrp="1"/>
          </p:cNvSpPr>
          <p:nvPr>
            <p:ph type="sldNum" sz="quarter" idx="10"/>
          </p:nvPr>
        </p:nvSpPr>
        <p:spPr/>
        <p:txBody>
          <a:bodyPr/>
          <a:lstStyle/>
          <a:p>
            <a:fld id="{48EE1B59-1A3C-46A9-9E04-AFBC5E8CA535}" type="slidenum">
              <a:rPr lang="zh-CN" altLang="en-US" smtClean="0"/>
              <a:t>23</a:t>
            </a:fld>
            <a:endParaRPr lang="zh-CN" altLang="en-US"/>
          </a:p>
        </p:txBody>
      </p:sp>
    </p:spTree>
    <p:extLst>
      <p:ext uri="{BB962C8B-B14F-4D97-AF65-F5344CB8AC3E}">
        <p14:creationId xmlns:p14="http://schemas.microsoft.com/office/powerpoint/2010/main" val="1979434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24</a:t>
            </a:fld>
            <a:endParaRPr lang="zh-CN" altLang="en-US"/>
          </a:p>
        </p:txBody>
      </p:sp>
    </p:spTree>
    <p:extLst>
      <p:ext uri="{BB962C8B-B14F-4D97-AF65-F5344CB8AC3E}">
        <p14:creationId xmlns:p14="http://schemas.microsoft.com/office/powerpoint/2010/main" val="870901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25</a:t>
            </a:fld>
            <a:endParaRPr lang="zh-CN" altLang="en-US"/>
          </a:p>
        </p:txBody>
      </p:sp>
    </p:spTree>
    <p:extLst>
      <p:ext uri="{BB962C8B-B14F-4D97-AF65-F5344CB8AC3E}">
        <p14:creationId xmlns:p14="http://schemas.microsoft.com/office/powerpoint/2010/main" val="2581056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28</a:t>
            </a:fld>
            <a:endParaRPr lang="zh-CN" altLang="en-US"/>
          </a:p>
        </p:txBody>
      </p:sp>
    </p:spTree>
    <p:extLst>
      <p:ext uri="{BB962C8B-B14F-4D97-AF65-F5344CB8AC3E}">
        <p14:creationId xmlns:p14="http://schemas.microsoft.com/office/powerpoint/2010/main" val="1668210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29</a:t>
            </a:fld>
            <a:endParaRPr lang="zh-CN" altLang="en-US"/>
          </a:p>
        </p:txBody>
      </p:sp>
    </p:spTree>
    <p:extLst>
      <p:ext uri="{BB962C8B-B14F-4D97-AF65-F5344CB8AC3E}">
        <p14:creationId xmlns:p14="http://schemas.microsoft.com/office/powerpoint/2010/main" val="3768239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35393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30</a:t>
            </a:fld>
            <a:endParaRPr lang="zh-CN" altLang="en-US"/>
          </a:p>
        </p:txBody>
      </p:sp>
    </p:spTree>
    <p:extLst>
      <p:ext uri="{BB962C8B-B14F-4D97-AF65-F5344CB8AC3E}">
        <p14:creationId xmlns:p14="http://schemas.microsoft.com/office/powerpoint/2010/main" val="2468314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err="1"/>
              <a:t>s_time</a:t>
            </a:r>
            <a:r>
              <a:rPr lang="en-US" altLang="zh-CN" dirty="0"/>
              <a:t>(</a:t>
            </a:r>
            <a:r>
              <a:rPr lang="zh-CN" altLang="en-US" dirty="0"/>
              <a:t>固溶处理时间</a:t>
            </a:r>
            <a:r>
              <a:rPr lang="en-US" altLang="zh-CN" dirty="0"/>
              <a:t>)</a:t>
            </a:r>
            <a:r>
              <a:rPr lang="zh-CN" altLang="en-US" dirty="0"/>
              <a:t>的相关系数最高为</a:t>
            </a:r>
            <a:r>
              <a:rPr lang="en-US" altLang="zh-CN" dirty="0"/>
              <a:t>0.63</a:t>
            </a:r>
            <a:r>
              <a:rPr lang="zh-CN" altLang="en-US" dirty="0"/>
              <a:t>，</a:t>
            </a:r>
            <a:r>
              <a:rPr lang="en-US" altLang="zh-CN" dirty="0" err="1"/>
              <a:t>s_T</a:t>
            </a:r>
            <a:r>
              <a:rPr lang="en-US" altLang="zh-CN" dirty="0"/>
              <a:t>(</a:t>
            </a:r>
            <a:r>
              <a:rPr lang="zh-CN" altLang="en-US" dirty="0"/>
              <a:t>固溶温度</a:t>
            </a:r>
            <a:r>
              <a:rPr lang="en-US" altLang="zh-CN" dirty="0"/>
              <a:t>)</a:t>
            </a:r>
            <a:r>
              <a:rPr lang="zh-CN" altLang="en-US" dirty="0"/>
              <a:t>的相关系数为</a:t>
            </a:r>
            <a:r>
              <a:rPr lang="en-US" altLang="zh-CN" dirty="0"/>
              <a:t>0.36</a:t>
            </a:r>
            <a:r>
              <a:rPr lang="zh-CN" altLang="en-US" dirty="0"/>
              <a:t>，都比较高，而固溶处理是为了获得适宜的晶粒度从而保证合金高温抗蠕变性能。</a:t>
            </a:r>
          </a:p>
          <a:p>
            <a:r>
              <a:rPr lang="zh-CN" altLang="en-US" dirty="0"/>
              <a:t>（</a:t>
            </a:r>
            <a:r>
              <a:rPr lang="en-US" altLang="zh-CN" dirty="0"/>
              <a:t>2</a:t>
            </a:r>
            <a:r>
              <a:rPr lang="zh-CN" altLang="en-US" dirty="0"/>
              <a:t>）元素中，相关系数比较高的是</a:t>
            </a:r>
            <a:r>
              <a:rPr lang="en-US" altLang="zh-CN" dirty="0"/>
              <a:t>Co(0.43) </a:t>
            </a:r>
            <a:r>
              <a:rPr lang="en-US" altLang="zh-CN" dirty="0" err="1"/>
              <a:t>Nb</a:t>
            </a:r>
            <a:r>
              <a:rPr lang="en-US" altLang="zh-CN" dirty="0"/>
              <a:t>(0.34) Al(0.3) Re(0.3)</a:t>
            </a:r>
            <a:r>
              <a:rPr lang="zh-CN" altLang="en-US" dirty="0"/>
              <a:t>，其中</a:t>
            </a:r>
            <a:r>
              <a:rPr lang="en-US" altLang="zh-CN" dirty="0"/>
              <a:t>Al</a:t>
            </a:r>
            <a:r>
              <a:rPr lang="zh-CN" altLang="en-US" dirty="0"/>
              <a:t>和</a:t>
            </a:r>
            <a:r>
              <a:rPr lang="en-US" altLang="zh-CN" dirty="0" err="1"/>
              <a:t>Nb</a:t>
            </a:r>
            <a:r>
              <a:rPr lang="zh-CN" altLang="en-US" dirty="0"/>
              <a:t>是</a:t>
            </a:r>
            <a:r>
              <a:rPr lang="en-US" altLang="zh-CN" dirty="0"/>
              <a:t>γ’</a:t>
            </a:r>
            <a:r>
              <a:rPr lang="zh-CN" altLang="en-US" dirty="0"/>
              <a:t>相形成元素，决定了合金中强化相的数量，</a:t>
            </a:r>
            <a:r>
              <a:rPr lang="en-US" altLang="zh-CN" dirty="0"/>
              <a:t>Co</a:t>
            </a:r>
            <a:r>
              <a:rPr lang="zh-CN" altLang="en-US" dirty="0"/>
              <a:t>的作用是固溶强化，改善合金的塑性提高组织稳定性，</a:t>
            </a:r>
            <a:r>
              <a:rPr lang="en-US" altLang="zh-CN" dirty="0"/>
              <a:t>Re</a:t>
            </a:r>
            <a:r>
              <a:rPr lang="zh-CN" altLang="en-US" dirty="0"/>
              <a:t>能显著提高合金的承受温度的能力，它们都和蠕变性能有一定的联系。</a:t>
            </a:r>
          </a:p>
          <a:p>
            <a:r>
              <a:rPr lang="zh-CN" altLang="en-US" dirty="0"/>
              <a:t>（</a:t>
            </a:r>
            <a:r>
              <a:rPr lang="en-US" altLang="zh-CN" dirty="0"/>
              <a:t>3</a:t>
            </a:r>
            <a:r>
              <a:rPr lang="zh-CN" altLang="en-US" dirty="0"/>
              <a:t>）剪切模量</a:t>
            </a:r>
            <a:r>
              <a:rPr lang="en-US" altLang="zh-CN" dirty="0"/>
              <a:t>G</a:t>
            </a:r>
            <a:r>
              <a:rPr lang="zh-CN" altLang="en-US" dirty="0"/>
              <a:t>的相关系数为</a:t>
            </a:r>
            <a:r>
              <a:rPr lang="en-US" altLang="zh-CN" dirty="0"/>
              <a:t>0.4</a:t>
            </a:r>
            <a:r>
              <a:rPr lang="zh-CN" altLang="en-US" dirty="0"/>
              <a:t>，从公式角度看引入弹性模量对应力归一化处理可以与蠕变速率保持更好的数据关联性，从蠕变理论角度看使用剪切模量代替弹性模量更符合逻辑。因为塑性变形是通过滑移面上的切应变来实现的。</a:t>
            </a:r>
          </a:p>
          <a:p>
            <a:r>
              <a:rPr lang="zh-CN" altLang="en-US" dirty="0"/>
              <a:t>（</a:t>
            </a:r>
            <a:r>
              <a:rPr lang="en-US" altLang="zh-CN" dirty="0"/>
              <a:t>4</a:t>
            </a:r>
            <a:r>
              <a:rPr lang="zh-CN" altLang="en-US" dirty="0"/>
              <a:t>）</a:t>
            </a:r>
            <a:r>
              <a:rPr lang="en-US" altLang="zh-CN" dirty="0"/>
              <a:t>DL</a:t>
            </a:r>
            <a:r>
              <a:rPr lang="zh-CN" altLang="en-US" dirty="0"/>
              <a:t>相关系数是</a:t>
            </a:r>
            <a:r>
              <a:rPr lang="en-US" altLang="zh-CN" dirty="0"/>
              <a:t>0.29</a:t>
            </a:r>
            <a:r>
              <a:rPr lang="zh-CN" altLang="en-US" dirty="0"/>
              <a:t>，从物理角度出发，扩散贯穿整个蠕变过程，且大量实验表明在本研究考虑的范围内金属的蠕变激活能与其自扩散激活能相等。</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31</a:t>
            </a:fld>
            <a:endParaRPr lang="zh-CN" altLang="en-US"/>
          </a:p>
        </p:txBody>
      </p:sp>
    </p:spTree>
    <p:extLst>
      <p:ext uri="{BB962C8B-B14F-4D97-AF65-F5344CB8AC3E}">
        <p14:creationId xmlns:p14="http://schemas.microsoft.com/office/powerpoint/2010/main" val="2021228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条件属性中冗余关系是错综复杂的，如果使用相关性度量来计算条件属性之间的相关性，则在属性数较多的情况下计算量庞大且难以实现。目前，还没有一种方法是单独针对冗余性提出的，而是以特征权重赋值的方式间接剔除冗余属性。在根据样本数据对各特征进行权重赋值时，当一种特征权重得分较高时，另一种与它存在冗余关系的特征权重急剧下降，因此可以有效地筛除冗余属性。目前，筛除冗余属性常用的方法有</a:t>
            </a:r>
            <a:r>
              <a:rPr lang="en-US" altLang="zh-CN" sz="1200" kern="1200" dirty="0">
                <a:solidFill>
                  <a:schemeClr val="tx1"/>
                </a:solidFill>
                <a:effectLst/>
                <a:latin typeface="+mn-lt"/>
                <a:ea typeface="+mn-ea"/>
                <a:cs typeface="+mn-cs"/>
              </a:rPr>
              <a:t>Lasso[70]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Random Forest[71]</a:t>
            </a:r>
            <a:r>
              <a:rPr lang="zh-CN" altLang="zh-CN" sz="1200" kern="1200" dirty="0">
                <a:solidFill>
                  <a:schemeClr val="tx1"/>
                </a:solidFill>
                <a:effectLst/>
                <a:latin typeface="+mn-lt"/>
                <a:ea typeface="+mn-ea"/>
                <a:cs typeface="+mn-cs"/>
              </a:rPr>
              <a:t>等</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32</a:t>
            </a:fld>
            <a:endParaRPr lang="zh-CN" altLang="en-US"/>
          </a:p>
        </p:txBody>
      </p:sp>
    </p:spTree>
    <p:extLst>
      <p:ext uri="{BB962C8B-B14F-4D97-AF65-F5344CB8AC3E}">
        <p14:creationId xmlns:p14="http://schemas.microsoft.com/office/powerpoint/2010/main" val="3312129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34</a:t>
            </a:fld>
            <a:endParaRPr lang="zh-CN" altLang="en-US"/>
          </a:p>
        </p:txBody>
      </p:sp>
    </p:spTree>
    <p:extLst>
      <p:ext uri="{BB962C8B-B14F-4D97-AF65-F5344CB8AC3E}">
        <p14:creationId xmlns:p14="http://schemas.microsoft.com/office/powerpoint/2010/main" val="3206353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40</a:t>
            </a:fld>
            <a:endParaRPr lang="zh-CN" altLang="en-US"/>
          </a:p>
        </p:txBody>
      </p:sp>
    </p:spTree>
    <p:extLst>
      <p:ext uri="{BB962C8B-B14F-4D97-AF65-F5344CB8AC3E}">
        <p14:creationId xmlns:p14="http://schemas.microsoft.com/office/powerpoint/2010/main" val="2268363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43</a:t>
            </a:fld>
            <a:endParaRPr lang="zh-CN" altLang="en-US"/>
          </a:p>
        </p:txBody>
      </p:sp>
    </p:spTree>
    <p:extLst>
      <p:ext uri="{BB962C8B-B14F-4D97-AF65-F5344CB8AC3E}">
        <p14:creationId xmlns:p14="http://schemas.microsoft.com/office/powerpoint/2010/main" val="831369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45</a:t>
            </a:fld>
            <a:endParaRPr lang="zh-CN" altLang="en-US"/>
          </a:p>
        </p:txBody>
      </p:sp>
    </p:spTree>
    <p:extLst>
      <p:ext uri="{BB962C8B-B14F-4D97-AF65-F5344CB8AC3E}">
        <p14:creationId xmlns:p14="http://schemas.microsoft.com/office/powerpoint/2010/main" val="1810919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46</a:t>
            </a:fld>
            <a:endParaRPr lang="zh-CN" altLang="en-US"/>
          </a:p>
        </p:txBody>
      </p:sp>
    </p:spTree>
    <p:extLst>
      <p:ext uri="{BB962C8B-B14F-4D97-AF65-F5344CB8AC3E}">
        <p14:creationId xmlns:p14="http://schemas.microsoft.com/office/powerpoint/2010/main" val="3687959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47</a:t>
            </a:fld>
            <a:endParaRPr lang="zh-CN" altLang="en-US">
              <a:solidFill>
                <a:prstClr val="black"/>
              </a:solidFill>
            </a:endParaRPr>
          </a:p>
        </p:txBody>
      </p:sp>
    </p:spTree>
    <p:extLst>
      <p:ext uri="{BB962C8B-B14F-4D97-AF65-F5344CB8AC3E}">
        <p14:creationId xmlns:p14="http://schemas.microsoft.com/office/powerpoint/2010/main" val="660074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79884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29589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7</a:t>
            </a:fld>
            <a:endParaRPr lang="zh-CN" altLang="en-US"/>
          </a:p>
        </p:txBody>
      </p:sp>
    </p:spTree>
    <p:extLst>
      <p:ext uri="{BB962C8B-B14F-4D97-AF65-F5344CB8AC3E}">
        <p14:creationId xmlns:p14="http://schemas.microsoft.com/office/powerpoint/2010/main" val="1999103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3945268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9</a:t>
            </a:fld>
            <a:endParaRPr lang="zh-CN" altLang="en-US"/>
          </a:p>
        </p:txBody>
      </p:sp>
    </p:spTree>
    <p:extLst>
      <p:ext uri="{BB962C8B-B14F-4D97-AF65-F5344CB8AC3E}">
        <p14:creationId xmlns:p14="http://schemas.microsoft.com/office/powerpoint/2010/main" val="4178432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10</a:t>
            </a:fld>
            <a:endParaRPr lang="zh-CN" altLang="en-US"/>
          </a:p>
        </p:txBody>
      </p:sp>
    </p:spTree>
    <p:extLst>
      <p:ext uri="{BB962C8B-B14F-4D97-AF65-F5344CB8AC3E}">
        <p14:creationId xmlns:p14="http://schemas.microsoft.com/office/powerpoint/2010/main" val="2553050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2018/7/24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2018/7/24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2018/7/24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2018/7/24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2018/7/24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2018/7/24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2018/7/24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2018/7/24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2018/7/24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2018/7/24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2018/7/24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emf"/><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emf"/><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44.png"/><Relationship Id="rId7" Type="http://schemas.openxmlformats.org/officeDocument/2006/relationships/diagramColors" Target="../diagrams/colors12.xml"/><Relationship Id="rId12"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2.xml"/><Relationship Id="rId11" Type="http://schemas.openxmlformats.org/officeDocument/2006/relationships/image" Target="../media/image47.png"/><Relationship Id="rId5" Type="http://schemas.openxmlformats.org/officeDocument/2006/relationships/diagramLayout" Target="../diagrams/layout12.xml"/><Relationship Id="rId10" Type="http://schemas.openxmlformats.org/officeDocument/2006/relationships/image" Target="../media/image46.png"/><Relationship Id="rId4" Type="http://schemas.openxmlformats.org/officeDocument/2006/relationships/diagramData" Target="../diagrams/data12.xml"/><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13.xml"/><Relationship Id="rId7" Type="http://schemas.openxmlformats.org/officeDocument/2006/relationships/image" Target="../media/image49.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7.png"/><Relationship Id="rId7" Type="http://schemas.openxmlformats.org/officeDocument/2006/relationships/image" Target="../media/image54.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 Target="slide50.xml"/><Relationship Id="rId7"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30.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8.png"/><Relationship Id="rId3" Type="http://schemas.openxmlformats.org/officeDocument/2006/relationships/image" Target="../media/image61.png"/><Relationship Id="rId7" Type="http://schemas.openxmlformats.org/officeDocument/2006/relationships/image" Target="../media/image63.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image" Target="../media/image60.png"/><Relationship Id="rId16"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slide" Target="slide51.xml"/><Relationship Id="rId11" Type="http://schemas.openxmlformats.org/officeDocument/2006/relationships/image" Target="../media/image66.png"/><Relationship Id="rId5" Type="http://schemas.microsoft.com/office/2007/relationships/hdphoto" Target="../media/hdphoto1.wdp"/><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62.png"/><Relationship Id="rId9" Type="http://schemas.openxmlformats.org/officeDocument/2006/relationships/image" Target="../media/image31.png"/><Relationship Id="rId14"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37.png"/><Relationship Id="rId7" Type="http://schemas.openxmlformats.org/officeDocument/2006/relationships/image" Target="../media/image75.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77.png"/><Relationship Id="rId7" Type="http://schemas.openxmlformats.org/officeDocument/2006/relationships/diagramQuickStyle" Target="../diagrams/quickStyle1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Layout" Target="../diagrams/layout15.xml"/><Relationship Id="rId11" Type="http://schemas.openxmlformats.org/officeDocument/2006/relationships/image" Target="../media/image80.png"/><Relationship Id="rId5" Type="http://schemas.openxmlformats.org/officeDocument/2006/relationships/diagramData" Target="../diagrams/data15.xml"/><Relationship Id="rId10" Type="http://schemas.openxmlformats.org/officeDocument/2006/relationships/image" Target="../media/image79.png"/><Relationship Id="rId4" Type="http://schemas.openxmlformats.org/officeDocument/2006/relationships/image" Target="../media/image78.png"/><Relationship Id="rId9" Type="http://schemas.microsoft.com/office/2007/relationships/diagramDrawing" Target="../diagrams/drawing15.xml"/></Relationships>
</file>

<file path=ppt/slides/_rels/slide2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diagramData" Target="../diagrams/data16.xml"/><Relationship Id="rId7" Type="http://schemas.microsoft.com/office/2007/relationships/diagramDrawing" Target="../diagrams/drawing16.xml"/><Relationship Id="rId12" Type="http://schemas.openxmlformats.org/officeDocument/2006/relationships/image" Target="../media/image85.emf"/><Relationship Id="rId17" Type="http://schemas.openxmlformats.org/officeDocument/2006/relationships/image" Target="../media/image72.png"/><Relationship Id="rId2" Type="http://schemas.openxmlformats.org/officeDocument/2006/relationships/notesSlide" Target="../notesSlides/notesSlide19.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image" Target="../media/image84.emf"/><Relationship Id="rId5" Type="http://schemas.openxmlformats.org/officeDocument/2006/relationships/diagramQuickStyle" Target="../diagrams/quickStyle16.xml"/><Relationship Id="rId15" Type="http://schemas.openxmlformats.org/officeDocument/2006/relationships/slide" Target="slide47.xml"/><Relationship Id="rId10" Type="http://schemas.openxmlformats.org/officeDocument/2006/relationships/image" Target="../media/image83.emf"/><Relationship Id="rId4" Type="http://schemas.openxmlformats.org/officeDocument/2006/relationships/diagramLayout" Target="../diagrams/layout16.xml"/><Relationship Id="rId9" Type="http://schemas.openxmlformats.org/officeDocument/2006/relationships/image" Target="../media/image82.emf"/><Relationship Id="rId14"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9.jpg"/></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hyperlink" Target="&#27719;&#25253;&#30456;&#20851;&#26448;&#26009;/&#34837;&#21464;&#25968;&#25454;-&#21776;&#29233;&#21326;/6.19&#27719;&#25253;&#36164;&#26009;/&#26426;&#22120;&#23398;&#20064;&#39044;&#27979;&#34837;&#21464;&#24615;&#33021;/&#29305;&#24449;&#20998;&#26512;/&#26465;&#20214;&#23646;&#24615;&#21644;&#26465;&#20214;&#23646;&#24615;&#30340;&#30456;&#20851;&#24230;.xlsx"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Layout" Target="../diagrams/layout17.xml"/><Relationship Id="rId7" Type="http://schemas.openxmlformats.org/officeDocument/2006/relationships/chart" Target="../charts/chart1.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10" Type="http://schemas.openxmlformats.org/officeDocument/2006/relationships/image" Target="../media/image38.png"/><Relationship Id="rId4" Type="http://schemas.openxmlformats.org/officeDocument/2006/relationships/diagramQuickStyle" Target="../diagrams/quickStyle17.xml"/><Relationship Id="rId9"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emf"/><Relationship Id="rId4" Type="http://schemas.openxmlformats.org/officeDocument/2006/relationships/image" Target="../media/image99.emf"/></Relationships>
</file>

<file path=ppt/slides/_rels/slide4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slide" Target="slide2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image" Target="../media/image124.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r>
              <a:rPr lang="en-US" altLang="zh-CN" b="1" dirty="0">
                <a:solidFill>
                  <a:schemeClr val="tx1"/>
                </a:solidFill>
              </a:rPr>
              <a:t/>
            </a:r>
            <a:br>
              <a:rPr lang="en-US" altLang="zh-CN" b="1" dirty="0">
                <a:solidFill>
                  <a:schemeClr val="tx1"/>
                </a:solidFill>
              </a:rPr>
            </a:br>
            <a:r>
              <a:rPr lang="zh-CN" altLang="en-US" b="1" dirty="0">
                <a:solidFill>
                  <a:schemeClr val="tx1"/>
                </a:solidFill>
              </a:rPr>
              <a:t>镍基单晶高温合金材料</a:t>
            </a:r>
            <a:r>
              <a:rPr lang="en-US" altLang="zh-CN" b="1" dirty="0">
                <a:solidFill>
                  <a:schemeClr val="tx1"/>
                </a:solidFill>
              </a:rPr>
              <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刘悦、施思齐、鲁晓刚等</a:t>
            </a:r>
            <a:endParaRPr lang="en-US" altLang="zh-CN" sz="2400" dirty="0"/>
          </a:p>
          <a:p>
            <a:pPr eaLnBrk="1" hangingPunct="1"/>
            <a:fld id="{8074004B-2CA3-634E-9581-5C80EC2E77C5}" type="datetime3">
              <a:rPr lang="zh-CN" altLang="en-US" sz="2400" smtClean="0"/>
              <a:t>2018年7月24日星期二</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809473446"/>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2197819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8229600" cy="796950"/>
          </a:xfrm>
        </p:spPr>
        <p:txBody>
          <a:bodyPr/>
          <a:lstStyle/>
          <a:p>
            <a:r>
              <a:rPr lang="zh-CN" altLang="en-US" dirty="0"/>
              <a:t>算法研究与实现</a:t>
            </a:r>
          </a:p>
        </p:txBody>
      </p:sp>
      <p:graphicFrame>
        <p:nvGraphicFramePr>
          <p:cNvPr id="3" name="图示 2"/>
          <p:cNvGraphicFramePr/>
          <p:nvPr>
            <p:extLst>
              <p:ext uri="{D42A27DB-BD31-4B8C-83A1-F6EECF244321}">
                <p14:modId xmlns:p14="http://schemas.microsoft.com/office/powerpoint/2010/main" val="2948589883"/>
              </p:ext>
            </p:extLst>
          </p:nvPr>
        </p:nvGraphicFramePr>
        <p:xfrm>
          <a:off x="1702024" y="1700808"/>
          <a:ext cx="5678288" cy="338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4726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AE57334-0767-4C16-A9BA-B3AB4DE6E64E}"/>
              </a:ext>
            </a:extLst>
          </p:cNvPr>
          <p:cNvSpPr>
            <a:spLocks noGrp="1"/>
          </p:cNvSpPr>
          <p:nvPr>
            <p:ph type="title"/>
          </p:nvPr>
        </p:nvSpPr>
        <p:spPr>
          <a:xfrm>
            <a:off x="914989" y="0"/>
            <a:ext cx="8229600" cy="796950"/>
          </a:xfrm>
        </p:spPr>
        <p:txBody>
          <a:bodyPr>
            <a:normAutofit/>
          </a:bodyPr>
          <a:lstStyle/>
          <a:p>
            <a:r>
              <a:rPr lang="en-US" altLang="zh-CN" sz="2400" dirty="0">
                <a:solidFill>
                  <a:srgbClr val="FF0000"/>
                </a:solidFill>
              </a:rPr>
              <a:t>1. </a:t>
            </a:r>
            <a:r>
              <a:rPr lang="zh-CN" altLang="en-US" sz="2400" dirty="0">
                <a:solidFill>
                  <a:srgbClr val="FF0000"/>
                </a:solidFill>
              </a:rPr>
              <a:t>算法规范</a:t>
            </a:r>
          </a:p>
        </p:txBody>
      </p:sp>
      <p:grpSp>
        <p:nvGrpSpPr>
          <p:cNvPr id="27" name="组合 26">
            <a:extLst>
              <a:ext uri="{FF2B5EF4-FFF2-40B4-BE49-F238E27FC236}">
                <a16:creationId xmlns:a16="http://schemas.microsoft.com/office/drawing/2014/main" xmlns="" id="{4680FE59-9712-42F9-9394-6650926F7A80}"/>
              </a:ext>
            </a:extLst>
          </p:cNvPr>
          <p:cNvGrpSpPr/>
          <p:nvPr/>
        </p:nvGrpSpPr>
        <p:grpSpPr>
          <a:xfrm>
            <a:off x="179512" y="1052736"/>
            <a:ext cx="8784976" cy="5616624"/>
            <a:chOff x="179512" y="1124744"/>
            <a:chExt cx="8784976" cy="5616624"/>
          </a:xfrm>
        </p:grpSpPr>
        <p:grpSp>
          <p:nvGrpSpPr>
            <p:cNvPr id="7" name="组合 6">
              <a:extLst>
                <a:ext uri="{FF2B5EF4-FFF2-40B4-BE49-F238E27FC236}">
                  <a16:creationId xmlns:a16="http://schemas.microsoft.com/office/drawing/2014/main" xmlns="" id="{B6E23F2F-E60B-436F-A163-7728B980D9EE}"/>
                </a:ext>
              </a:extLst>
            </p:cNvPr>
            <p:cNvGrpSpPr/>
            <p:nvPr/>
          </p:nvGrpSpPr>
          <p:grpSpPr>
            <a:xfrm>
              <a:off x="575556" y="1335906"/>
              <a:ext cx="7560840" cy="796950"/>
              <a:chOff x="395536" y="1124744"/>
              <a:chExt cx="7560840" cy="796950"/>
            </a:xfrm>
          </p:grpSpPr>
          <p:sp>
            <p:nvSpPr>
              <p:cNvPr id="4" name="矩形: 圆角 3">
                <a:extLst>
                  <a:ext uri="{FF2B5EF4-FFF2-40B4-BE49-F238E27FC236}">
                    <a16:creationId xmlns:a16="http://schemas.microsoft.com/office/drawing/2014/main" xmlns="" id="{9EFC5F58-F127-48ED-B771-8DB346B822D9}"/>
                  </a:ext>
                </a:extLst>
              </p:cNvPr>
              <p:cNvSpPr/>
              <p:nvPr/>
            </p:nvSpPr>
            <p:spPr>
              <a:xfrm>
                <a:off x="395536"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dirty="0"/>
                  <a:t>命名标准化</a:t>
                </a:r>
              </a:p>
            </p:txBody>
          </p:sp>
          <p:sp>
            <p:nvSpPr>
              <p:cNvPr id="5" name="矩形: 圆角 4">
                <a:extLst>
                  <a:ext uri="{FF2B5EF4-FFF2-40B4-BE49-F238E27FC236}">
                    <a16:creationId xmlns:a16="http://schemas.microsoft.com/office/drawing/2014/main" xmlns="" id="{FE6FB8AF-2412-47F6-B77C-1E0395E99C52}"/>
                  </a:ext>
                </a:extLst>
              </p:cNvPr>
              <p:cNvSpPr/>
              <p:nvPr/>
            </p:nvSpPr>
            <p:spPr>
              <a:xfrm>
                <a:off x="3203848"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注释规范化</a:t>
                </a:r>
              </a:p>
            </p:txBody>
          </p:sp>
          <p:sp>
            <p:nvSpPr>
              <p:cNvPr id="6" name="矩形: 圆角 5">
                <a:extLst>
                  <a:ext uri="{FF2B5EF4-FFF2-40B4-BE49-F238E27FC236}">
                    <a16:creationId xmlns:a16="http://schemas.microsoft.com/office/drawing/2014/main" xmlns="" id="{666B1799-FA64-41B2-840D-AB51B210E3E7}"/>
                  </a:ext>
                </a:extLst>
              </p:cNvPr>
              <p:cNvSpPr/>
              <p:nvPr/>
            </p:nvSpPr>
            <p:spPr>
              <a:xfrm>
                <a:off x="6012160"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编码统一化</a:t>
                </a:r>
              </a:p>
            </p:txBody>
          </p:sp>
        </p:grpSp>
        <p:sp>
          <p:nvSpPr>
            <p:cNvPr id="8" name="矩形 7">
              <a:extLst>
                <a:ext uri="{FF2B5EF4-FFF2-40B4-BE49-F238E27FC236}">
                  <a16:creationId xmlns:a16="http://schemas.microsoft.com/office/drawing/2014/main" xmlns="" id="{C1C37266-2E37-41CD-83AE-BA568A2B23B5}"/>
                </a:ext>
              </a:extLst>
            </p:cNvPr>
            <p:cNvSpPr/>
            <p:nvPr/>
          </p:nvSpPr>
          <p:spPr>
            <a:xfrm>
              <a:off x="179512" y="1124744"/>
              <a:ext cx="8784976" cy="2515418"/>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xmlns="" id="{6D313AB2-46DC-4200-A0D4-10AE122354EF}"/>
                </a:ext>
              </a:extLst>
            </p:cNvPr>
            <p:cNvSpPr/>
            <p:nvPr/>
          </p:nvSpPr>
          <p:spPr>
            <a:xfrm>
              <a:off x="669638"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包命名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类、编译单元命名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成员函数命名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字段、属性命名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局部变量命名</a:t>
              </a:r>
            </a:p>
            <a:p>
              <a:pPr algn="ctr"/>
              <a:endParaRPr lang="zh-CN" altLang="en-US" dirty="0"/>
            </a:p>
          </p:txBody>
        </p:sp>
        <p:sp>
          <p:nvSpPr>
            <p:cNvPr id="13" name="矩形: 圆角 12">
              <a:extLst>
                <a:ext uri="{FF2B5EF4-FFF2-40B4-BE49-F238E27FC236}">
                  <a16:creationId xmlns:a16="http://schemas.microsoft.com/office/drawing/2014/main" xmlns="" id="{FA9F4211-9105-4352-9F5E-3DC317996EE2}"/>
                </a:ext>
              </a:extLst>
            </p:cNvPr>
            <p:cNvSpPr/>
            <p:nvPr/>
          </p:nvSpPr>
          <p:spPr>
            <a:xfrm>
              <a:off x="3531956"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包的注释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成员函数参数注释</a:t>
              </a:r>
            </a:p>
            <a:p>
              <a:pPr algn="ctr"/>
              <a:endParaRPr lang="zh-CN" altLang="en-US" dirty="0"/>
            </a:p>
          </p:txBody>
        </p:sp>
        <p:sp>
          <p:nvSpPr>
            <p:cNvPr id="14" name="矩形: 圆角 13">
              <a:extLst>
                <a:ext uri="{FF2B5EF4-FFF2-40B4-BE49-F238E27FC236}">
                  <a16:creationId xmlns:a16="http://schemas.microsoft.com/office/drawing/2014/main" xmlns="" id="{38666262-EE17-48E1-8072-121F030FF870}"/>
                </a:ext>
              </a:extLst>
            </p:cNvPr>
            <p:cNvSpPr/>
            <p:nvPr/>
          </p:nvSpPr>
          <p:spPr>
            <a:xfrm>
              <a:off x="6394274" y="1983978"/>
              <a:ext cx="2426198"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存储成员函数的标准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字段属性标准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类成分标准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局部变量标准</a:t>
              </a:r>
              <a:endParaRPr lang="en-US" altLang="zh-CN" sz="1600" dirty="0"/>
            </a:p>
            <a:p>
              <a:pPr algn="ctr"/>
              <a:endParaRPr lang="zh-CN" altLang="en-US" dirty="0"/>
            </a:p>
          </p:txBody>
        </p:sp>
        <p:sp>
          <p:nvSpPr>
            <p:cNvPr id="16" name="流程图: 磁盘 15">
              <a:extLst>
                <a:ext uri="{FF2B5EF4-FFF2-40B4-BE49-F238E27FC236}">
                  <a16:creationId xmlns:a16="http://schemas.microsoft.com/office/drawing/2014/main" xmlns="" id="{35244BA6-E17A-4A27-9DDA-C5ACA532FC5A}"/>
                </a:ext>
              </a:extLst>
            </p:cNvPr>
            <p:cNvSpPr/>
            <p:nvPr/>
          </p:nvSpPr>
          <p:spPr>
            <a:xfrm>
              <a:off x="179512" y="4000202"/>
              <a:ext cx="8784976" cy="1080120"/>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b="1" dirty="0">
                  <a:solidFill>
                    <a:schemeClr val="tx1"/>
                  </a:solidFill>
                </a:rPr>
                <a:t>标准</a:t>
              </a:r>
              <a:r>
                <a:rPr lang="en-US" altLang="zh-CN" sz="3200" b="1" dirty="0">
                  <a:solidFill>
                    <a:schemeClr val="tx1"/>
                  </a:solidFill>
                </a:rPr>
                <a:t>API</a:t>
              </a:r>
              <a:endParaRPr lang="zh-CN" altLang="en-US" sz="3200" b="1" dirty="0">
                <a:solidFill>
                  <a:schemeClr val="tx1"/>
                </a:solidFill>
              </a:endParaRPr>
            </a:p>
          </p:txBody>
        </p:sp>
        <p:sp>
          <p:nvSpPr>
            <p:cNvPr id="17" name="箭头: 下 16">
              <a:extLst>
                <a:ext uri="{FF2B5EF4-FFF2-40B4-BE49-F238E27FC236}">
                  <a16:creationId xmlns:a16="http://schemas.microsoft.com/office/drawing/2014/main" xmlns="" id="{9165EC7E-654F-479C-B5D1-22DF58A3FCA5}"/>
                </a:ext>
              </a:extLst>
            </p:cNvPr>
            <p:cNvSpPr/>
            <p:nvPr/>
          </p:nvSpPr>
          <p:spPr>
            <a:xfrm>
              <a:off x="1331640"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xmlns="" id="{DFB1A393-F5AF-4AA8-BAAA-BAC09B8471A6}"/>
                </a:ext>
              </a:extLst>
            </p:cNvPr>
            <p:cNvSpPr/>
            <p:nvPr/>
          </p:nvSpPr>
          <p:spPr>
            <a:xfrm>
              <a:off x="4199497"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xmlns="" id="{2C0F3A64-7CC6-450A-B0CD-1E4D815F9E95}"/>
                </a:ext>
              </a:extLst>
            </p:cNvPr>
            <p:cNvSpPr/>
            <p:nvPr/>
          </p:nvSpPr>
          <p:spPr>
            <a:xfrm>
              <a:off x="7125858"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xmlns="" id="{67242AFA-70E7-4E95-90F5-BA9D0975AA25}"/>
                </a:ext>
              </a:extLst>
            </p:cNvPr>
            <p:cNvSpPr/>
            <p:nvPr/>
          </p:nvSpPr>
          <p:spPr>
            <a:xfrm>
              <a:off x="179512" y="5301208"/>
              <a:ext cx="8784976" cy="14401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000" b="1"/>
            </a:p>
          </p:txBody>
        </p:sp>
        <p:sp>
          <p:nvSpPr>
            <p:cNvPr id="23" name="矩形: 圆角 22">
              <a:extLst>
                <a:ext uri="{FF2B5EF4-FFF2-40B4-BE49-F238E27FC236}">
                  <a16:creationId xmlns:a16="http://schemas.microsoft.com/office/drawing/2014/main" xmlns="" id="{80ED8CB8-3E5A-4F07-AD6C-459B832F5309}"/>
                </a:ext>
              </a:extLst>
            </p:cNvPr>
            <p:cNvSpPr/>
            <p:nvPr/>
          </p:nvSpPr>
          <p:spPr>
            <a:xfrm>
              <a:off x="683568"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可读性增强</a:t>
              </a:r>
            </a:p>
          </p:txBody>
        </p:sp>
        <p:sp>
          <p:nvSpPr>
            <p:cNvPr id="24" name="矩形: 圆角 23">
              <a:extLst>
                <a:ext uri="{FF2B5EF4-FFF2-40B4-BE49-F238E27FC236}">
                  <a16:creationId xmlns:a16="http://schemas.microsoft.com/office/drawing/2014/main" xmlns="" id="{07EE7B77-4403-4C0D-94E9-60A7ED4C589D}"/>
                </a:ext>
              </a:extLst>
            </p:cNvPr>
            <p:cNvSpPr/>
            <p:nvPr/>
          </p:nvSpPr>
          <p:spPr>
            <a:xfrm>
              <a:off x="3479780"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可用性增强</a:t>
              </a:r>
            </a:p>
          </p:txBody>
        </p:sp>
        <p:sp>
          <p:nvSpPr>
            <p:cNvPr id="25" name="矩形: 圆角 24">
              <a:extLst>
                <a:ext uri="{FF2B5EF4-FFF2-40B4-BE49-F238E27FC236}">
                  <a16:creationId xmlns:a16="http://schemas.microsoft.com/office/drawing/2014/main" xmlns="" id="{7F9F4911-6795-481D-90EF-4A213C91897B}"/>
                </a:ext>
              </a:extLst>
            </p:cNvPr>
            <p:cNvSpPr/>
            <p:nvPr/>
          </p:nvSpPr>
          <p:spPr>
            <a:xfrm>
              <a:off x="6331644"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可完善性增强</a:t>
              </a:r>
            </a:p>
          </p:txBody>
        </p:sp>
        <p:sp>
          <p:nvSpPr>
            <p:cNvPr id="26" name="箭头: 下 25">
              <a:extLst>
                <a:ext uri="{FF2B5EF4-FFF2-40B4-BE49-F238E27FC236}">
                  <a16:creationId xmlns:a16="http://schemas.microsoft.com/office/drawing/2014/main" xmlns="" id="{CCBCFE50-1819-4F59-889A-BEDC29EA5044}"/>
                </a:ext>
              </a:extLst>
            </p:cNvPr>
            <p:cNvSpPr/>
            <p:nvPr/>
          </p:nvSpPr>
          <p:spPr>
            <a:xfrm>
              <a:off x="4199497" y="5173696"/>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74325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graphicFrame>
        <p:nvGraphicFramePr>
          <p:cNvPr id="7" name="图示 6"/>
          <p:cNvGraphicFramePr/>
          <p:nvPr>
            <p:extLst/>
          </p:nvPr>
        </p:nvGraphicFramePr>
        <p:xfrm>
          <a:off x="745232" y="980728"/>
          <a:ext cx="8229600"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图示 17"/>
          <p:cNvGraphicFramePr/>
          <p:nvPr>
            <p:extLst/>
          </p:nvPr>
        </p:nvGraphicFramePr>
        <p:xfrm>
          <a:off x="899592" y="4281237"/>
          <a:ext cx="7902624" cy="22986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6" name="直接连接符 25"/>
          <p:cNvCxnSpPr/>
          <p:nvPr/>
        </p:nvCxnSpPr>
        <p:spPr>
          <a:xfrm flipV="1">
            <a:off x="216730" y="4185413"/>
            <a:ext cx="8927270" cy="1804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32" name="直接连接符 31"/>
          <p:cNvCxnSpPr/>
          <p:nvPr/>
        </p:nvCxnSpPr>
        <p:spPr>
          <a:xfrm flipH="1">
            <a:off x="216730" y="854347"/>
            <a:ext cx="19265" cy="5887021"/>
          </a:xfrm>
          <a:prstGeom prst="line">
            <a:avLst/>
          </a:prstGeom>
          <a:ln/>
        </p:spPr>
        <p:style>
          <a:lnRef idx="3">
            <a:schemeClr val="accent3"/>
          </a:lnRef>
          <a:fillRef idx="0">
            <a:schemeClr val="accent3"/>
          </a:fillRef>
          <a:effectRef idx="2">
            <a:schemeClr val="accent3"/>
          </a:effectRef>
          <a:fontRef idx="minor">
            <a:schemeClr val="tx1"/>
          </a:fontRef>
        </p:style>
      </p:cxnSp>
      <p:sp>
        <p:nvSpPr>
          <p:cNvPr id="38" name="文本框 37"/>
          <p:cNvSpPr txBox="1"/>
          <p:nvPr/>
        </p:nvSpPr>
        <p:spPr>
          <a:xfrm>
            <a:off x="216731" y="1340192"/>
            <a:ext cx="461665" cy="2304256"/>
          </a:xfrm>
          <a:prstGeom prst="rect">
            <a:avLst/>
          </a:prstGeom>
          <a:noFill/>
        </p:spPr>
        <p:txBody>
          <a:bodyPr vert="eaVert" wrap="square" rtlCol="0">
            <a:spAutoFit/>
          </a:bodyPr>
          <a:lstStyle/>
          <a:p>
            <a:pPr algn="ctr"/>
            <a:r>
              <a:rPr lang="zh-CN" altLang="en-US" dirty="0"/>
              <a:t>算法分类</a:t>
            </a:r>
          </a:p>
        </p:txBody>
      </p:sp>
      <p:sp>
        <p:nvSpPr>
          <p:cNvPr id="41" name="文本框 40"/>
          <p:cNvSpPr txBox="1"/>
          <p:nvPr/>
        </p:nvSpPr>
        <p:spPr>
          <a:xfrm>
            <a:off x="216730" y="4281237"/>
            <a:ext cx="461665" cy="2295526"/>
          </a:xfrm>
          <a:prstGeom prst="rect">
            <a:avLst/>
          </a:prstGeom>
          <a:noFill/>
        </p:spPr>
        <p:txBody>
          <a:bodyPr vert="eaVert" wrap="square" rtlCol="0">
            <a:spAutoFit/>
          </a:bodyPr>
          <a:lstStyle/>
          <a:p>
            <a:pPr algn="ctr"/>
            <a:r>
              <a:rPr lang="zh-CN" altLang="en-US" dirty="0"/>
              <a:t>算法库</a:t>
            </a:r>
          </a:p>
        </p:txBody>
      </p:sp>
      <p:cxnSp>
        <p:nvCxnSpPr>
          <p:cNvPr id="4" name="直接连接符 3"/>
          <p:cNvCxnSpPr/>
          <p:nvPr/>
        </p:nvCxnSpPr>
        <p:spPr>
          <a:xfrm flipV="1">
            <a:off x="235995" y="849229"/>
            <a:ext cx="8893197" cy="5119"/>
          </a:xfrm>
          <a:prstGeom prst="line">
            <a:avLst/>
          </a:prstGeom>
          <a:ln w="28575">
            <a:tailEnd type="none"/>
          </a:ln>
        </p:spPr>
        <p:style>
          <a:lnRef idx="3">
            <a:schemeClr val="accent3"/>
          </a:lnRef>
          <a:fillRef idx="0">
            <a:schemeClr val="accent3"/>
          </a:fillRef>
          <a:effectRef idx="2">
            <a:schemeClr val="accent3"/>
          </a:effectRef>
          <a:fontRef idx="minor">
            <a:schemeClr val="tx1"/>
          </a:fontRef>
        </p:style>
      </p:cxnSp>
      <p:cxnSp>
        <p:nvCxnSpPr>
          <p:cNvPr id="5" name="直接连接符 4"/>
          <p:cNvCxnSpPr/>
          <p:nvPr/>
        </p:nvCxnSpPr>
        <p:spPr>
          <a:xfrm>
            <a:off x="216730" y="6741368"/>
            <a:ext cx="8893197"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829246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pic>
        <p:nvPicPr>
          <p:cNvPr id="6" name="图片 5"/>
          <p:cNvPicPr>
            <a:picLocks noChangeAspect="1"/>
          </p:cNvPicPr>
          <p:nvPr/>
        </p:nvPicPr>
        <p:blipFill>
          <a:blip r:embed="rId2"/>
          <a:stretch>
            <a:fillRect/>
          </a:stretch>
        </p:blipFill>
        <p:spPr>
          <a:xfrm>
            <a:off x="17016" y="1161688"/>
            <a:ext cx="9092580" cy="5152462"/>
          </a:xfrm>
          <a:prstGeom prst="rect">
            <a:avLst/>
          </a:prstGeom>
        </p:spPr>
      </p:pic>
      <p:sp>
        <p:nvSpPr>
          <p:cNvPr id="8" name="文本框 7"/>
          <p:cNvSpPr txBox="1"/>
          <p:nvPr/>
        </p:nvSpPr>
        <p:spPr>
          <a:xfrm>
            <a:off x="130189" y="751233"/>
            <a:ext cx="1870318" cy="40011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rgbClr val="FF0000"/>
                </a:solidFill>
              </a:rPr>
              <a:t>算法分类树</a:t>
            </a:r>
          </a:p>
        </p:txBody>
      </p:sp>
      <p:sp>
        <p:nvSpPr>
          <p:cNvPr id="7" name="圆角矩形 6"/>
          <p:cNvSpPr/>
          <p:nvPr/>
        </p:nvSpPr>
        <p:spPr>
          <a:xfrm>
            <a:off x="1718990" y="1988840"/>
            <a:ext cx="5688632" cy="309634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FF0000"/>
                </a:solidFill>
              </a:rPr>
              <a:t>算法分类树</a:t>
            </a:r>
            <a:r>
              <a:rPr lang="zh-CN" altLang="en-US" b="1" dirty="0">
                <a:solidFill>
                  <a:schemeClr val="tx1"/>
                </a:solidFill>
              </a:rPr>
              <a:t>对现有的、基础的机器学习算法，包括无监督学习（聚类、特征降维）、有监督学习（分类和回归）进行了系统分类和逻辑层次表达，该分类树综合考虑了算法本身的特性以及算法使用用户的需求，让材料领域等非计算机专家能对机器学习已有的算法有初步的认识和了解。</a:t>
            </a:r>
            <a:endParaRPr lang="en-US" altLang="zh-CN" b="1" dirty="0">
              <a:solidFill>
                <a:schemeClr val="tx1"/>
              </a:solidFill>
            </a:endParaRPr>
          </a:p>
          <a:p>
            <a:r>
              <a:rPr lang="zh-CN" altLang="en-US" b="1" dirty="0">
                <a:solidFill>
                  <a:srgbClr val="FF0000"/>
                </a:solidFill>
              </a:rPr>
              <a:t>存在问题：</a:t>
            </a:r>
            <a:r>
              <a:rPr lang="zh-CN" altLang="en-US" b="1" dirty="0">
                <a:solidFill>
                  <a:schemeClr val="tx1"/>
                </a:solidFill>
              </a:rPr>
              <a:t>算法分类树虽然直观清晰地展示了各种机器学习算法的分类情况以及其应用场景，但并没有给出各种算法的具体实现流程，因此我们接下来提出了</a:t>
            </a:r>
            <a:r>
              <a:rPr lang="zh-CN" altLang="en-US" b="1" dirty="0">
                <a:solidFill>
                  <a:srgbClr val="FF0000"/>
                </a:solidFill>
              </a:rPr>
              <a:t>数据驱动的机器学习算法实现流程</a:t>
            </a:r>
            <a:r>
              <a:rPr lang="zh-CN" altLang="en-US" b="1" dirty="0">
                <a:solidFill>
                  <a:schemeClr val="tx1"/>
                </a:solidFill>
              </a:rPr>
              <a:t>。</a:t>
            </a:r>
            <a:endParaRPr lang="en-US" altLang="zh-CN" b="1" dirty="0">
              <a:solidFill>
                <a:schemeClr val="tx1"/>
              </a:solidFill>
            </a:endParaRPr>
          </a:p>
          <a:p>
            <a:endParaRPr lang="zh-CN" altLang="en-US" b="1" dirty="0">
              <a:solidFill>
                <a:schemeClr val="tx1"/>
              </a:solidFill>
            </a:endParaRPr>
          </a:p>
        </p:txBody>
      </p:sp>
    </p:spTree>
    <p:extLst>
      <p:ext uri="{BB962C8B-B14F-4D97-AF65-F5344CB8AC3E}">
        <p14:creationId xmlns:p14="http://schemas.microsoft.com/office/powerpoint/2010/main" val="185770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9E3D6E7-B979-4D74-9884-20523AF47D48}"/>
              </a:ext>
            </a:extLst>
          </p:cNvPr>
          <p:cNvSpPr>
            <a:spLocks noGrp="1"/>
          </p:cNvSpPr>
          <p:nvPr>
            <p:ph type="title"/>
          </p:nvPr>
        </p:nvSpPr>
        <p:spPr>
          <a:xfrm>
            <a:off x="914400" y="0"/>
            <a:ext cx="8229600" cy="796950"/>
          </a:xfrm>
        </p:spPr>
        <p:txBody>
          <a:bodyPr>
            <a:normAutofit/>
          </a:bodyPr>
          <a:lstStyle/>
          <a:p>
            <a:r>
              <a:rPr lang="en-US" altLang="zh-CN" sz="2400" dirty="0">
                <a:solidFill>
                  <a:srgbClr val="FF0000"/>
                </a:solidFill>
              </a:rPr>
              <a:t>3. </a:t>
            </a:r>
            <a:r>
              <a:rPr lang="zh-CN" altLang="en-US" sz="2400" dirty="0">
                <a:solidFill>
                  <a:srgbClr val="FF0000"/>
                </a:solidFill>
              </a:rPr>
              <a:t>数据驱动的机器学习算法流程实现</a:t>
            </a:r>
          </a:p>
        </p:txBody>
      </p:sp>
      <p:sp>
        <p:nvSpPr>
          <p:cNvPr id="4" name="矩形 3">
            <a:extLst>
              <a:ext uri="{FF2B5EF4-FFF2-40B4-BE49-F238E27FC236}">
                <a16:creationId xmlns:a16="http://schemas.microsoft.com/office/drawing/2014/main" xmlns="" id="{807C1185-0626-4F45-A65E-E615168E6246}"/>
              </a:ext>
            </a:extLst>
          </p:cNvPr>
          <p:cNvSpPr/>
          <p:nvPr/>
        </p:nvSpPr>
        <p:spPr>
          <a:xfrm>
            <a:off x="114839" y="852667"/>
            <a:ext cx="8984435" cy="5872069"/>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xmlns="" id="{13C29DCA-66C1-4D19-8460-5BE52195D4D9}"/>
              </a:ext>
            </a:extLst>
          </p:cNvPr>
          <p:cNvCxnSpPr>
            <a:stCxn id="4" idx="1"/>
            <a:endCxn id="4" idx="3"/>
          </p:cNvCxnSpPr>
          <p:nvPr/>
        </p:nvCxnSpPr>
        <p:spPr>
          <a:xfrm>
            <a:off x="114839" y="3788702"/>
            <a:ext cx="898443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xmlns="" id="{80F7492B-FE88-4FDE-BF33-C84E78979CED}"/>
              </a:ext>
            </a:extLst>
          </p:cNvPr>
          <p:cNvCxnSpPr>
            <a:stCxn id="4" idx="0"/>
            <a:endCxn id="4" idx="2"/>
          </p:cNvCxnSpPr>
          <p:nvPr/>
        </p:nvCxnSpPr>
        <p:spPr>
          <a:xfrm>
            <a:off x="4607057" y="852667"/>
            <a:ext cx="0" cy="5872069"/>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图片 11">
            <a:extLst>
              <a:ext uri="{FF2B5EF4-FFF2-40B4-BE49-F238E27FC236}">
                <a16:creationId xmlns:a16="http://schemas.microsoft.com/office/drawing/2014/main" xmlns="" id="{D26CC201-7406-4A61-86D9-E30EC85EFE60}"/>
              </a:ext>
            </a:extLst>
          </p:cNvPr>
          <p:cNvPicPr>
            <a:picLocks noChangeAspect="1"/>
          </p:cNvPicPr>
          <p:nvPr/>
        </p:nvPicPr>
        <p:blipFill>
          <a:blip r:embed="rId2"/>
          <a:stretch>
            <a:fillRect/>
          </a:stretch>
        </p:blipFill>
        <p:spPr>
          <a:xfrm>
            <a:off x="5230781" y="1205722"/>
            <a:ext cx="3688519" cy="2289669"/>
          </a:xfrm>
          <a:prstGeom prst="rect">
            <a:avLst/>
          </a:prstGeom>
        </p:spPr>
      </p:pic>
      <p:sp>
        <p:nvSpPr>
          <p:cNvPr id="13" name="文本框 12">
            <a:extLst>
              <a:ext uri="{FF2B5EF4-FFF2-40B4-BE49-F238E27FC236}">
                <a16:creationId xmlns:a16="http://schemas.microsoft.com/office/drawing/2014/main" xmlns="" id="{CA220E87-DBE1-4A6D-89EA-E7A7CCC572E8}"/>
              </a:ext>
            </a:extLst>
          </p:cNvPr>
          <p:cNvSpPr txBox="1"/>
          <p:nvPr/>
        </p:nvSpPr>
        <p:spPr>
          <a:xfrm>
            <a:off x="4688087" y="1346122"/>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无监督学习</a:t>
            </a:r>
          </a:p>
        </p:txBody>
      </p:sp>
      <p:pic>
        <p:nvPicPr>
          <p:cNvPr id="17" name="图片 16">
            <a:extLst>
              <a:ext uri="{FF2B5EF4-FFF2-40B4-BE49-F238E27FC236}">
                <a16:creationId xmlns:a16="http://schemas.microsoft.com/office/drawing/2014/main" xmlns="" id="{8C1BDC26-8D63-4415-A8F4-D3CAB3DB37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148" y="3946798"/>
            <a:ext cx="2866974" cy="2544465"/>
          </a:xfrm>
          <a:prstGeom prst="rect">
            <a:avLst/>
          </a:prstGeom>
        </p:spPr>
      </p:pic>
      <p:sp>
        <p:nvSpPr>
          <p:cNvPr id="18" name="文本框 17">
            <a:extLst>
              <a:ext uri="{FF2B5EF4-FFF2-40B4-BE49-F238E27FC236}">
                <a16:creationId xmlns:a16="http://schemas.microsoft.com/office/drawing/2014/main" xmlns="" id="{72B731BF-EE39-438D-8F01-0A681CBA196F}"/>
              </a:ext>
            </a:extLst>
          </p:cNvPr>
          <p:cNvSpPr txBox="1"/>
          <p:nvPr/>
        </p:nvSpPr>
        <p:spPr>
          <a:xfrm>
            <a:off x="211106" y="4254120"/>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有监督学习</a:t>
            </a:r>
            <a:r>
              <a:rPr lang="en-US" altLang="zh-CN" b="1" dirty="0">
                <a:solidFill>
                  <a:schemeClr val="tx1"/>
                </a:solidFill>
              </a:rPr>
              <a:t>—</a:t>
            </a:r>
            <a:r>
              <a:rPr lang="zh-CN" altLang="en-US" b="1" dirty="0">
                <a:solidFill>
                  <a:schemeClr val="tx1"/>
                </a:solidFill>
              </a:rPr>
              <a:t>回归</a:t>
            </a:r>
          </a:p>
        </p:txBody>
      </p:sp>
      <p:sp>
        <p:nvSpPr>
          <p:cNvPr id="20" name="文本框 19">
            <a:extLst>
              <a:ext uri="{FF2B5EF4-FFF2-40B4-BE49-F238E27FC236}">
                <a16:creationId xmlns:a16="http://schemas.microsoft.com/office/drawing/2014/main" xmlns="" id="{5FB237A9-C90B-4B8E-B083-5A931A688E59}"/>
              </a:ext>
            </a:extLst>
          </p:cNvPr>
          <p:cNvSpPr txBox="1"/>
          <p:nvPr/>
        </p:nvSpPr>
        <p:spPr>
          <a:xfrm>
            <a:off x="215312" y="1402174"/>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特征降维</a:t>
            </a:r>
          </a:p>
        </p:txBody>
      </p:sp>
      <p:pic>
        <p:nvPicPr>
          <p:cNvPr id="21" name="图片 20">
            <a:hlinkClick r:id="" action="ppaction://noaction"/>
            <a:extLst>
              <a:ext uri="{FF2B5EF4-FFF2-40B4-BE49-F238E27FC236}">
                <a16:creationId xmlns:a16="http://schemas.microsoft.com/office/drawing/2014/main" xmlns="" id="{6184E3C1-8CB9-4A7A-8A84-9846F4F5D82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3019" y="2204864"/>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a:hlinkClick r:id="" action="ppaction://noaction"/>
            <a:extLst>
              <a:ext uri="{FF2B5EF4-FFF2-40B4-BE49-F238E27FC236}">
                <a16:creationId xmlns:a16="http://schemas.microsoft.com/office/drawing/2014/main" xmlns="" id="{946F57F3-FEBC-466C-8E24-42E8E75BC87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7983" y="5140899"/>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a:extLst>
              <a:ext uri="{FF2B5EF4-FFF2-40B4-BE49-F238E27FC236}">
                <a16:creationId xmlns:a16="http://schemas.microsoft.com/office/drawing/2014/main" xmlns="" id="{169535BE-CA1D-44CB-8807-9F665E007D1E}"/>
              </a:ext>
            </a:extLst>
          </p:cNvPr>
          <p:cNvPicPr>
            <a:picLocks noChangeAspect="1"/>
          </p:cNvPicPr>
          <p:nvPr/>
        </p:nvPicPr>
        <p:blipFill>
          <a:blip r:embed="rId5"/>
          <a:stretch>
            <a:fillRect/>
          </a:stretch>
        </p:blipFill>
        <p:spPr>
          <a:xfrm>
            <a:off x="5596726" y="3988846"/>
            <a:ext cx="2663935" cy="2531523"/>
          </a:xfrm>
          <a:prstGeom prst="rect">
            <a:avLst/>
          </a:prstGeom>
        </p:spPr>
      </p:pic>
      <p:sp>
        <p:nvSpPr>
          <p:cNvPr id="25" name="文本框 24">
            <a:extLst>
              <a:ext uri="{FF2B5EF4-FFF2-40B4-BE49-F238E27FC236}">
                <a16:creationId xmlns:a16="http://schemas.microsoft.com/office/drawing/2014/main" xmlns="" id="{DF507515-A8BE-496D-A48D-970B5F23130F}"/>
              </a:ext>
            </a:extLst>
          </p:cNvPr>
          <p:cNvSpPr txBox="1"/>
          <p:nvPr/>
        </p:nvSpPr>
        <p:spPr>
          <a:xfrm>
            <a:off x="4677171" y="4256469"/>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有监督学习</a:t>
            </a:r>
            <a:r>
              <a:rPr lang="en-US" altLang="zh-CN" b="1" dirty="0">
                <a:solidFill>
                  <a:schemeClr val="tx1"/>
                </a:solidFill>
              </a:rPr>
              <a:t>—</a:t>
            </a:r>
            <a:r>
              <a:rPr lang="zh-CN" altLang="en-US" b="1" dirty="0">
                <a:solidFill>
                  <a:schemeClr val="tx1"/>
                </a:solidFill>
              </a:rPr>
              <a:t>分类</a:t>
            </a:r>
          </a:p>
        </p:txBody>
      </p:sp>
      <p:pic>
        <p:nvPicPr>
          <p:cNvPr id="23" name="图片 22">
            <a:hlinkClick r:id="" action="ppaction://noaction"/>
            <a:extLst>
              <a:ext uri="{FF2B5EF4-FFF2-40B4-BE49-F238E27FC236}">
                <a16:creationId xmlns:a16="http://schemas.microsoft.com/office/drawing/2014/main" xmlns="" id="{FE8C6933-788D-4B8C-A1E9-A5C2A9D35CD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5556" y="521903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xmlns="" id="{7465982D-9F34-445D-9C70-3DD77DF613E3}"/>
              </a:ext>
            </a:extLst>
          </p:cNvPr>
          <p:cNvPicPr>
            <a:picLocks noChangeAspect="1"/>
          </p:cNvPicPr>
          <p:nvPr/>
        </p:nvPicPr>
        <p:blipFill>
          <a:blip r:embed="rId6"/>
          <a:stretch>
            <a:fillRect/>
          </a:stretch>
        </p:blipFill>
        <p:spPr>
          <a:xfrm>
            <a:off x="777449" y="1302995"/>
            <a:ext cx="3393507" cy="2376257"/>
          </a:xfrm>
          <a:prstGeom prst="rect">
            <a:avLst/>
          </a:prstGeom>
        </p:spPr>
      </p:pic>
      <p:pic>
        <p:nvPicPr>
          <p:cNvPr id="16" name="图片 15">
            <a:hlinkClick r:id="" action="ppaction://noaction"/>
            <a:extLst>
              <a:ext uri="{FF2B5EF4-FFF2-40B4-BE49-F238E27FC236}">
                <a16:creationId xmlns:a16="http://schemas.microsoft.com/office/drawing/2014/main" xmlns="" id="{292D3D4C-4D15-4AF2-A77D-2B443DF6978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3587" y="2195416"/>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a:extLst>
              <a:ext uri="{FF2B5EF4-FFF2-40B4-BE49-F238E27FC236}">
                <a16:creationId xmlns:a16="http://schemas.microsoft.com/office/drawing/2014/main" xmlns="" id="{CECA8150-B314-4343-9E2F-3BC62090D666}"/>
              </a:ext>
            </a:extLst>
          </p:cNvPr>
          <p:cNvPicPr>
            <a:picLocks noChangeAspect="1"/>
          </p:cNvPicPr>
          <p:nvPr/>
        </p:nvPicPr>
        <p:blipFill>
          <a:blip r:embed="rId7"/>
          <a:stretch>
            <a:fillRect/>
          </a:stretch>
        </p:blipFill>
        <p:spPr>
          <a:xfrm>
            <a:off x="143695" y="917827"/>
            <a:ext cx="8839168" cy="56671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图片 25">
            <a:extLst>
              <a:ext uri="{FF2B5EF4-FFF2-40B4-BE49-F238E27FC236}">
                <a16:creationId xmlns:a16="http://schemas.microsoft.com/office/drawing/2014/main" xmlns="" id="{ECBE64E8-AFE4-44E0-9C2B-CB108F177C65}"/>
              </a:ext>
            </a:extLst>
          </p:cNvPr>
          <p:cNvPicPr>
            <a:picLocks noChangeAspect="1"/>
          </p:cNvPicPr>
          <p:nvPr/>
        </p:nvPicPr>
        <p:blipFill>
          <a:blip r:embed="rId2"/>
          <a:stretch>
            <a:fillRect/>
          </a:stretch>
        </p:blipFill>
        <p:spPr>
          <a:xfrm>
            <a:off x="148069" y="865623"/>
            <a:ext cx="8864022" cy="5502391"/>
          </a:xfrm>
          <a:prstGeom prst="rect">
            <a:avLst/>
          </a:prstGeom>
          <a:ln>
            <a:noFill/>
          </a:ln>
          <a:effectLst>
            <a:outerShdw blurRad="190500" algn="tl" rotWithShape="0">
              <a:srgbClr val="000000">
                <a:alpha val="70000"/>
              </a:srgbClr>
            </a:outerShdw>
          </a:effectLst>
        </p:spPr>
      </p:pic>
      <p:pic>
        <p:nvPicPr>
          <p:cNvPr id="29" name="图片 28">
            <a:extLst>
              <a:ext uri="{FF2B5EF4-FFF2-40B4-BE49-F238E27FC236}">
                <a16:creationId xmlns:a16="http://schemas.microsoft.com/office/drawing/2014/main" xmlns="" id="{53A249BF-D519-4AA5-8242-F6959912556C}"/>
              </a:ext>
            </a:extLst>
          </p:cNvPr>
          <p:cNvPicPr>
            <a:picLocks noChangeAspect="1"/>
          </p:cNvPicPr>
          <p:nvPr/>
        </p:nvPicPr>
        <p:blipFill>
          <a:blip r:embed="rId8"/>
          <a:stretch>
            <a:fillRect/>
          </a:stretch>
        </p:blipFill>
        <p:spPr>
          <a:xfrm>
            <a:off x="347566" y="921340"/>
            <a:ext cx="8465029" cy="5734721"/>
          </a:xfrm>
          <a:prstGeom prst="rect">
            <a:avLst/>
          </a:prstGeom>
          <a:ln>
            <a:noFill/>
          </a:ln>
          <a:effectLst>
            <a:outerShdw blurRad="190500" algn="tl" rotWithShape="0">
              <a:srgbClr val="000000">
                <a:alpha val="70000"/>
              </a:srgbClr>
            </a:outerShdw>
          </a:effectLst>
        </p:spPr>
      </p:pic>
      <p:pic>
        <p:nvPicPr>
          <p:cNvPr id="28" name="图片 27">
            <a:extLst>
              <a:ext uri="{FF2B5EF4-FFF2-40B4-BE49-F238E27FC236}">
                <a16:creationId xmlns:a16="http://schemas.microsoft.com/office/drawing/2014/main" xmlns="" id="{EF26CB8F-29A9-4E44-80EA-DDCE7587ACAE}"/>
              </a:ext>
            </a:extLst>
          </p:cNvPr>
          <p:cNvPicPr>
            <a:picLocks noChangeAspect="1"/>
          </p:cNvPicPr>
          <p:nvPr/>
        </p:nvPicPr>
        <p:blipFill>
          <a:blip r:embed="rId5"/>
          <a:stretch>
            <a:fillRect/>
          </a:stretch>
        </p:blipFill>
        <p:spPr>
          <a:xfrm>
            <a:off x="371478" y="894868"/>
            <a:ext cx="8611385" cy="57647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0951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6"/>
                                        </p:tgtEl>
                                      </p:cBhvr>
                                      <p:by x="150000" y="150000"/>
                                    </p:animScale>
                                  </p:childTnLst>
                                </p:cTn>
                              </p:par>
                            </p:childTnLst>
                          </p:cTn>
                        </p:par>
                        <p:par>
                          <p:cTn id="7" fill="hold">
                            <p:stCondLst>
                              <p:cond delay="1000"/>
                            </p:stCondLst>
                            <p:childTnLst>
                              <p:par>
                                <p:cTn id="8" presetID="2" presetClass="entr" presetSubtype="4"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500" fill="hold"/>
                                        <p:tgtEl>
                                          <p:spTgt spid="27"/>
                                        </p:tgtEl>
                                        <p:attrNameLst>
                                          <p:attrName>ppt_x</p:attrName>
                                        </p:attrNameLst>
                                      </p:cBhvr>
                                      <p:tavLst>
                                        <p:tav tm="0">
                                          <p:val>
                                            <p:strVal val="#ppt_x"/>
                                          </p:val>
                                        </p:tav>
                                        <p:tav tm="100000">
                                          <p:val>
                                            <p:strVal val="#ppt_x"/>
                                          </p:val>
                                        </p:tav>
                                      </p:tavLst>
                                    </p:anim>
                                    <p:anim calcmode="lin" valueType="num">
                                      <p:cBhvr additive="base">
                                        <p:cTn id="1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1000" fill="hold"/>
                                        <p:tgtEl>
                                          <p:spTgt spid="21"/>
                                        </p:tgtEl>
                                      </p:cBhvr>
                                      <p:by x="150000" y="150000"/>
                                    </p:animScale>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26"/>
                                        </p:tgtEl>
                                      </p:cBhvr>
                                    </p:animEffect>
                                    <p:set>
                                      <p:cBhvr>
                                        <p:cTn id="29" dur="1" fill="hold">
                                          <p:stCondLst>
                                            <p:cond delay="499"/>
                                          </p:stCondLst>
                                        </p:cTn>
                                        <p:tgtEl>
                                          <p:spTgt spid="2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1000" fill="hold"/>
                                        <p:tgtEl>
                                          <p:spTgt spid="22"/>
                                        </p:tgtEl>
                                      </p:cBhvr>
                                      <p:by x="150000" y="150000"/>
                                    </p:animScale>
                                  </p:childTnLst>
                                </p:cTn>
                              </p:par>
                            </p:childTnLst>
                          </p:cTn>
                        </p:par>
                        <p:par>
                          <p:cTn id="34" fill="hold">
                            <p:stCondLst>
                              <p:cond delay="1000"/>
                            </p:stCondLst>
                            <p:childTnLst>
                              <p:par>
                                <p:cTn id="35" presetID="42" presetClass="entr" presetSubtype="0"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9"/>
                                        </p:tgtEl>
                                      </p:cBhvr>
                                    </p:animEffect>
                                    <p:set>
                                      <p:cBhvr>
                                        <p:cTn id="44" dur="1" fill="hold">
                                          <p:stCondLst>
                                            <p:cond delay="499"/>
                                          </p:stCondLst>
                                        </p:cTn>
                                        <p:tgtEl>
                                          <p:spTgt spid="2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6" presetClass="emph" presetSubtype="0" fill="hold" nodeType="clickEffect">
                                  <p:stCondLst>
                                    <p:cond delay="0"/>
                                  </p:stCondLst>
                                  <p:childTnLst>
                                    <p:animScale>
                                      <p:cBhvr>
                                        <p:cTn id="48" dur="1000" fill="hold"/>
                                        <p:tgtEl>
                                          <p:spTgt spid="23"/>
                                        </p:tgtEl>
                                      </p:cBhvr>
                                      <p:by x="150000" y="150000"/>
                                    </p:animScale>
                                  </p:childTnLst>
                                </p:cTn>
                              </p:par>
                            </p:childTnLst>
                          </p:cTn>
                        </p:par>
                        <p:par>
                          <p:cTn id="49" fill="hold">
                            <p:stCondLst>
                              <p:cond delay="1000"/>
                            </p:stCondLst>
                            <p:childTnLst>
                              <p:par>
                                <p:cTn id="50" presetID="42" presetClass="entr" presetSubtype="0" fill="hold"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0"/>
                                        <p:tgtEl>
                                          <p:spTgt spid="28"/>
                                        </p:tgtEl>
                                      </p:cBhvr>
                                    </p:animEffect>
                                    <p:anim calcmode="lin" valueType="num">
                                      <p:cBhvr>
                                        <p:cTn id="53" dur="1000" fill="hold"/>
                                        <p:tgtEl>
                                          <p:spTgt spid="28"/>
                                        </p:tgtEl>
                                        <p:attrNameLst>
                                          <p:attrName>ppt_x</p:attrName>
                                        </p:attrNameLst>
                                      </p:cBhvr>
                                      <p:tavLst>
                                        <p:tav tm="0">
                                          <p:val>
                                            <p:strVal val="#ppt_x"/>
                                          </p:val>
                                        </p:tav>
                                        <p:tav tm="100000">
                                          <p:val>
                                            <p:strVal val="#ppt_x"/>
                                          </p:val>
                                        </p:tav>
                                      </p:tavLst>
                                    </p:anim>
                                    <p:anim calcmode="lin" valueType="num">
                                      <p:cBhvr>
                                        <p:cTn id="5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28"/>
                                        </p:tgtEl>
                                      </p:cBhvr>
                                    </p:animEffect>
                                    <p:set>
                                      <p:cBhvr>
                                        <p:cTn id="59"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975598873"/>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1038777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7AB94DD-DFC7-41B9-BED1-F7D0EF1DA57F}"/>
              </a:ext>
            </a:extLst>
          </p:cNvPr>
          <p:cNvSpPr>
            <a:spLocks noGrp="1"/>
          </p:cNvSpPr>
          <p:nvPr>
            <p:ph type="title"/>
          </p:nvPr>
        </p:nvSpPr>
        <p:spPr>
          <a:xfrm>
            <a:off x="942001" y="-44618"/>
            <a:ext cx="8229600" cy="796950"/>
          </a:xfrm>
        </p:spPr>
        <p:txBody>
          <a:bodyPr>
            <a:normAutofit/>
          </a:bodyPr>
          <a:lstStyle/>
          <a:p>
            <a:r>
              <a:rPr lang="zh-CN" altLang="en-US" sz="2400" dirty="0">
                <a:solidFill>
                  <a:srgbClr val="FF0000"/>
                </a:solidFill>
              </a:rPr>
              <a:t>基于聚类的最优回归集成学习方法</a:t>
            </a:r>
            <a:endParaRPr lang="zh-CN" altLang="en-US" sz="2400" dirty="0"/>
          </a:p>
        </p:txBody>
      </p:sp>
      <p:grpSp>
        <p:nvGrpSpPr>
          <p:cNvPr id="8" name="组合 7">
            <a:extLst>
              <a:ext uri="{FF2B5EF4-FFF2-40B4-BE49-F238E27FC236}">
                <a16:creationId xmlns:a16="http://schemas.microsoft.com/office/drawing/2014/main" xmlns="" id="{FB5CEE58-B0F4-43AE-9F7B-C63074032CCD}"/>
              </a:ext>
            </a:extLst>
          </p:cNvPr>
          <p:cNvGrpSpPr/>
          <p:nvPr/>
        </p:nvGrpSpPr>
        <p:grpSpPr>
          <a:xfrm>
            <a:off x="173994" y="3968912"/>
            <a:ext cx="8731121" cy="2695528"/>
            <a:chOff x="-367347" y="3091493"/>
            <a:chExt cx="10190711" cy="2718635"/>
          </a:xfrm>
        </p:grpSpPr>
        <p:grpSp>
          <p:nvGrpSpPr>
            <p:cNvPr id="9" name="组合 8">
              <a:extLst>
                <a:ext uri="{FF2B5EF4-FFF2-40B4-BE49-F238E27FC236}">
                  <a16:creationId xmlns:a16="http://schemas.microsoft.com/office/drawing/2014/main" xmlns="" id="{632909BD-0233-43D7-9356-CBFB797FB539}"/>
                </a:ext>
              </a:extLst>
            </p:cNvPr>
            <p:cNvGrpSpPr/>
            <p:nvPr/>
          </p:nvGrpSpPr>
          <p:grpSpPr>
            <a:xfrm>
              <a:off x="-367347" y="3091493"/>
              <a:ext cx="10190711" cy="2718635"/>
              <a:chOff x="-1000278" y="3519828"/>
              <a:chExt cx="10190711" cy="2718635"/>
            </a:xfrm>
          </p:grpSpPr>
          <p:sp>
            <p:nvSpPr>
              <p:cNvPr id="11" name="矩形: 圆角 10">
                <a:extLst>
                  <a:ext uri="{FF2B5EF4-FFF2-40B4-BE49-F238E27FC236}">
                    <a16:creationId xmlns:a16="http://schemas.microsoft.com/office/drawing/2014/main" xmlns="" id="{96372AB9-6AC5-41CA-88DA-B3EA45A74EDB}"/>
                  </a:ext>
                </a:extLst>
              </p:cNvPr>
              <p:cNvSpPr/>
              <p:nvPr/>
            </p:nvSpPr>
            <p:spPr>
              <a:xfrm>
                <a:off x="4399710" y="3554699"/>
                <a:ext cx="3369480"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xmlns="" id="{D2AAC60F-F36E-4794-A8BB-D46628919294}"/>
                  </a:ext>
                </a:extLst>
              </p:cNvPr>
              <p:cNvSpPr txBox="1"/>
              <p:nvPr/>
            </p:nvSpPr>
            <p:spPr>
              <a:xfrm>
                <a:off x="4476017" y="4480719"/>
                <a:ext cx="3088844" cy="651872"/>
              </a:xfrm>
              <a:prstGeom prst="rect">
                <a:avLst/>
              </a:prstGeom>
              <a:noFill/>
              <a:ln>
                <a:solidFill>
                  <a:schemeClr val="bg1"/>
                </a:solidFill>
                <a:prstDash val="solid"/>
              </a:ln>
            </p:spPr>
            <p:txBody>
              <a:bodyPr wrap="square" rtlCol="0">
                <a:spAutoFit/>
              </a:bodyPr>
              <a:lstStyle/>
              <a:p>
                <a:r>
                  <a:rPr lang="zh-CN" altLang="en-US" dirty="0"/>
                  <a:t>  </a:t>
                </a:r>
                <a:r>
                  <a:rPr lang="en-US" altLang="zh-CN" dirty="0"/>
                  <a:t>RF</a:t>
                </a:r>
                <a:r>
                  <a:rPr lang="zh-CN" altLang="en-US" dirty="0"/>
                  <a:t>                   </a:t>
                </a:r>
                <a:r>
                  <a:rPr lang="en-US" altLang="zh-CN" dirty="0"/>
                  <a:t>SVR               GPR    </a:t>
                </a:r>
                <a:endParaRPr lang="zh-CN" altLang="en-US" dirty="0"/>
              </a:p>
            </p:txBody>
          </p:sp>
          <p:pic>
            <p:nvPicPr>
              <p:cNvPr id="13" name="Picture 4" descr="http://s1.knowsky.com/20170221/ngnvdubua2w25.png">
                <a:extLst>
                  <a:ext uri="{FF2B5EF4-FFF2-40B4-BE49-F238E27FC236}">
                    <a16:creationId xmlns:a16="http://schemas.microsoft.com/office/drawing/2014/main" xmlns="" id="{8538DAB4-6D9C-47CA-A4B2-E8A734CEC4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3718" y="4848261"/>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xmlns="" id="{95674962-6380-4EA1-BE2A-50309A0A481D}"/>
                  </a:ext>
                </a:extLst>
              </p:cNvPr>
              <p:cNvPicPr>
                <a:picLocks noChangeAspect="1"/>
              </p:cNvPicPr>
              <p:nvPr/>
            </p:nvPicPr>
            <p:blipFill>
              <a:blip r:embed="rId4"/>
              <a:stretch>
                <a:fillRect/>
              </a:stretch>
            </p:blipFill>
            <p:spPr>
              <a:xfrm>
                <a:off x="5539604" y="4848263"/>
                <a:ext cx="1135327" cy="911173"/>
              </a:xfrm>
              <a:prstGeom prst="rect">
                <a:avLst/>
              </a:prstGeom>
              <a:noFill/>
              <a:ln>
                <a:solidFill>
                  <a:schemeClr val="bg1"/>
                </a:solidFill>
                <a:prstDash val="solid"/>
              </a:ln>
            </p:spPr>
          </p:pic>
          <p:pic>
            <p:nvPicPr>
              <p:cNvPr id="15" name="图片 14">
                <a:extLst>
                  <a:ext uri="{FF2B5EF4-FFF2-40B4-BE49-F238E27FC236}">
                    <a16:creationId xmlns:a16="http://schemas.microsoft.com/office/drawing/2014/main" xmlns="" id="{EE3515A2-C6EB-4107-ADF1-52CBCE82F295}"/>
                  </a:ext>
                </a:extLst>
              </p:cNvPr>
              <p:cNvPicPr>
                <a:picLocks noChangeAspect="1"/>
              </p:cNvPicPr>
              <p:nvPr/>
            </p:nvPicPr>
            <p:blipFill rotWithShape="1">
              <a:blip r:embed="rId5"/>
              <a:srcRect r="32110"/>
              <a:stretch/>
            </p:blipFill>
            <p:spPr>
              <a:xfrm>
                <a:off x="6674931" y="4848262"/>
                <a:ext cx="920004" cy="911173"/>
              </a:xfrm>
              <a:prstGeom prst="rect">
                <a:avLst/>
              </a:prstGeom>
              <a:ln>
                <a:solidFill>
                  <a:schemeClr val="bg1"/>
                </a:solidFill>
                <a:prstDash val="solid"/>
              </a:ln>
            </p:spPr>
          </p:pic>
          <p:sp>
            <p:nvSpPr>
              <p:cNvPr id="83" name="矩形: 圆角 82">
                <a:extLst>
                  <a:ext uri="{FF2B5EF4-FFF2-40B4-BE49-F238E27FC236}">
                    <a16:creationId xmlns:a16="http://schemas.microsoft.com/office/drawing/2014/main" xmlns="" id="{A3FEE4BB-FB7F-4E71-9E2C-E5D5839610C7}"/>
                  </a:ext>
                </a:extLst>
              </p:cNvPr>
              <p:cNvSpPr/>
              <p:nvPr/>
            </p:nvSpPr>
            <p:spPr>
              <a:xfrm>
                <a:off x="7930318" y="3554699"/>
                <a:ext cx="1260115"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84" name="矩形: 圆角 83">
                <a:extLst>
                  <a:ext uri="{FF2B5EF4-FFF2-40B4-BE49-F238E27FC236}">
                    <a16:creationId xmlns:a16="http://schemas.microsoft.com/office/drawing/2014/main" xmlns="" id="{B7EFC67A-28CD-4D01-9C8C-18A8B24B1EF2}"/>
                  </a:ext>
                </a:extLst>
              </p:cNvPr>
              <p:cNvSpPr/>
              <p:nvPr/>
            </p:nvSpPr>
            <p:spPr>
              <a:xfrm>
                <a:off x="-1000278" y="3519828"/>
                <a:ext cx="1043984"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sp>
          <p:nvSpPr>
            <p:cNvPr id="10" name="文本框 9">
              <a:extLst>
                <a:ext uri="{FF2B5EF4-FFF2-40B4-BE49-F238E27FC236}">
                  <a16:creationId xmlns:a16="http://schemas.microsoft.com/office/drawing/2014/main" xmlns="" id="{686F975B-67AF-4785-9F67-A31B42EF9143}"/>
                </a:ext>
              </a:extLst>
            </p:cNvPr>
            <p:cNvSpPr txBox="1"/>
            <p:nvPr/>
          </p:nvSpPr>
          <p:spPr>
            <a:xfrm>
              <a:off x="5252085" y="3416283"/>
              <a:ext cx="2838679" cy="372498"/>
            </a:xfrm>
            <a:prstGeom prst="rect">
              <a:avLst/>
            </a:prstGeom>
            <a:noFill/>
            <a:ln>
              <a:solidFill>
                <a:schemeClr val="tx1"/>
              </a:solidFill>
              <a:prstDash val="solid"/>
            </a:ln>
          </p:spPr>
          <p:txBody>
            <a:bodyPr wrap="square" rtlCol="0">
              <a:spAutoFit/>
            </a:bodyPr>
            <a:lstStyle/>
            <a:p>
              <a:pPr algn="ctr"/>
              <a:r>
                <a:rPr lang="zh-CN" altLang="en-US" dirty="0"/>
                <a:t>选择最优回归模型</a:t>
              </a:r>
            </a:p>
          </p:txBody>
        </p:sp>
      </p:grpSp>
      <p:sp>
        <p:nvSpPr>
          <p:cNvPr id="16" name="矩形 15">
            <a:extLst>
              <a:ext uri="{FF2B5EF4-FFF2-40B4-BE49-F238E27FC236}">
                <a16:creationId xmlns:a16="http://schemas.microsoft.com/office/drawing/2014/main" xmlns="" id="{03C04292-D3D1-4945-A940-07041F0DDE53}"/>
              </a:ext>
            </a:extLst>
          </p:cNvPr>
          <p:cNvSpPr/>
          <p:nvPr/>
        </p:nvSpPr>
        <p:spPr>
          <a:xfrm>
            <a:off x="1451622" y="4425255"/>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50BDD237-C9F5-4420-8DD4-5B765CF85463}"/>
              </a:ext>
            </a:extLst>
          </p:cNvPr>
          <p:cNvSpPr txBox="1"/>
          <p:nvPr/>
        </p:nvSpPr>
        <p:spPr>
          <a:xfrm>
            <a:off x="1442261" y="4516860"/>
            <a:ext cx="1479480" cy="369332"/>
          </a:xfrm>
          <a:prstGeom prst="rect">
            <a:avLst/>
          </a:prstGeom>
          <a:noFill/>
        </p:spPr>
        <p:txBody>
          <a:bodyPr wrap="square" rtlCol="0">
            <a:spAutoFit/>
          </a:bodyPr>
          <a:lstStyle/>
          <a:p>
            <a:r>
              <a:rPr lang="en-US" altLang="zh-CN" dirty="0"/>
              <a:t>K-means</a:t>
            </a:r>
            <a:r>
              <a:rPr lang="zh-CN" altLang="en-US" dirty="0"/>
              <a:t>聚类</a:t>
            </a:r>
          </a:p>
        </p:txBody>
      </p:sp>
      <p:sp>
        <p:nvSpPr>
          <p:cNvPr id="24" name="矩形 23">
            <a:extLst>
              <a:ext uri="{FF2B5EF4-FFF2-40B4-BE49-F238E27FC236}">
                <a16:creationId xmlns:a16="http://schemas.microsoft.com/office/drawing/2014/main" xmlns="" id="{7B7A72E4-E7C7-41D8-918F-AE5D5FA6E64A}"/>
              </a:ext>
            </a:extLst>
          </p:cNvPr>
          <p:cNvSpPr/>
          <p:nvPr/>
        </p:nvSpPr>
        <p:spPr>
          <a:xfrm>
            <a:off x="7905945" y="4200370"/>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25" name="图片 24">
            <a:extLst>
              <a:ext uri="{FF2B5EF4-FFF2-40B4-BE49-F238E27FC236}">
                <a16:creationId xmlns:a16="http://schemas.microsoft.com/office/drawing/2014/main" xmlns="" id="{4A03BA96-24E2-4633-AFCA-C6FF9F95B187}"/>
              </a:ext>
            </a:extLst>
          </p:cNvPr>
          <p:cNvPicPr>
            <a:picLocks noChangeAspect="1"/>
          </p:cNvPicPr>
          <p:nvPr/>
        </p:nvPicPr>
        <p:blipFill>
          <a:blip r:embed="rId6"/>
          <a:stretch>
            <a:fillRect/>
          </a:stretch>
        </p:blipFill>
        <p:spPr>
          <a:xfrm>
            <a:off x="7979625" y="4403144"/>
            <a:ext cx="814013" cy="252698"/>
          </a:xfrm>
          <a:prstGeom prst="rect">
            <a:avLst/>
          </a:prstGeom>
        </p:spPr>
      </p:pic>
      <p:sp>
        <p:nvSpPr>
          <p:cNvPr id="26" name="文本框 25">
            <a:extLst>
              <a:ext uri="{FF2B5EF4-FFF2-40B4-BE49-F238E27FC236}">
                <a16:creationId xmlns:a16="http://schemas.microsoft.com/office/drawing/2014/main" xmlns="" id="{C6F6EC8E-A6AE-469A-9AC2-8214BD9C9EC1}"/>
              </a:ext>
            </a:extLst>
          </p:cNvPr>
          <p:cNvSpPr txBox="1"/>
          <p:nvPr/>
        </p:nvSpPr>
        <p:spPr>
          <a:xfrm>
            <a:off x="7884981" y="4160433"/>
            <a:ext cx="1117993" cy="338554"/>
          </a:xfrm>
          <a:prstGeom prst="rect">
            <a:avLst/>
          </a:prstGeom>
          <a:noFill/>
        </p:spPr>
        <p:txBody>
          <a:bodyPr wrap="square" rtlCol="0">
            <a:spAutoFit/>
          </a:bodyPr>
          <a:lstStyle/>
          <a:p>
            <a:r>
              <a:rPr lang="en-US" altLang="zh-CN" sz="1600" dirty="0"/>
              <a:t>BestM_1</a:t>
            </a:r>
            <a:endParaRPr lang="zh-CN" altLang="en-US" sz="1600" dirty="0"/>
          </a:p>
        </p:txBody>
      </p:sp>
      <p:sp>
        <p:nvSpPr>
          <p:cNvPr id="27" name="文本框 26">
            <a:extLst>
              <a:ext uri="{FF2B5EF4-FFF2-40B4-BE49-F238E27FC236}">
                <a16:creationId xmlns:a16="http://schemas.microsoft.com/office/drawing/2014/main" xmlns="" id="{69C17BE9-6F96-4866-B883-C5AD9F771A9B}"/>
              </a:ext>
            </a:extLst>
          </p:cNvPr>
          <p:cNvSpPr txBox="1"/>
          <p:nvPr/>
        </p:nvSpPr>
        <p:spPr>
          <a:xfrm>
            <a:off x="87629" y="2475419"/>
            <a:ext cx="6432425" cy="400110"/>
          </a:xfrm>
          <a:prstGeom prst="rect">
            <a:avLst/>
          </a:prstGeom>
          <a:noFill/>
        </p:spPr>
        <p:txBody>
          <a:bodyPr wrap="square" rtlCol="0">
            <a:spAutoFit/>
          </a:bodyPr>
          <a:lstStyle/>
          <a:p>
            <a:r>
              <a:rPr lang="zh-CN" altLang="en-US" sz="2000" b="1" dirty="0"/>
              <a:t>解决方案：</a:t>
            </a:r>
            <a:r>
              <a:rPr lang="zh-CN" altLang="en-US" sz="2000" dirty="0"/>
              <a:t>基于聚类的最优回归集成学习模型</a:t>
            </a:r>
          </a:p>
        </p:txBody>
      </p:sp>
      <p:sp>
        <p:nvSpPr>
          <p:cNvPr id="28" name="箭头: 右 27">
            <a:extLst>
              <a:ext uri="{FF2B5EF4-FFF2-40B4-BE49-F238E27FC236}">
                <a16:creationId xmlns:a16="http://schemas.microsoft.com/office/drawing/2014/main" xmlns="" id="{791D9618-2E2E-4E00-AA1A-9FDB70587DC9}"/>
              </a:ext>
            </a:extLst>
          </p:cNvPr>
          <p:cNvSpPr/>
          <p:nvPr/>
        </p:nvSpPr>
        <p:spPr>
          <a:xfrm>
            <a:off x="1086265" y="502183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xmlns="" id="{E3DADE83-A388-4264-9825-9B34A703FE7A}"/>
              </a:ext>
            </a:extLst>
          </p:cNvPr>
          <p:cNvPicPr>
            <a:picLocks noChangeAspect="1"/>
          </p:cNvPicPr>
          <p:nvPr/>
        </p:nvPicPr>
        <p:blipFill>
          <a:blip r:embed="rId7"/>
          <a:stretch>
            <a:fillRect/>
          </a:stretch>
        </p:blipFill>
        <p:spPr>
          <a:xfrm>
            <a:off x="1556862" y="4953485"/>
            <a:ext cx="1149291" cy="928474"/>
          </a:xfrm>
          <a:prstGeom prst="rect">
            <a:avLst/>
          </a:prstGeom>
        </p:spPr>
      </p:pic>
      <p:sp>
        <p:nvSpPr>
          <p:cNvPr id="31" name="矩形 30">
            <a:extLst>
              <a:ext uri="{FF2B5EF4-FFF2-40B4-BE49-F238E27FC236}">
                <a16:creationId xmlns:a16="http://schemas.microsoft.com/office/drawing/2014/main" xmlns="" id="{1E615737-D92D-4589-877D-46B71CA99D6B}"/>
              </a:ext>
            </a:extLst>
          </p:cNvPr>
          <p:cNvSpPr/>
          <p:nvPr/>
        </p:nvSpPr>
        <p:spPr>
          <a:xfrm>
            <a:off x="7911934" y="4789678"/>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sp>
        <p:nvSpPr>
          <p:cNvPr id="33" name="矩形 32">
            <a:extLst>
              <a:ext uri="{FF2B5EF4-FFF2-40B4-BE49-F238E27FC236}">
                <a16:creationId xmlns:a16="http://schemas.microsoft.com/office/drawing/2014/main" xmlns="" id="{31672867-EBB2-40C3-A682-3631D4E630DE}"/>
              </a:ext>
            </a:extLst>
          </p:cNvPr>
          <p:cNvSpPr/>
          <p:nvPr/>
        </p:nvSpPr>
        <p:spPr>
          <a:xfrm>
            <a:off x="7932266" y="5951984"/>
            <a:ext cx="894894"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34" name="图片 33">
            <a:extLst>
              <a:ext uri="{FF2B5EF4-FFF2-40B4-BE49-F238E27FC236}">
                <a16:creationId xmlns:a16="http://schemas.microsoft.com/office/drawing/2014/main" xmlns="" id="{200DD931-70E8-449C-B7AD-F8351669AF33}"/>
              </a:ext>
            </a:extLst>
          </p:cNvPr>
          <p:cNvPicPr>
            <a:picLocks noChangeAspect="1"/>
          </p:cNvPicPr>
          <p:nvPr/>
        </p:nvPicPr>
        <p:blipFill>
          <a:blip r:embed="rId6"/>
          <a:stretch>
            <a:fillRect/>
          </a:stretch>
        </p:blipFill>
        <p:spPr>
          <a:xfrm>
            <a:off x="7985615" y="4978337"/>
            <a:ext cx="814013" cy="252698"/>
          </a:xfrm>
          <a:prstGeom prst="rect">
            <a:avLst/>
          </a:prstGeom>
        </p:spPr>
      </p:pic>
      <p:sp>
        <p:nvSpPr>
          <p:cNvPr id="35" name="文本框 34">
            <a:extLst>
              <a:ext uri="{FF2B5EF4-FFF2-40B4-BE49-F238E27FC236}">
                <a16:creationId xmlns:a16="http://schemas.microsoft.com/office/drawing/2014/main" xmlns="" id="{CFB120DC-0FB6-4CB1-A0B2-09ABA227D8D7}"/>
              </a:ext>
            </a:extLst>
          </p:cNvPr>
          <p:cNvSpPr txBox="1"/>
          <p:nvPr/>
        </p:nvSpPr>
        <p:spPr>
          <a:xfrm>
            <a:off x="7890971" y="4771173"/>
            <a:ext cx="1117993" cy="338554"/>
          </a:xfrm>
          <a:prstGeom prst="rect">
            <a:avLst/>
          </a:prstGeom>
          <a:noFill/>
        </p:spPr>
        <p:txBody>
          <a:bodyPr wrap="square" rtlCol="0">
            <a:spAutoFit/>
          </a:bodyPr>
          <a:lstStyle/>
          <a:p>
            <a:r>
              <a:rPr lang="en-US" altLang="zh-CN" sz="1600" dirty="0"/>
              <a:t>BestM_2</a:t>
            </a:r>
            <a:endParaRPr lang="zh-CN" altLang="en-US" sz="1600" dirty="0"/>
          </a:p>
        </p:txBody>
      </p:sp>
      <p:pic>
        <p:nvPicPr>
          <p:cNvPr id="38" name="图片 37">
            <a:extLst>
              <a:ext uri="{FF2B5EF4-FFF2-40B4-BE49-F238E27FC236}">
                <a16:creationId xmlns:a16="http://schemas.microsoft.com/office/drawing/2014/main" xmlns="" id="{FD080D6A-B063-4F24-9333-D12F2A245E2C}"/>
              </a:ext>
            </a:extLst>
          </p:cNvPr>
          <p:cNvPicPr>
            <a:picLocks noChangeAspect="1"/>
          </p:cNvPicPr>
          <p:nvPr/>
        </p:nvPicPr>
        <p:blipFill>
          <a:blip r:embed="rId6"/>
          <a:stretch>
            <a:fillRect/>
          </a:stretch>
        </p:blipFill>
        <p:spPr>
          <a:xfrm>
            <a:off x="8013147" y="6160789"/>
            <a:ext cx="814013" cy="252698"/>
          </a:xfrm>
          <a:prstGeom prst="rect">
            <a:avLst/>
          </a:prstGeom>
        </p:spPr>
      </p:pic>
      <p:sp>
        <p:nvSpPr>
          <p:cNvPr id="39" name="文本框 38">
            <a:extLst>
              <a:ext uri="{FF2B5EF4-FFF2-40B4-BE49-F238E27FC236}">
                <a16:creationId xmlns:a16="http://schemas.microsoft.com/office/drawing/2014/main" xmlns="" id="{11C55BD2-E9B7-4005-82BF-B4B8D616ED6E}"/>
              </a:ext>
            </a:extLst>
          </p:cNvPr>
          <p:cNvSpPr txBox="1"/>
          <p:nvPr/>
        </p:nvSpPr>
        <p:spPr>
          <a:xfrm>
            <a:off x="7918503" y="5953625"/>
            <a:ext cx="1117993" cy="338554"/>
          </a:xfrm>
          <a:prstGeom prst="rect">
            <a:avLst/>
          </a:prstGeom>
          <a:noFill/>
        </p:spPr>
        <p:txBody>
          <a:bodyPr wrap="square" rtlCol="0">
            <a:spAutoFit/>
          </a:bodyPr>
          <a:lstStyle/>
          <a:p>
            <a:r>
              <a:rPr lang="en-US" altLang="zh-CN" sz="1600" dirty="0" err="1"/>
              <a:t>BestM_n</a:t>
            </a:r>
            <a:endParaRPr lang="zh-CN" altLang="en-US" sz="1600" dirty="0"/>
          </a:p>
        </p:txBody>
      </p:sp>
      <p:grpSp>
        <p:nvGrpSpPr>
          <p:cNvPr id="44" name="组合 43">
            <a:extLst>
              <a:ext uri="{FF2B5EF4-FFF2-40B4-BE49-F238E27FC236}">
                <a16:creationId xmlns:a16="http://schemas.microsoft.com/office/drawing/2014/main" xmlns="" id="{C1BA1B12-AF67-4FB5-80EE-1B3C9B251798}"/>
              </a:ext>
            </a:extLst>
          </p:cNvPr>
          <p:cNvGrpSpPr/>
          <p:nvPr/>
        </p:nvGrpSpPr>
        <p:grpSpPr>
          <a:xfrm>
            <a:off x="274870" y="4267206"/>
            <a:ext cx="1533060" cy="1404348"/>
            <a:chOff x="409746" y="1799887"/>
            <a:chExt cx="1789343" cy="1517068"/>
          </a:xfrm>
        </p:grpSpPr>
        <p:grpSp>
          <p:nvGrpSpPr>
            <p:cNvPr id="45" name="组合 44">
              <a:extLst>
                <a:ext uri="{FF2B5EF4-FFF2-40B4-BE49-F238E27FC236}">
                  <a16:creationId xmlns:a16="http://schemas.microsoft.com/office/drawing/2014/main" xmlns="" id="{F8FD8274-5B82-44A6-B0F4-18F94FCE06AE}"/>
                </a:ext>
              </a:extLst>
            </p:cNvPr>
            <p:cNvGrpSpPr/>
            <p:nvPr/>
          </p:nvGrpSpPr>
          <p:grpSpPr>
            <a:xfrm>
              <a:off x="411819" y="2588452"/>
              <a:ext cx="733631" cy="728503"/>
              <a:chOff x="550409" y="2650953"/>
              <a:chExt cx="733631" cy="728503"/>
            </a:xfrm>
          </p:grpSpPr>
          <p:sp>
            <p:nvSpPr>
              <p:cNvPr id="47" name="流程图: 磁盘 46">
                <a:extLst>
                  <a:ext uri="{FF2B5EF4-FFF2-40B4-BE49-F238E27FC236}">
                    <a16:creationId xmlns:a16="http://schemas.microsoft.com/office/drawing/2014/main" xmlns="" id="{2092CD6D-D20D-4818-8B05-E28EE915A66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8" name="流程图: 磁盘 47">
                <a:extLst>
                  <a:ext uri="{FF2B5EF4-FFF2-40B4-BE49-F238E27FC236}">
                    <a16:creationId xmlns:a16="http://schemas.microsoft.com/office/drawing/2014/main" xmlns="" id="{D7FC0938-2EBC-499F-8103-C6AC579482C1}"/>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9" name="流程图: 磁盘 48">
                <a:extLst>
                  <a:ext uri="{FF2B5EF4-FFF2-40B4-BE49-F238E27FC236}">
                    <a16:creationId xmlns:a16="http://schemas.microsoft.com/office/drawing/2014/main" xmlns="" id="{09A9F833-6FDC-488C-BC45-339590A1643B}"/>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grpSp>
        <p:sp>
          <p:nvSpPr>
            <p:cNvPr id="46" name="文本框 45">
              <a:extLst>
                <a:ext uri="{FF2B5EF4-FFF2-40B4-BE49-F238E27FC236}">
                  <a16:creationId xmlns:a16="http://schemas.microsoft.com/office/drawing/2014/main" xmlns="" id="{4C1887ED-39E8-4E1A-8829-1AC2A17E259B}"/>
                </a:ext>
              </a:extLst>
            </p:cNvPr>
            <p:cNvSpPr txBox="1"/>
            <p:nvPr/>
          </p:nvSpPr>
          <p:spPr>
            <a:xfrm>
              <a:off x="409746" y="1799887"/>
              <a:ext cx="1789343" cy="698209"/>
            </a:xfrm>
            <a:prstGeom prst="rect">
              <a:avLst/>
            </a:prstGeom>
            <a:noFill/>
          </p:spPr>
          <p:txBody>
            <a:bodyPr wrap="square" rtlCol="0">
              <a:spAutoFit/>
            </a:bodyPr>
            <a:lstStyle/>
            <a:p>
              <a:r>
                <a:rPr lang="zh-CN" altLang="en-US" dirty="0"/>
                <a:t>学习</a:t>
              </a:r>
              <a:endParaRPr lang="en-US" altLang="zh-CN" dirty="0"/>
            </a:p>
            <a:p>
              <a:r>
                <a:rPr lang="zh-CN" altLang="en-US" dirty="0"/>
                <a:t>样本</a:t>
              </a:r>
            </a:p>
          </p:txBody>
        </p:sp>
      </p:grpSp>
      <p:sp>
        <p:nvSpPr>
          <p:cNvPr id="61" name="文本框 60">
            <a:extLst>
              <a:ext uri="{FF2B5EF4-FFF2-40B4-BE49-F238E27FC236}">
                <a16:creationId xmlns:a16="http://schemas.microsoft.com/office/drawing/2014/main" xmlns="" id="{35830E7F-6CF2-46F5-9A1D-C9EA0EF533AF}"/>
              </a:ext>
            </a:extLst>
          </p:cNvPr>
          <p:cNvSpPr txBox="1"/>
          <p:nvPr/>
        </p:nvSpPr>
        <p:spPr>
          <a:xfrm>
            <a:off x="290268" y="1024954"/>
            <a:ext cx="8449383" cy="1323439"/>
          </a:xfrm>
          <a:prstGeom prst="rect">
            <a:avLst/>
          </a:prstGeom>
          <a:noFill/>
        </p:spPr>
        <p:txBody>
          <a:bodyPr wrap="square" rtlCol="0">
            <a:spAutoFit/>
          </a:bodyPr>
          <a:lstStyle/>
          <a:p>
            <a:r>
              <a:rPr lang="zh-CN" altLang="en-US" sz="2000" b="1" dirty="0"/>
              <a:t>问题描述</a:t>
            </a:r>
            <a:r>
              <a:rPr lang="zh-CN" altLang="en-US" sz="2000" dirty="0"/>
              <a:t>：</a:t>
            </a:r>
            <a:endParaRPr lang="en-US" altLang="zh-CN" sz="2000" dirty="0"/>
          </a:p>
          <a:p>
            <a:r>
              <a:rPr lang="zh-CN" altLang="en-US" sz="2000" dirty="0"/>
              <a:t>材料数据通常呈现</a:t>
            </a:r>
            <a:r>
              <a:rPr lang="zh-CN" altLang="en-US" sz="2000" b="1" dirty="0">
                <a:solidFill>
                  <a:srgbClr val="FF0000"/>
                </a:solidFill>
              </a:rPr>
              <a:t>小样本、高维度和分布不均匀的特点</a:t>
            </a:r>
            <a:r>
              <a:rPr lang="zh-CN" altLang="en-US" sz="2000" dirty="0"/>
              <a:t>，综合样本物理背景的复杂性，所以难以找到一种单一的模型对高维且具有一定物理复杂性背景的小样本进行建模。</a:t>
            </a:r>
          </a:p>
        </p:txBody>
      </p:sp>
      <p:sp>
        <p:nvSpPr>
          <p:cNvPr id="62" name="文本框 61">
            <a:extLst>
              <a:ext uri="{FF2B5EF4-FFF2-40B4-BE49-F238E27FC236}">
                <a16:creationId xmlns:a16="http://schemas.microsoft.com/office/drawing/2014/main" xmlns="" id="{B2332F02-0052-4990-A2CE-C2E9DDE83EC8}"/>
              </a:ext>
            </a:extLst>
          </p:cNvPr>
          <p:cNvSpPr txBox="1"/>
          <p:nvPr/>
        </p:nvSpPr>
        <p:spPr>
          <a:xfrm>
            <a:off x="3687578" y="5436894"/>
            <a:ext cx="461665" cy="525980"/>
          </a:xfrm>
          <a:prstGeom prst="rect">
            <a:avLst/>
          </a:prstGeom>
          <a:noFill/>
        </p:spPr>
        <p:txBody>
          <a:bodyPr vert="eaVert" wrap="square" rtlCol="0">
            <a:spAutoFit/>
          </a:bodyPr>
          <a:lstStyle/>
          <a:p>
            <a:r>
              <a:rPr lang="en-US" altLang="zh-CN" dirty="0"/>
              <a:t>….</a:t>
            </a:r>
            <a:endParaRPr lang="zh-CN" altLang="en-US" dirty="0"/>
          </a:p>
        </p:txBody>
      </p:sp>
      <p:sp>
        <p:nvSpPr>
          <p:cNvPr id="63" name="文本框 62">
            <a:extLst>
              <a:ext uri="{FF2B5EF4-FFF2-40B4-BE49-F238E27FC236}">
                <a16:creationId xmlns:a16="http://schemas.microsoft.com/office/drawing/2014/main" xmlns="" id="{D54C833F-913C-4087-BD1A-A380C1A5D544}"/>
              </a:ext>
            </a:extLst>
          </p:cNvPr>
          <p:cNvSpPr txBox="1"/>
          <p:nvPr/>
        </p:nvSpPr>
        <p:spPr>
          <a:xfrm>
            <a:off x="8181132" y="5428901"/>
            <a:ext cx="430887" cy="525980"/>
          </a:xfrm>
          <a:prstGeom prst="rect">
            <a:avLst/>
          </a:prstGeom>
          <a:noFill/>
        </p:spPr>
        <p:txBody>
          <a:bodyPr vert="eaVert" wrap="square" rtlCol="0">
            <a:spAutoFit/>
          </a:bodyPr>
          <a:lstStyle/>
          <a:p>
            <a:r>
              <a:rPr lang="en-US" altLang="zh-CN" sz="1600" dirty="0"/>
              <a:t>….</a:t>
            </a:r>
            <a:endParaRPr lang="zh-CN" altLang="en-US" sz="1600" dirty="0"/>
          </a:p>
        </p:txBody>
      </p:sp>
      <p:sp>
        <p:nvSpPr>
          <p:cNvPr id="51" name="矩形: 圆角 50">
            <a:extLst>
              <a:ext uri="{FF2B5EF4-FFF2-40B4-BE49-F238E27FC236}">
                <a16:creationId xmlns:a16="http://schemas.microsoft.com/office/drawing/2014/main" xmlns="" id="{CCD9FEBF-C966-4B2A-8CB0-F728B36E99E6}"/>
              </a:ext>
            </a:extLst>
          </p:cNvPr>
          <p:cNvSpPr/>
          <p:nvPr/>
        </p:nvSpPr>
        <p:spPr>
          <a:xfrm>
            <a:off x="26282" y="1027042"/>
            <a:ext cx="9091436" cy="129778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xmlns="" id="{4B7B858E-E5F5-4198-9C57-D5E19F05CC3D}"/>
              </a:ext>
            </a:extLst>
          </p:cNvPr>
          <p:cNvSpPr/>
          <p:nvPr/>
        </p:nvSpPr>
        <p:spPr>
          <a:xfrm>
            <a:off x="1353076" y="4003487"/>
            <a:ext cx="3254810" cy="2665873"/>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xmlns="" id="{37F0C5BD-AE35-4C52-A496-28FB77DA37FC}"/>
              </a:ext>
            </a:extLst>
          </p:cNvPr>
          <p:cNvSpPr/>
          <p:nvPr/>
        </p:nvSpPr>
        <p:spPr>
          <a:xfrm>
            <a:off x="3405536" y="4122928"/>
            <a:ext cx="982709" cy="236863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9" name="箭头: 右 58">
            <a:extLst>
              <a:ext uri="{FF2B5EF4-FFF2-40B4-BE49-F238E27FC236}">
                <a16:creationId xmlns:a16="http://schemas.microsoft.com/office/drawing/2014/main" xmlns="" id="{D950A544-B64B-404F-ABB0-3C0B3AD5DAE6}"/>
              </a:ext>
            </a:extLst>
          </p:cNvPr>
          <p:cNvSpPr/>
          <p:nvPr/>
        </p:nvSpPr>
        <p:spPr>
          <a:xfrm>
            <a:off x="2933057" y="452595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4" name="箭头: 右 63">
            <a:extLst>
              <a:ext uri="{FF2B5EF4-FFF2-40B4-BE49-F238E27FC236}">
                <a16:creationId xmlns:a16="http://schemas.microsoft.com/office/drawing/2014/main" xmlns="" id="{E9374125-89E6-442A-9457-B345781FE435}"/>
              </a:ext>
            </a:extLst>
          </p:cNvPr>
          <p:cNvSpPr/>
          <p:nvPr/>
        </p:nvSpPr>
        <p:spPr>
          <a:xfrm>
            <a:off x="2933057" y="489987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5" name="箭头: 右 64">
            <a:extLst>
              <a:ext uri="{FF2B5EF4-FFF2-40B4-BE49-F238E27FC236}">
                <a16:creationId xmlns:a16="http://schemas.microsoft.com/office/drawing/2014/main" xmlns="" id="{BBD44E47-E7A2-438D-940A-814556822709}"/>
              </a:ext>
            </a:extLst>
          </p:cNvPr>
          <p:cNvSpPr/>
          <p:nvPr/>
        </p:nvSpPr>
        <p:spPr>
          <a:xfrm>
            <a:off x="2924241" y="554918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69" name="图片 68">
            <a:extLst>
              <a:ext uri="{FF2B5EF4-FFF2-40B4-BE49-F238E27FC236}">
                <a16:creationId xmlns:a16="http://schemas.microsoft.com/office/drawing/2014/main" xmlns="" id="{55D5BD5B-4149-4EC5-9356-B5E399CF677C}"/>
              </a:ext>
            </a:extLst>
          </p:cNvPr>
          <p:cNvPicPr>
            <a:picLocks noChangeAspect="1"/>
          </p:cNvPicPr>
          <p:nvPr/>
        </p:nvPicPr>
        <p:blipFill>
          <a:blip r:embed="rId8"/>
          <a:stretch>
            <a:fillRect/>
          </a:stretch>
        </p:blipFill>
        <p:spPr>
          <a:xfrm>
            <a:off x="3500392" y="4168077"/>
            <a:ext cx="775281" cy="499380"/>
          </a:xfrm>
          <a:prstGeom prst="rect">
            <a:avLst/>
          </a:prstGeom>
          <a:ln>
            <a:solidFill>
              <a:srgbClr val="33A8C7"/>
            </a:solidFill>
          </a:ln>
        </p:spPr>
      </p:pic>
      <p:pic>
        <p:nvPicPr>
          <p:cNvPr id="70" name="图片 69">
            <a:extLst>
              <a:ext uri="{FF2B5EF4-FFF2-40B4-BE49-F238E27FC236}">
                <a16:creationId xmlns:a16="http://schemas.microsoft.com/office/drawing/2014/main" xmlns="" id="{2CD59F35-CA69-4534-A88C-7DA2DC7FAE10}"/>
              </a:ext>
            </a:extLst>
          </p:cNvPr>
          <p:cNvPicPr>
            <a:picLocks noChangeAspect="1"/>
          </p:cNvPicPr>
          <p:nvPr/>
        </p:nvPicPr>
        <p:blipFill>
          <a:blip r:embed="rId9"/>
          <a:stretch>
            <a:fillRect/>
          </a:stretch>
        </p:blipFill>
        <p:spPr>
          <a:xfrm>
            <a:off x="3500392" y="4716143"/>
            <a:ext cx="775281" cy="499380"/>
          </a:xfrm>
          <a:prstGeom prst="rect">
            <a:avLst/>
          </a:prstGeom>
          <a:ln>
            <a:solidFill>
              <a:srgbClr val="33A8C7"/>
            </a:solidFill>
          </a:ln>
        </p:spPr>
      </p:pic>
      <p:pic>
        <p:nvPicPr>
          <p:cNvPr id="72" name="图片 71">
            <a:extLst>
              <a:ext uri="{FF2B5EF4-FFF2-40B4-BE49-F238E27FC236}">
                <a16:creationId xmlns:a16="http://schemas.microsoft.com/office/drawing/2014/main" xmlns="" id="{527CBBA6-EF81-4BF5-A048-C1F2B4444112}"/>
              </a:ext>
            </a:extLst>
          </p:cNvPr>
          <p:cNvPicPr>
            <a:picLocks noChangeAspect="1"/>
          </p:cNvPicPr>
          <p:nvPr/>
        </p:nvPicPr>
        <p:blipFill>
          <a:blip r:embed="rId10"/>
          <a:stretch>
            <a:fillRect/>
          </a:stretch>
        </p:blipFill>
        <p:spPr>
          <a:xfrm>
            <a:off x="3500392" y="5921724"/>
            <a:ext cx="772004" cy="517935"/>
          </a:xfrm>
          <a:prstGeom prst="rect">
            <a:avLst/>
          </a:prstGeom>
          <a:ln>
            <a:solidFill>
              <a:schemeClr val="accent1"/>
            </a:solidFill>
          </a:ln>
        </p:spPr>
      </p:pic>
      <p:sp>
        <p:nvSpPr>
          <p:cNvPr id="73" name="文本框 72">
            <a:extLst>
              <a:ext uri="{FF2B5EF4-FFF2-40B4-BE49-F238E27FC236}">
                <a16:creationId xmlns:a16="http://schemas.microsoft.com/office/drawing/2014/main" xmlns="" id="{3421C0E2-A269-44BD-B984-928E331332CB}"/>
              </a:ext>
            </a:extLst>
          </p:cNvPr>
          <p:cNvSpPr txBox="1"/>
          <p:nvPr/>
        </p:nvSpPr>
        <p:spPr>
          <a:xfrm>
            <a:off x="3450768" y="4200370"/>
            <a:ext cx="1110271" cy="338554"/>
          </a:xfrm>
          <a:prstGeom prst="rect">
            <a:avLst/>
          </a:prstGeom>
          <a:noFill/>
        </p:spPr>
        <p:txBody>
          <a:bodyPr wrap="square" rtlCol="0">
            <a:spAutoFit/>
          </a:bodyPr>
          <a:lstStyle/>
          <a:p>
            <a:r>
              <a:rPr lang="en-US" altLang="zh-CN" sz="1600" dirty="0"/>
              <a:t>cluster_1</a:t>
            </a:r>
            <a:endParaRPr lang="zh-CN" altLang="en-US" sz="1600" dirty="0"/>
          </a:p>
        </p:txBody>
      </p:sp>
      <p:sp>
        <p:nvSpPr>
          <p:cNvPr id="74" name="文本框 73">
            <a:extLst>
              <a:ext uri="{FF2B5EF4-FFF2-40B4-BE49-F238E27FC236}">
                <a16:creationId xmlns:a16="http://schemas.microsoft.com/office/drawing/2014/main" xmlns="" id="{0313CC91-4479-4108-94EE-FCCA8FA656CA}"/>
              </a:ext>
            </a:extLst>
          </p:cNvPr>
          <p:cNvSpPr txBox="1"/>
          <p:nvPr/>
        </p:nvSpPr>
        <p:spPr>
          <a:xfrm>
            <a:off x="3446402" y="4790717"/>
            <a:ext cx="1110271" cy="338554"/>
          </a:xfrm>
          <a:prstGeom prst="rect">
            <a:avLst/>
          </a:prstGeom>
          <a:noFill/>
        </p:spPr>
        <p:txBody>
          <a:bodyPr wrap="square" rtlCol="0">
            <a:spAutoFit/>
          </a:bodyPr>
          <a:lstStyle/>
          <a:p>
            <a:r>
              <a:rPr lang="en-US" altLang="zh-CN" sz="1600" dirty="0"/>
              <a:t>cluster_2</a:t>
            </a:r>
            <a:endParaRPr lang="zh-CN" altLang="en-US" sz="1600" dirty="0"/>
          </a:p>
        </p:txBody>
      </p:sp>
      <p:sp>
        <p:nvSpPr>
          <p:cNvPr id="76" name="文本框 75">
            <a:extLst>
              <a:ext uri="{FF2B5EF4-FFF2-40B4-BE49-F238E27FC236}">
                <a16:creationId xmlns:a16="http://schemas.microsoft.com/office/drawing/2014/main" xmlns="" id="{6EED5F7D-29B7-4D52-B348-4E63ED2AF427}"/>
              </a:ext>
            </a:extLst>
          </p:cNvPr>
          <p:cNvSpPr txBox="1"/>
          <p:nvPr/>
        </p:nvSpPr>
        <p:spPr>
          <a:xfrm>
            <a:off x="3405823" y="6044675"/>
            <a:ext cx="1110271" cy="338554"/>
          </a:xfrm>
          <a:prstGeom prst="rect">
            <a:avLst/>
          </a:prstGeom>
          <a:noFill/>
        </p:spPr>
        <p:txBody>
          <a:bodyPr wrap="square" rtlCol="0">
            <a:spAutoFit/>
          </a:bodyPr>
          <a:lstStyle/>
          <a:p>
            <a:r>
              <a:rPr lang="en-US" altLang="zh-CN" sz="1600" dirty="0" err="1"/>
              <a:t>cluster_n</a:t>
            </a:r>
            <a:endParaRPr lang="zh-CN" altLang="en-US" sz="1600" dirty="0"/>
          </a:p>
        </p:txBody>
      </p:sp>
      <p:sp>
        <p:nvSpPr>
          <p:cNvPr id="55" name="矩形 54">
            <a:extLst>
              <a:ext uri="{FF2B5EF4-FFF2-40B4-BE49-F238E27FC236}">
                <a16:creationId xmlns:a16="http://schemas.microsoft.com/office/drawing/2014/main" xmlns="" id="{5A659B95-360D-4CE5-98B2-59731D12034C}"/>
              </a:ext>
            </a:extLst>
          </p:cNvPr>
          <p:cNvSpPr/>
          <p:nvPr/>
        </p:nvSpPr>
        <p:spPr>
          <a:xfrm>
            <a:off x="1314463" y="2908439"/>
            <a:ext cx="3185529"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xmlns="" id="{8FF50CDC-6140-47DF-BEFE-03C5C5E38AFA}"/>
              </a:ext>
            </a:extLst>
          </p:cNvPr>
          <p:cNvSpPr txBox="1"/>
          <p:nvPr/>
        </p:nvSpPr>
        <p:spPr>
          <a:xfrm>
            <a:off x="1386289" y="2888229"/>
            <a:ext cx="3185711" cy="1077218"/>
          </a:xfrm>
          <a:prstGeom prst="rect">
            <a:avLst/>
          </a:prstGeom>
          <a:noFill/>
        </p:spPr>
        <p:txBody>
          <a:bodyPr wrap="square" rtlCol="0">
            <a:spAutoFit/>
          </a:bodyPr>
          <a:lstStyle/>
          <a:p>
            <a:r>
              <a:rPr lang="zh-CN" altLang="en-US" sz="1600" dirty="0"/>
              <a:t>把样本投射到特征空间并利用聚类的方法把样本划分为不同的簇，</a:t>
            </a:r>
            <a:r>
              <a:rPr lang="zh-CN" altLang="en-US" sz="1600" b="1" dirty="0"/>
              <a:t>簇内样本的特性相似、簇间样本的特性不同</a:t>
            </a:r>
          </a:p>
        </p:txBody>
      </p:sp>
      <p:sp>
        <p:nvSpPr>
          <p:cNvPr id="78" name="箭头: 右 77">
            <a:extLst>
              <a:ext uri="{FF2B5EF4-FFF2-40B4-BE49-F238E27FC236}">
                <a16:creationId xmlns:a16="http://schemas.microsoft.com/office/drawing/2014/main" xmlns="" id="{5CEEF1DE-A3CC-4931-BA12-1579B8C87C77}"/>
              </a:ext>
            </a:extLst>
          </p:cNvPr>
          <p:cNvSpPr/>
          <p:nvPr/>
        </p:nvSpPr>
        <p:spPr>
          <a:xfrm>
            <a:off x="4549666" y="431069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9" name="矩形 78">
            <a:extLst>
              <a:ext uri="{FF2B5EF4-FFF2-40B4-BE49-F238E27FC236}">
                <a16:creationId xmlns:a16="http://schemas.microsoft.com/office/drawing/2014/main" xmlns="" id="{C832ADAD-1B7B-4A6F-B454-6FE2E2F64BEE}"/>
              </a:ext>
            </a:extLst>
          </p:cNvPr>
          <p:cNvSpPr/>
          <p:nvPr/>
        </p:nvSpPr>
        <p:spPr>
          <a:xfrm>
            <a:off x="4837322" y="2909181"/>
            <a:ext cx="2841641"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xmlns="" id="{5E13D233-DDF5-4877-ABEE-6619A1A37D83}"/>
              </a:ext>
            </a:extLst>
          </p:cNvPr>
          <p:cNvSpPr txBox="1"/>
          <p:nvPr/>
        </p:nvSpPr>
        <p:spPr>
          <a:xfrm>
            <a:off x="4788024" y="3070701"/>
            <a:ext cx="2989485" cy="646331"/>
          </a:xfrm>
          <a:prstGeom prst="rect">
            <a:avLst/>
          </a:prstGeom>
          <a:noFill/>
        </p:spPr>
        <p:txBody>
          <a:bodyPr wrap="square" rtlCol="0">
            <a:spAutoFit/>
          </a:bodyPr>
          <a:lstStyle/>
          <a:p>
            <a:r>
              <a:rPr lang="zh-CN" altLang="en-US" dirty="0"/>
              <a:t>针对不同的簇，</a:t>
            </a:r>
            <a:r>
              <a:rPr lang="zh-CN" altLang="en-US" b="1" dirty="0"/>
              <a:t>依据预测精度</a:t>
            </a:r>
            <a:r>
              <a:rPr lang="zh-CN" altLang="en-US" dirty="0"/>
              <a:t>选择最优的回归模型</a:t>
            </a:r>
            <a:endParaRPr lang="zh-CN" altLang="en-US" b="1" dirty="0"/>
          </a:p>
        </p:txBody>
      </p:sp>
      <p:sp>
        <p:nvSpPr>
          <p:cNvPr id="85" name="箭头: 右 84">
            <a:extLst>
              <a:ext uri="{FF2B5EF4-FFF2-40B4-BE49-F238E27FC236}">
                <a16:creationId xmlns:a16="http://schemas.microsoft.com/office/drawing/2014/main" xmlns="" id="{2B39B7B9-0497-49CE-AA5A-FDE8A474A1A5}"/>
              </a:ext>
            </a:extLst>
          </p:cNvPr>
          <p:cNvSpPr/>
          <p:nvPr/>
        </p:nvSpPr>
        <p:spPr>
          <a:xfrm>
            <a:off x="4549666" y="486282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6" name="箭头: 右 85">
            <a:extLst>
              <a:ext uri="{FF2B5EF4-FFF2-40B4-BE49-F238E27FC236}">
                <a16:creationId xmlns:a16="http://schemas.microsoft.com/office/drawing/2014/main" xmlns="" id="{07F06710-78A9-47A4-8FEC-C420ABC3A472}"/>
              </a:ext>
            </a:extLst>
          </p:cNvPr>
          <p:cNvSpPr/>
          <p:nvPr/>
        </p:nvSpPr>
        <p:spPr>
          <a:xfrm>
            <a:off x="4560114" y="601808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7" name="箭头: 右 86">
            <a:extLst>
              <a:ext uri="{FF2B5EF4-FFF2-40B4-BE49-F238E27FC236}">
                <a16:creationId xmlns:a16="http://schemas.microsoft.com/office/drawing/2014/main" xmlns="" id="{767C7E48-7E38-4006-81E0-43E24FE4867D}"/>
              </a:ext>
            </a:extLst>
          </p:cNvPr>
          <p:cNvSpPr/>
          <p:nvPr/>
        </p:nvSpPr>
        <p:spPr>
          <a:xfrm>
            <a:off x="7613340" y="431227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8" name="箭头: 右 87">
            <a:extLst>
              <a:ext uri="{FF2B5EF4-FFF2-40B4-BE49-F238E27FC236}">
                <a16:creationId xmlns:a16="http://schemas.microsoft.com/office/drawing/2014/main" xmlns="" id="{ECA77F04-22B0-4407-BB4C-DAFD5077AD12}"/>
              </a:ext>
            </a:extLst>
          </p:cNvPr>
          <p:cNvSpPr/>
          <p:nvPr/>
        </p:nvSpPr>
        <p:spPr>
          <a:xfrm>
            <a:off x="7613340" y="4864410"/>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9" name="箭头: 右 88">
            <a:extLst>
              <a:ext uri="{FF2B5EF4-FFF2-40B4-BE49-F238E27FC236}">
                <a16:creationId xmlns:a16="http://schemas.microsoft.com/office/drawing/2014/main" xmlns="" id="{272A36F5-59AB-410E-AFEC-369522EA1CD0}"/>
              </a:ext>
            </a:extLst>
          </p:cNvPr>
          <p:cNvSpPr/>
          <p:nvPr/>
        </p:nvSpPr>
        <p:spPr>
          <a:xfrm>
            <a:off x="7623788" y="6019666"/>
            <a:ext cx="388388"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600"/>
          </a:p>
        </p:txBody>
      </p:sp>
      <p:sp>
        <p:nvSpPr>
          <p:cNvPr id="90" name="矩形 89">
            <a:extLst>
              <a:ext uri="{FF2B5EF4-FFF2-40B4-BE49-F238E27FC236}">
                <a16:creationId xmlns:a16="http://schemas.microsoft.com/office/drawing/2014/main" xmlns="" id="{24472316-9911-42DC-9C7B-F2DE9DB53D5F}"/>
              </a:ext>
            </a:extLst>
          </p:cNvPr>
          <p:cNvSpPr/>
          <p:nvPr/>
        </p:nvSpPr>
        <p:spPr>
          <a:xfrm>
            <a:off x="7999266" y="2908439"/>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xmlns="" id="{42238F6F-AA21-4DC2-8913-A5AA4984476F}"/>
              </a:ext>
            </a:extLst>
          </p:cNvPr>
          <p:cNvSpPr txBox="1"/>
          <p:nvPr/>
        </p:nvSpPr>
        <p:spPr>
          <a:xfrm>
            <a:off x="7948745" y="3029343"/>
            <a:ext cx="822216" cy="646331"/>
          </a:xfrm>
          <a:prstGeom prst="rect">
            <a:avLst/>
          </a:prstGeom>
          <a:noFill/>
        </p:spPr>
        <p:txBody>
          <a:bodyPr wrap="square" rtlCol="0">
            <a:spAutoFit/>
          </a:bodyPr>
          <a:lstStyle/>
          <a:p>
            <a:pPr algn="ctr"/>
            <a:r>
              <a:rPr lang="zh-CN" altLang="en-US" b="1" dirty="0"/>
              <a:t>异构集成</a:t>
            </a:r>
          </a:p>
        </p:txBody>
      </p:sp>
      <p:sp>
        <p:nvSpPr>
          <p:cNvPr id="92" name="矩形 91">
            <a:extLst>
              <a:ext uri="{FF2B5EF4-FFF2-40B4-BE49-F238E27FC236}">
                <a16:creationId xmlns:a16="http://schemas.microsoft.com/office/drawing/2014/main" xmlns="" id="{9FD85A4A-4CE6-4317-B75E-A64F1C8AD4D6}"/>
              </a:ext>
            </a:extLst>
          </p:cNvPr>
          <p:cNvSpPr/>
          <p:nvPr/>
        </p:nvSpPr>
        <p:spPr>
          <a:xfrm>
            <a:off x="246426" y="2885326"/>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93" name="文本框 92">
            <a:extLst>
              <a:ext uri="{FF2B5EF4-FFF2-40B4-BE49-F238E27FC236}">
                <a16:creationId xmlns:a16="http://schemas.microsoft.com/office/drawing/2014/main" xmlns="" id="{114EEF5E-69ED-4DA0-BF42-89416B5A0729}"/>
              </a:ext>
            </a:extLst>
          </p:cNvPr>
          <p:cNvSpPr txBox="1"/>
          <p:nvPr/>
        </p:nvSpPr>
        <p:spPr>
          <a:xfrm>
            <a:off x="280077" y="2998693"/>
            <a:ext cx="673890" cy="646331"/>
          </a:xfrm>
          <a:prstGeom prst="rect">
            <a:avLst/>
          </a:prstGeom>
          <a:noFill/>
        </p:spPr>
        <p:txBody>
          <a:bodyPr wrap="square" rtlCol="0">
            <a:spAutoFit/>
          </a:bodyPr>
          <a:lstStyle/>
          <a:p>
            <a:r>
              <a:rPr lang="zh-CN" altLang="en-US" b="1" dirty="0"/>
              <a:t>输入样本</a:t>
            </a:r>
          </a:p>
        </p:txBody>
      </p:sp>
      <p:sp>
        <p:nvSpPr>
          <p:cNvPr id="94" name="箭头: 右 93">
            <a:extLst>
              <a:ext uri="{FF2B5EF4-FFF2-40B4-BE49-F238E27FC236}">
                <a16:creationId xmlns:a16="http://schemas.microsoft.com/office/drawing/2014/main" xmlns="" id="{DCD62D23-763F-44C7-AE99-4E5E026A858C}"/>
              </a:ext>
            </a:extLst>
          </p:cNvPr>
          <p:cNvSpPr/>
          <p:nvPr/>
        </p:nvSpPr>
        <p:spPr>
          <a:xfrm>
            <a:off x="971600" y="3091874"/>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5" name="箭头: 右 94">
            <a:extLst>
              <a:ext uri="{FF2B5EF4-FFF2-40B4-BE49-F238E27FC236}">
                <a16:creationId xmlns:a16="http://schemas.microsoft.com/office/drawing/2014/main" xmlns="" id="{EBDAE4D1-4639-43E9-9AE1-37F08D74AA3E}"/>
              </a:ext>
            </a:extLst>
          </p:cNvPr>
          <p:cNvSpPr/>
          <p:nvPr/>
        </p:nvSpPr>
        <p:spPr>
          <a:xfrm>
            <a:off x="4499992" y="3091874"/>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6" name="箭头: 右 95">
            <a:extLst>
              <a:ext uri="{FF2B5EF4-FFF2-40B4-BE49-F238E27FC236}">
                <a16:creationId xmlns:a16="http://schemas.microsoft.com/office/drawing/2014/main" xmlns="" id="{9024A047-BF2F-446C-B391-76BD50F6AC7F}"/>
              </a:ext>
            </a:extLst>
          </p:cNvPr>
          <p:cNvSpPr/>
          <p:nvPr/>
        </p:nvSpPr>
        <p:spPr>
          <a:xfrm>
            <a:off x="7719274" y="3078027"/>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Tree>
    <p:extLst>
      <p:ext uri="{BB962C8B-B14F-4D97-AF65-F5344CB8AC3E}">
        <p14:creationId xmlns:p14="http://schemas.microsoft.com/office/powerpoint/2010/main" val="222564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139" y="4763600"/>
            <a:ext cx="3110998" cy="1428332"/>
          </a:xfrm>
          <a:prstGeom prst="rect">
            <a:avLst/>
          </a:prstGeom>
        </p:spPr>
      </p:pic>
      <p:sp>
        <p:nvSpPr>
          <p:cNvPr id="29" name="下箭头 28"/>
          <p:cNvSpPr/>
          <p:nvPr/>
        </p:nvSpPr>
        <p:spPr>
          <a:xfrm rot="16200000">
            <a:off x="2696587" y="5023156"/>
            <a:ext cx="621273" cy="848896"/>
          </a:xfrm>
          <a:prstGeom prst="downArrow">
            <a:avLst/>
          </a:prstGeom>
          <a:solidFill>
            <a:schemeClr val="accent4">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88964" y="-35946"/>
            <a:ext cx="8229600" cy="796950"/>
          </a:xfrm>
        </p:spPr>
        <p:txBody>
          <a:bodyPr>
            <a:noAutofit/>
          </a:bodyPr>
          <a:lstStyle/>
          <a:p>
            <a:r>
              <a:rPr lang="zh-CN" altLang="en-US" sz="2000" dirty="0">
                <a:solidFill>
                  <a:srgbClr val="FF0000"/>
                </a:solidFill>
              </a:rPr>
              <a:t>基于聚类的最优回归集成学习方法预测蠕变寿命</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蠕变数据搜集</a:t>
            </a:r>
          </a:p>
        </p:txBody>
      </p:sp>
      <p:graphicFrame>
        <p:nvGraphicFramePr>
          <p:cNvPr id="10" name="图示 9"/>
          <p:cNvGraphicFramePr/>
          <p:nvPr>
            <p:extLst/>
          </p:nvPr>
        </p:nvGraphicFramePr>
        <p:xfrm>
          <a:off x="251520" y="620688"/>
          <a:ext cx="5167570" cy="3551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5403" y="931320"/>
            <a:ext cx="2991921" cy="187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76" y="4700058"/>
            <a:ext cx="2286177" cy="155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58" y="4743053"/>
            <a:ext cx="1989017" cy="14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9005" y="3641341"/>
            <a:ext cx="3513280" cy="10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下箭头 16"/>
          <p:cNvSpPr/>
          <p:nvPr/>
        </p:nvSpPr>
        <p:spPr>
          <a:xfrm>
            <a:off x="1239964" y="3973245"/>
            <a:ext cx="667740" cy="730471"/>
          </a:xfrm>
          <a:prstGeom prst="down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251520" y="6251818"/>
            <a:ext cx="2446746" cy="646331"/>
          </a:xfrm>
          <a:prstGeom prst="rect">
            <a:avLst/>
          </a:prstGeom>
          <a:noFill/>
        </p:spPr>
        <p:txBody>
          <a:bodyPr wrap="square" rtlCol="0">
            <a:spAutoFit/>
          </a:bodyPr>
          <a:lstStyle/>
          <a:p>
            <a:pPr algn="ctr"/>
            <a:r>
              <a:rPr lang="zh-CN" altLang="en-US" dirty="0"/>
              <a:t>图片数据</a:t>
            </a:r>
            <a:endParaRPr lang="en-US" altLang="zh-CN" dirty="0"/>
          </a:p>
          <a:p>
            <a:pPr algn="ctr"/>
            <a:r>
              <a:rPr lang="en-US" altLang="zh-CN" dirty="0"/>
              <a:t>(</a:t>
            </a:r>
            <a:r>
              <a:rPr lang="zh-CN" altLang="en-US" dirty="0"/>
              <a:t>描点工具</a:t>
            </a:r>
            <a:r>
              <a:rPr lang="en-US" altLang="zh-CN" dirty="0" err="1"/>
              <a:t>getdata</a:t>
            </a:r>
            <a:r>
              <a:rPr lang="en-US" altLang="zh-CN" dirty="0"/>
              <a:t>)</a:t>
            </a:r>
            <a:endParaRPr lang="zh-CN" altLang="en-US" dirty="0"/>
          </a:p>
        </p:txBody>
      </p:sp>
      <p:sp>
        <p:nvSpPr>
          <p:cNvPr id="26" name="TextBox 25"/>
          <p:cNvSpPr txBox="1"/>
          <p:nvPr/>
        </p:nvSpPr>
        <p:spPr>
          <a:xfrm>
            <a:off x="6603251" y="4775694"/>
            <a:ext cx="2016224" cy="369332"/>
          </a:xfrm>
          <a:prstGeom prst="rect">
            <a:avLst/>
          </a:prstGeom>
          <a:noFill/>
        </p:spPr>
        <p:txBody>
          <a:bodyPr wrap="square" rtlCol="0">
            <a:spAutoFit/>
          </a:bodyPr>
          <a:lstStyle/>
          <a:p>
            <a:pPr algn="ctr"/>
            <a:r>
              <a:rPr lang="zh-CN" altLang="en-US" dirty="0"/>
              <a:t>文本中的数据</a:t>
            </a:r>
          </a:p>
        </p:txBody>
      </p:sp>
      <p:sp>
        <p:nvSpPr>
          <p:cNvPr id="27" name="TextBox 26"/>
          <p:cNvSpPr txBox="1"/>
          <p:nvPr/>
        </p:nvSpPr>
        <p:spPr>
          <a:xfrm>
            <a:off x="6516216" y="2860565"/>
            <a:ext cx="2016224" cy="369332"/>
          </a:xfrm>
          <a:prstGeom prst="rect">
            <a:avLst/>
          </a:prstGeom>
          <a:noFill/>
        </p:spPr>
        <p:txBody>
          <a:bodyPr wrap="square" rtlCol="0">
            <a:spAutoFit/>
          </a:bodyPr>
          <a:lstStyle/>
          <a:p>
            <a:pPr algn="ctr"/>
            <a:r>
              <a:rPr lang="zh-CN" altLang="en-US" dirty="0"/>
              <a:t>表格数据</a:t>
            </a:r>
          </a:p>
        </p:txBody>
      </p:sp>
      <p:sp>
        <p:nvSpPr>
          <p:cNvPr id="30" name="下箭头 29"/>
          <p:cNvSpPr/>
          <p:nvPr/>
        </p:nvSpPr>
        <p:spPr>
          <a:xfrm rot="16200000">
            <a:off x="5585380" y="1543731"/>
            <a:ext cx="552343" cy="666788"/>
          </a:xfrm>
          <a:prstGeom prst="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5" name="圆角矩形 4"/>
          <p:cNvSpPr/>
          <p:nvPr/>
        </p:nvSpPr>
        <p:spPr>
          <a:xfrm>
            <a:off x="96878" y="830700"/>
            <a:ext cx="5431278" cy="310504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8502265">
            <a:off x="5536453" y="3086872"/>
            <a:ext cx="645816" cy="695214"/>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xmlns="" id="{652B7140-9208-44A5-956E-CB4A9541F827}"/>
              </a:ext>
            </a:extLst>
          </p:cNvPr>
          <p:cNvGrpSpPr/>
          <p:nvPr/>
        </p:nvGrpSpPr>
        <p:grpSpPr>
          <a:xfrm>
            <a:off x="96876" y="773652"/>
            <a:ext cx="9010603" cy="3929035"/>
            <a:chOff x="-12190" y="2425725"/>
            <a:chExt cx="9264710" cy="3929035"/>
          </a:xfrm>
        </p:grpSpPr>
        <p:sp>
          <p:nvSpPr>
            <p:cNvPr id="6" name="矩形 5">
              <a:extLst>
                <a:ext uri="{FF2B5EF4-FFF2-40B4-BE49-F238E27FC236}">
                  <a16:creationId xmlns:a16="http://schemas.microsoft.com/office/drawing/2014/main" xmlns="" id="{0CDD5DA7-E72C-4ACF-A8B2-3EE88F91126A}"/>
                </a:ext>
              </a:extLst>
            </p:cNvPr>
            <p:cNvSpPr/>
            <p:nvPr/>
          </p:nvSpPr>
          <p:spPr>
            <a:xfrm>
              <a:off x="-12190" y="2425725"/>
              <a:ext cx="9264710" cy="39290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2B79EA4E-FBBB-4C0D-846B-7FDCE2FEC0C0}"/>
                </a:ext>
              </a:extLst>
            </p:cNvPr>
            <p:cNvSpPr txBox="1"/>
            <p:nvPr/>
          </p:nvSpPr>
          <p:spPr>
            <a:xfrm>
              <a:off x="91088" y="2560999"/>
              <a:ext cx="3600400" cy="369332"/>
            </a:xfrm>
            <a:prstGeom prst="rect">
              <a:avLst/>
            </a:prstGeom>
            <a:noFill/>
          </p:spPr>
          <p:txBody>
            <a:bodyPr wrap="square" rtlCol="0">
              <a:spAutoFit/>
            </a:bodyPr>
            <a:lstStyle/>
            <a:p>
              <a:r>
                <a:rPr lang="zh-CN" altLang="en-US" dirty="0"/>
                <a:t>主要数据</a:t>
              </a:r>
            </a:p>
          </p:txBody>
        </p:sp>
      </p:grpSp>
      <p:graphicFrame>
        <p:nvGraphicFramePr>
          <p:cNvPr id="9" name="表格 8">
            <a:extLst>
              <a:ext uri="{FF2B5EF4-FFF2-40B4-BE49-F238E27FC236}">
                <a16:creationId xmlns:a16="http://schemas.microsoft.com/office/drawing/2014/main" xmlns="" id="{3BC1D857-1CD6-4E98-BA72-B490A8F6A01F}"/>
              </a:ext>
            </a:extLst>
          </p:cNvPr>
          <p:cNvGraphicFramePr>
            <a:graphicFrameLocks noGrp="1"/>
          </p:cNvGraphicFramePr>
          <p:nvPr>
            <p:extLst>
              <p:ext uri="{D42A27DB-BD31-4B8C-83A1-F6EECF244321}">
                <p14:modId xmlns:p14="http://schemas.microsoft.com/office/powerpoint/2010/main" val="1690028725"/>
              </p:ext>
            </p:extLst>
          </p:nvPr>
        </p:nvGraphicFramePr>
        <p:xfrm>
          <a:off x="286050" y="1373687"/>
          <a:ext cx="8640960" cy="3045108"/>
        </p:xfrm>
        <a:graphic>
          <a:graphicData uri="http://schemas.openxmlformats.org/drawingml/2006/table">
            <a:tbl>
              <a:tblPr/>
              <a:tblGrid>
                <a:gridCol w="1034990">
                  <a:extLst>
                    <a:ext uri="{9D8B030D-6E8A-4147-A177-3AD203B41FA5}">
                      <a16:colId xmlns:a16="http://schemas.microsoft.com/office/drawing/2014/main" xmlns="" val="1353629867"/>
                    </a:ext>
                  </a:extLst>
                </a:gridCol>
                <a:gridCol w="3201247">
                  <a:extLst>
                    <a:ext uri="{9D8B030D-6E8A-4147-A177-3AD203B41FA5}">
                      <a16:colId xmlns:a16="http://schemas.microsoft.com/office/drawing/2014/main" xmlns="" val="2810265100"/>
                    </a:ext>
                  </a:extLst>
                </a:gridCol>
                <a:gridCol w="2286605">
                  <a:extLst>
                    <a:ext uri="{9D8B030D-6E8A-4147-A177-3AD203B41FA5}">
                      <a16:colId xmlns:a16="http://schemas.microsoft.com/office/drawing/2014/main" xmlns="" val="2323414777"/>
                    </a:ext>
                  </a:extLst>
                </a:gridCol>
                <a:gridCol w="2118118">
                  <a:extLst>
                    <a:ext uri="{9D8B030D-6E8A-4147-A177-3AD203B41FA5}">
                      <a16:colId xmlns:a16="http://schemas.microsoft.com/office/drawing/2014/main" xmlns="" val="3692848104"/>
                    </a:ext>
                  </a:extLst>
                </a:gridCol>
              </a:tblGrid>
              <a:tr h="162140">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编号</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作者</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所属机构</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中文名</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927030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US5888451A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Maxim KonterMichael NewnhamChristoph Tonnes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 Research Ltd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a:t>
                      </a:r>
                      <a:r>
                        <a:rPr lang="zh-CN" altLang="en-US" sz="1050" b="0" i="0" u="none" strike="noStrike">
                          <a:solidFill>
                            <a:srgbClr val="000000"/>
                          </a:solidFill>
                          <a:effectLst/>
                          <a:latin typeface="等线" panose="02010600030101010101" pitchFamily="2" charset="-122"/>
                          <a:ea typeface="等线" panose="02010600030101010101" pitchFamily="2" charset="-122"/>
                        </a:rPr>
                        <a:t>研究有限公司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瑞士</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25394"/>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US4885216A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Subhash K. Naik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Avco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阿夫科公司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0537932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US5399313A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Earl W. RossCarl S. WukusickWarren T. King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215455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US5100484A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Carl S. WukusickLeo Buchakjian, Jr.Ramgopal Darolia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65315799"/>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US006051083A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Hideki Tamaki</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Hitachi Metals</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日立金属</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9436257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US4765850A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20893441"/>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US5077004A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84022696"/>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US4207098A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Stuart W. Shaw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Huntington Alloys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亨廷顿合金公司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英国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33284999"/>
                  </a:ext>
                </a:extLst>
              </a:tr>
              <a:tr h="31723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US5925198A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Niranjan Das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India Defence Ministry of Research and Development Organization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印度国防部研究与发展组织</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印度</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776892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US4707192A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Michio YamazakiToshihiro YamagataHiroshi Harada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National Research Institute for Metals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国家金属研究所</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79390355"/>
                  </a:ext>
                </a:extLst>
              </a:tr>
              <a:tr h="211968">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US4629521A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Gernant E. MaurerWilliam J. BoeschJean M. Theret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fr-FR" sz="1050" b="0" i="0" u="none" strike="noStrike" dirty="0">
                          <a:solidFill>
                            <a:srgbClr val="000000"/>
                          </a:solidFill>
                          <a:effectLst/>
                          <a:latin typeface="等线" panose="02010600030101010101" pitchFamily="2" charset="-122"/>
                          <a:ea typeface="等线" panose="02010600030101010101" pitchFamily="2" charset="-122"/>
                        </a:rPr>
                        <a:t>Special Metals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特种金属公司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9315700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US4209348A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sv-SE" sz="1050" b="0" i="0" u="none" strike="noStrike">
                          <a:solidFill>
                            <a:srgbClr val="000000"/>
                          </a:solidFill>
                          <a:effectLst/>
                          <a:latin typeface="等线" panose="02010600030101010101" pitchFamily="2" charset="-122"/>
                          <a:ea typeface="等线" panose="02010600030101010101" pitchFamily="2" charset="-122"/>
                        </a:rPr>
                        <a:t>David N. DuhlWalter E. Olson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3631345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US4222794A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e-DE" sz="1050" b="0" i="0" u="none" strike="noStrike">
                          <a:solidFill>
                            <a:srgbClr val="000000"/>
                          </a:solidFill>
                          <a:effectLst/>
                          <a:latin typeface="等线" panose="02010600030101010101" pitchFamily="2" charset="-122"/>
                          <a:ea typeface="等线" panose="02010600030101010101" pitchFamily="2" charset="-122"/>
                        </a:rPr>
                        <a:t>Frederick A. SchweizerDavid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32515827"/>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US4371404A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78553491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US4719080A80A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DuhlAlan D. Cetel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5467822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US4908183A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Stephen ChinDavid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906739"/>
                  </a:ext>
                </a:extLst>
              </a:tr>
            </a:tbl>
          </a:graphicData>
        </a:graphic>
      </p:graphicFrame>
    </p:spTree>
    <p:extLst>
      <p:ext uri="{BB962C8B-B14F-4D97-AF65-F5344CB8AC3E}">
        <p14:creationId xmlns:p14="http://schemas.microsoft.com/office/powerpoint/2010/main" val="86241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xmlns="" id="{F6A64B3A-16A0-4C31-99A5-5A08E603D7DC}"/>
              </a:ext>
            </a:extLst>
          </p:cNvPr>
          <p:cNvGraphicFramePr/>
          <p:nvPr>
            <p:extLst/>
          </p:nvPr>
        </p:nvGraphicFramePr>
        <p:xfrm>
          <a:off x="623383" y="2145293"/>
          <a:ext cx="7917215" cy="1281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a16="http://schemas.microsoft.com/office/drawing/2014/main" xmlns="" id="{A79B6FB4-7F04-4EE2-9774-BA0495F3328F}"/>
              </a:ext>
            </a:extLst>
          </p:cNvPr>
          <p:cNvSpPr/>
          <p:nvPr/>
        </p:nvSpPr>
        <p:spPr>
          <a:xfrm>
            <a:off x="412041" y="1885636"/>
            <a:ext cx="8480439" cy="15905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xmlns="" id="{7531DD22-9E66-463F-B829-04AC0A7ED078}"/>
              </a:ext>
            </a:extLst>
          </p:cNvPr>
          <p:cNvSpPr txBox="1"/>
          <p:nvPr/>
        </p:nvSpPr>
        <p:spPr>
          <a:xfrm>
            <a:off x="1064874" y="1894112"/>
            <a:ext cx="2013218" cy="307777"/>
          </a:xfrm>
          <a:prstGeom prst="rect">
            <a:avLst/>
          </a:prstGeom>
          <a:noFill/>
        </p:spPr>
        <p:txBody>
          <a:bodyPr wrap="square" rtlCol="0">
            <a:spAutoFit/>
          </a:bodyPr>
          <a:lstStyle/>
          <a:p>
            <a:r>
              <a:rPr lang="zh-CN" altLang="en-US" sz="1400" dirty="0"/>
              <a:t>数据预处理</a:t>
            </a:r>
          </a:p>
        </p:txBody>
      </p:sp>
      <p:pic>
        <p:nvPicPr>
          <p:cNvPr id="12" name="图片 11">
            <a:extLst>
              <a:ext uri="{FF2B5EF4-FFF2-40B4-BE49-F238E27FC236}">
                <a16:creationId xmlns:a16="http://schemas.microsoft.com/office/drawing/2014/main" xmlns="" id="{C0D7AEE1-A154-4E45-8796-3C312CB545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535" y="3527813"/>
            <a:ext cx="8709311" cy="3319435"/>
          </a:xfrm>
          <a:prstGeom prst="rect">
            <a:avLst/>
          </a:prstGeom>
        </p:spPr>
      </p:pic>
      <p:sp>
        <p:nvSpPr>
          <p:cNvPr id="13" name="矩形 12">
            <a:extLst>
              <a:ext uri="{FF2B5EF4-FFF2-40B4-BE49-F238E27FC236}">
                <a16:creationId xmlns:a16="http://schemas.microsoft.com/office/drawing/2014/main" xmlns="" id="{3BD7B8ED-5592-419B-A9ED-B1BDF35B74B9}"/>
              </a:ext>
            </a:extLst>
          </p:cNvPr>
          <p:cNvSpPr/>
          <p:nvPr/>
        </p:nvSpPr>
        <p:spPr>
          <a:xfrm>
            <a:off x="2915816" y="5187530"/>
            <a:ext cx="2304256" cy="32147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对话气泡: 椭圆形 13">
            <a:extLst>
              <a:ext uri="{FF2B5EF4-FFF2-40B4-BE49-F238E27FC236}">
                <a16:creationId xmlns:a16="http://schemas.microsoft.com/office/drawing/2014/main" xmlns="" id="{88A8101E-C095-4AC9-BD7D-3BEC39B4859B}"/>
              </a:ext>
            </a:extLst>
          </p:cNvPr>
          <p:cNvSpPr/>
          <p:nvPr/>
        </p:nvSpPr>
        <p:spPr>
          <a:xfrm>
            <a:off x="4139952" y="4147144"/>
            <a:ext cx="1450572" cy="875507"/>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删除热处理空缺样本</a:t>
            </a:r>
          </a:p>
        </p:txBody>
      </p:sp>
      <p:sp>
        <p:nvSpPr>
          <p:cNvPr id="15" name="矩形 14">
            <a:extLst>
              <a:ext uri="{FF2B5EF4-FFF2-40B4-BE49-F238E27FC236}">
                <a16:creationId xmlns:a16="http://schemas.microsoft.com/office/drawing/2014/main" xmlns="" id="{2CAAF527-BBA3-4971-9D04-5BB3CE16E7EC}"/>
              </a:ext>
            </a:extLst>
          </p:cNvPr>
          <p:cNvSpPr/>
          <p:nvPr/>
        </p:nvSpPr>
        <p:spPr>
          <a:xfrm>
            <a:off x="2187190" y="4889597"/>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6" name="对话气泡: 椭圆形 15">
            <a:extLst>
              <a:ext uri="{FF2B5EF4-FFF2-40B4-BE49-F238E27FC236}">
                <a16:creationId xmlns:a16="http://schemas.microsoft.com/office/drawing/2014/main" xmlns="" id="{00CC1DD7-4C61-484C-84B1-53115A3B7CC1}"/>
              </a:ext>
            </a:extLst>
          </p:cNvPr>
          <p:cNvSpPr/>
          <p:nvPr/>
        </p:nvSpPr>
        <p:spPr>
          <a:xfrm>
            <a:off x="2375756" y="3986265"/>
            <a:ext cx="1450572" cy="779002"/>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成分值空缺补零</a:t>
            </a:r>
          </a:p>
        </p:txBody>
      </p:sp>
      <p:sp>
        <p:nvSpPr>
          <p:cNvPr id="18" name="矩形 17">
            <a:extLst>
              <a:ext uri="{FF2B5EF4-FFF2-40B4-BE49-F238E27FC236}">
                <a16:creationId xmlns:a16="http://schemas.microsoft.com/office/drawing/2014/main" xmlns="" id="{B2767F53-CB42-4C8B-A736-9A6F6EC39CD9}"/>
              </a:ext>
            </a:extLst>
          </p:cNvPr>
          <p:cNvSpPr/>
          <p:nvPr/>
        </p:nvSpPr>
        <p:spPr>
          <a:xfrm>
            <a:off x="439462" y="6266951"/>
            <a:ext cx="8709311" cy="276008"/>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椭圆形 18">
            <a:extLst>
              <a:ext uri="{FF2B5EF4-FFF2-40B4-BE49-F238E27FC236}">
                <a16:creationId xmlns:a16="http://schemas.microsoft.com/office/drawing/2014/main" xmlns="" id="{DD362177-82A1-484D-9E07-067F36EDDD23}"/>
              </a:ext>
            </a:extLst>
          </p:cNvPr>
          <p:cNvSpPr/>
          <p:nvPr/>
        </p:nvSpPr>
        <p:spPr>
          <a:xfrm>
            <a:off x="4797009" y="5037860"/>
            <a:ext cx="2304256" cy="11045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删除条件属性一致决策属性不同的数据</a:t>
            </a:r>
          </a:p>
        </p:txBody>
      </p:sp>
      <p:sp>
        <p:nvSpPr>
          <p:cNvPr id="28" name="对话气泡: 矩形 27">
            <a:extLst>
              <a:ext uri="{FF2B5EF4-FFF2-40B4-BE49-F238E27FC236}">
                <a16:creationId xmlns:a16="http://schemas.microsoft.com/office/drawing/2014/main" xmlns="" id="{49A5CCC5-0A01-4B46-856C-1568092E4E94}"/>
              </a:ext>
            </a:extLst>
          </p:cNvPr>
          <p:cNvSpPr/>
          <p:nvPr/>
        </p:nvSpPr>
        <p:spPr>
          <a:xfrm>
            <a:off x="462037" y="4052675"/>
            <a:ext cx="1687237" cy="738024"/>
          </a:xfrm>
          <a:prstGeom prst="wedgeRectCallout">
            <a:avLst>
              <a:gd name="adj1" fmla="val -9467"/>
              <a:gd name="adj2" fmla="val 8301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条件属性最大最小归一化数据</a:t>
            </a:r>
          </a:p>
        </p:txBody>
      </p:sp>
      <p:pic>
        <p:nvPicPr>
          <p:cNvPr id="29" name="图片 28">
            <a:extLst>
              <a:ext uri="{FF2B5EF4-FFF2-40B4-BE49-F238E27FC236}">
                <a16:creationId xmlns:a16="http://schemas.microsoft.com/office/drawing/2014/main" xmlns="" id="{B0C8A3F0-1896-4F37-81CC-05F16927BCAD}"/>
              </a:ext>
            </a:extLst>
          </p:cNvPr>
          <p:cNvPicPr>
            <a:picLocks noChangeAspect="1"/>
          </p:cNvPicPr>
          <p:nvPr/>
        </p:nvPicPr>
        <p:blipFill>
          <a:blip r:embed="rId8"/>
          <a:stretch>
            <a:fillRect/>
          </a:stretch>
        </p:blipFill>
        <p:spPr>
          <a:xfrm>
            <a:off x="7003700" y="2926563"/>
            <a:ext cx="1162046" cy="375274"/>
          </a:xfrm>
          <a:prstGeom prst="rect">
            <a:avLst/>
          </a:prstGeom>
        </p:spPr>
      </p:pic>
      <p:sp>
        <p:nvSpPr>
          <p:cNvPr id="32" name="箭头: V 形 31">
            <a:extLst>
              <a:ext uri="{FF2B5EF4-FFF2-40B4-BE49-F238E27FC236}">
                <a16:creationId xmlns:a16="http://schemas.microsoft.com/office/drawing/2014/main" xmlns="" id="{69DC623A-6F8F-418C-9C86-E27CFA1F4B3A}"/>
              </a:ext>
            </a:extLst>
          </p:cNvPr>
          <p:cNvSpPr/>
          <p:nvPr/>
        </p:nvSpPr>
        <p:spPr>
          <a:xfrm>
            <a:off x="-1365997" y="5427685"/>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文本框 33">
            <a:extLst>
              <a:ext uri="{FF2B5EF4-FFF2-40B4-BE49-F238E27FC236}">
                <a16:creationId xmlns:a16="http://schemas.microsoft.com/office/drawing/2014/main" xmlns="" id="{A3837B0F-CBAA-4971-8C69-EBE8443D8535}"/>
              </a:ext>
            </a:extLst>
          </p:cNvPr>
          <p:cNvSpPr txBox="1"/>
          <p:nvPr/>
        </p:nvSpPr>
        <p:spPr>
          <a:xfrm>
            <a:off x="-1635816" y="3744898"/>
            <a:ext cx="1584176" cy="307777"/>
          </a:xfrm>
          <a:prstGeom prst="rect">
            <a:avLst/>
          </a:prstGeom>
          <a:noFill/>
        </p:spPr>
        <p:txBody>
          <a:bodyPr wrap="square" rtlCol="0">
            <a:spAutoFit/>
          </a:bodyPr>
          <a:lstStyle/>
          <a:p>
            <a:r>
              <a:rPr lang="zh-CN" altLang="en-US" sz="1400" dirty="0"/>
              <a:t>样本统计</a:t>
            </a:r>
          </a:p>
        </p:txBody>
      </p:sp>
      <p:graphicFrame>
        <p:nvGraphicFramePr>
          <p:cNvPr id="38" name="表格 37">
            <a:extLst>
              <a:ext uri="{FF2B5EF4-FFF2-40B4-BE49-F238E27FC236}">
                <a16:creationId xmlns:a16="http://schemas.microsoft.com/office/drawing/2014/main" xmlns="" id="{F111985F-6DC0-4826-8911-E29471314F87}"/>
              </a:ext>
            </a:extLst>
          </p:cNvPr>
          <p:cNvGraphicFramePr>
            <a:graphicFrameLocks noGrp="1"/>
          </p:cNvGraphicFramePr>
          <p:nvPr>
            <p:extLst/>
          </p:nvPr>
        </p:nvGraphicFramePr>
        <p:xfrm>
          <a:off x="7023601" y="816430"/>
          <a:ext cx="1714861" cy="876300"/>
        </p:xfrm>
        <a:graphic>
          <a:graphicData uri="http://schemas.openxmlformats.org/drawingml/2006/table">
            <a:tbl>
              <a:tblPr>
                <a:tableStyleId>{21E4AEA4-8DFA-4A89-87EB-49C32662AFE0}</a:tableStyleId>
              </a:tblPr>
              <a:tblGrid>
                <a:gridCol w="973299">
                  <a:extLst>
                    <a:ext uri="{9D8B030D-6E8A-4147-A177-3AD203B41FA5}">
                      <a16:colId xmlns:a16="http://schemas.microsoft.com/office/drawing/2014/main" xmlns="" val="1534108306"/>
                    </a:ext>
                  </a:extLst>
                </a:gridCol>
                <a:gridCol w="741562">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276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dirty="0">
                          <a:effectLst/>
                        </a:rPr>
                        <a:t>热处理维度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39" name="文本框 38">
            <a:extLst>
              <a:ext uri="{FF2B5EF4-FFF2-40B4-BE49-F238E27FC236}">
                <a16:creationId xmlns:a16="http://schemas.microsoft.com/office/drawing/2014/main" xmlns="" id="{F3880F53-7859-4C10-B159-8DDA383180C5}"/>
              </a:ext>
            </a:extLst>
          </p:cNvPr>
          <p:cNvSpPr txBox="1"/>
          <p:nvPr/>
        </p:nvSpPr>
        <p:spPr>
          <a:xfrm>
            <a:off x="6516216" y="885248"/>
            <a:ext cx="618062" cy="677108"/>
          </a:xfrm>
          <a:prstGeom prst="rect">
            <a:avLst/>
          </a:prstGeom>
          <a:noFill/>
        </p:spPr>
        <p:txBody>
          <a:bodyPr wrap="square" rtlCol="0">
            <a:spAutoFit/>
          </a:bodyPr>
          <a:lstStyle/>
          <a:p>
            <a:r>
              <a:rPr lang="zh-CN" altLang="en-US" sz="1400" dirty="0"/>
              <a:t>最终样本</a:t>
            </a:r>
            <a:endParaRPr lang="en-US" altLang="zh-CN" sz="1400" dirty="0"/>
          </a:p>
          <a:p>
            <a:r>
              <a:rPr lang="zh-CN" altLang="en-US" sz="900" dirty="0"/>
              <a:t>见下</a:t>
            </a:r>
          </a:p>
        </p:txBody>
      </p:sp>
      <p:sp>
        <p:nvSpPr>
          <p:cNvPr id="40" name="矩形: 圆角 39">
            <a:extLst>
              <a:ext uri="{FF2B5EF4-FFF2-40B4-BE49-F238E27FC236}">
                <a16:creationId xmlns:a16="http://schemas.microsoft.com/office/drawing/2014/main" xmlns="" id="{CEA8DD2C-7700-47AE-B336-9283B47CE226}"/>
              </a:ext>
            </a:extLst>
          </p:cNvPr>
          <p:cNvSpPr/>
          <p:nvPr/>
        </p:nvSpPr>
        <p:spPr>
          <a:xfrm>
            <a:off x="6516216" y="808976"/>
            <a:ext cx="2381384" cy="950227"/>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aphicFrame>
        <p:nvGraphicFramePr>
          <p:cNvPr id="41" name="表格 40">
            <a:extLst>
              <a:ext uri="{FF2B5EF4-FFF2-40B4-BE49-F238E27FC236}">
                <a16:creationId xmlns:a16="http://schemas.microsoft.com/office/drawing/2014/main" xmlns="" id="{69C5CC34-C9FF-42DE-95D7-5C586448A847}"/>
              </a:ext>
            </a:extLst>
          </p:cNvPr>
          <p:cNvGraphicFramePr>
            <a:graphicFrameLocks noGrp="1"/>
          </p:cNvGraphicFramePr>
          <p:nvPr>
            <p:extLst>
              <p:ext uri="{D42A27DB-BD31-4B8C-83A1-F6EECF244321}">
                <p14:modId xmlns:p14="http://schemas.microsoft.com/office/powerpoint/2010/main" val="3975317882"/>
              </p:ext>
            </p:extLst>
          </p:nvPr>
        </p:nvGraphicFramePr>
        <p:xfrm>
          <a:off x="1010577" y="910760"/>
          <a:ext cx="1409700" cy="87630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402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6</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3</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42" name="矩形: 圆角 41">
            <a:extLst>
              <a:ext uri="{FF2B5EF4-FFF2-40B4-BE49-F238E27FC236}">
                <a16:creationId xmlns:a16="http://schemas.microsoft.com/office/drawing/2014/main" xmlns="" id="{55EC93CF-A9F3-4DDF-A97A-3D02C86B9BF1}"/>
              </a:ext>
            </a:extLst>
          </p:cNvPr>
          <p:cNvSpPr/>
          <p:nvPr/>
        </p:nvSpPr>
        <p:spPr>
          <a:xfrm>
            <a:off x="412041" y="808977"/>
            <a:ext cx="5945037" cy="98072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xmlns="" id="{B23D4F2F-5F2C-47BB-8A2C-C76FB637E5BC}"/>
              </a:ext>
            </a:extLst>
          </p:cNvPr>
          <p:cNvSpPr txBox="1"/>
          <p:nvPr/>
        </p:nvSpPr>
        <p:spPr>
          <a:xfrm>
            <a:off x="447178" y="945535"/>
            <a:ext cx="618062" cy="661720"/>
          </a:xfrm>
          <a:prstGeom prst="rect">
            <a:avLst/>
          </a:prstGeom>
          <a:noFill/>
        </p:spPr>
        <p:txBody>
          <a:bodyPr wrap="square" rtlCol="0">
            <a:spAutoFit/>
          </a:bodyPr>
          <a:lstStyle/>
          <a:p>
            <a:r>
              <a:rPr lang="zh-CN" altLang="en-US" sz="1400" dirty="0"/>
              <a:t>原始样本</a:t>
            </a:r>
            <a:endParaRPr lang="en-US" altLang="zh-CN" sz="1400" dirty="0"/>
          </a:p>
          <a:p>
            <a:endParaRPr lang="zh-CN" altLang="en-US" sz="900" dirty="0"/>
          </a:p>
        </p:txBody>
      </p:sp>
      <p:sp>
        <p:nvSpPr>
          <p:cNvPr id="44" name="文本框 43">
            <a:extLst>
              <a:ext uri="{FF2B5EF4-FFF2-40B4-BE49-F238E27FC236}">
                <a16:creationId xmlns:a16="http://schemas.microsoft.com/office/drawing/2014/main" xmlns="" id="{866CF783-44DE-4327-B6A3-6B61F43ABAF2}"/>
              </a:ext>
            </a:extLst>
          </p:cNvPr>
          <p:cNvSpPr txBox="1"/>
          <p:nvPr/>
        </p:nvSpPr>
        <p:spPr>
          <a:xfrm>
            <a:off x="2555776" y="885248"/>
            <a:ext cx="3714040" cy="738664"/>
          </a:xfrm>
          <a:prstGeom prst="rect">
            <a:avLst/>
          </a:prstGeom>
          <a:noFill/>
        </p:spPr>
        <p:txBody>
          <a:bodyPr wrap="square" rtlCol="0">
            <a:spAutoFit/>
          </a:bodyPr>
          <a:lstStyle/>
          <a:p>
            <a:r>
              <a:rPr lang="zh-CN" altLang="en-US" sz="1050" dirty="0"/>
              <a:t>成分</a:t>
            </a:r>
            <a:r>
              <a:rPr lang="en-US" altLang="zh-CN" sz="1050" dirty="0"/>
              <a:t>:Ni, Re, Co, Al, </a:t>
            </a:r>
            <a:r>
              <a:rPr lang="en-US" altLang="zh-CN" sz="1050" dirty="0" err="1"/>
              <a:t>Ti</a:t>
            </a:r>
            <a:r>
              <a:rPr lang="en-US" altLang="zh-CN" sz="1050" dirty="0"/>
              <a:t>, W, Mo, Cr, Ta, C, B,  Y,  </a:t>
            </a:r>
            <a:r>
              <a:rPr lang="en-US" altLang="zh-CN" sz="1050" dirty="0" err="1"/>
              <a:t>Nb</a:t>
            </a:r>
            <a:r>
              <a:rPr lang="en-US" altLang="zh-CN" sz="1050" dirty="0"/>
              <a:t>, </a:t>
            </a:r>
            <a:r>
              <a:rPr lang="en-US" altLang="zh-CN" sz="1050" dirty="0" err="1"/>
              <a:t>Hf</a:t>
            </a:r>
            <a:endParaRPr lang="en-US" altLang="zh-CN" sz="1050" dirty="0"/>
          </a:p>
          <a:p>
            <a:r>
              <a:rPr lang="zh-CN" altLang="en-US" sz="1050" dirty="0"/>
              <a:t>热处理</a:t>
            </a:r>
            <a:r>
              <a:rPr lang="en-US" altLang="zh-CN" sz="1050" dirty="0"/>
              <a:t>: </a:t>
            </a:r>
            <a:r>
              <a:rPr lang="zh-CN" altLang="en-US" sz="1050" dirty="0"/>
              <a:t>固溶温度</a:t>
            </a:r>
            <a:r>
              <a:rPr lang="en-US" altLang="zh-CN" sz="1050" dirty="0"/>
              <a:t>, </a:t>
            </a:r>
            <a:r>
              <a:rPr lang="zh-CN" altLang="en-US" sz="1050" dirty="0"/>
              <a:t>固溶时间</a:t>
            </a:r>
            <a:r>
              <a:rPr lang="en-US" altLang="zh-CN" sz="1050" dirty="0"/>
              <a:t>, </a:t>
            </a:r>
            <a:r>
              <a:rPr lang="zh-CN" altLang="en-US" sz="1050" dirty="0"/>
              <a:t>时效</a:t>
            </a:r>
            <a:r>
              <a:rPr lang="en-US" altLang="zh-CN" sz="1050" dirty="0"/>
              <a:t>1</a:t>
            </a:r>
            <a:r>
              <a:rPr lang="zh-CN" altLang="en-US" sz="1050" dirty="0"/>
              <a:t>／</a:t>
            </a:r>
            <a:r>
              <a:rPr lang="en-US" altLang="zh-CN" sz="1050" dirty="0"/>
              <a:t>2</a:t>
            </a:r>
            <a:r>
              <a:rPr lang="zh-CN" altLang="en-US" sz="1050" dirty="0"/>
              <a:t>温度</a:t>
            </a:r>
            <a:r>
              <a:rPr lang="en-US" altLang="zh-CN" sz="1050" dirty="0"/>
              <a:t>, </a:t>
            </a:r>
            <a:r>
              <a:rPr lang="zh-CN" altLang="en-US" sz="1050" dirty="0"/>
              <a:t>时效</a:t>
            </a:r>
            <a:r>
              <a:rPr lang="en-US" altLang="zh-CN" sz="1050" dirty="0"/>
              <a:t>1</a:t>
            </a:r>
            <a:r>
              <a:rPr lang="zh-CN" altLang="en-US" sz="1050" dirty="0"/>
              <a:t>／</a:t>
            </a:r>
            <a:r>
              <a:rPr lang="en-US" altLang="zh-CN" sz="1050" dirty="0"/>
              <a:t> 2</a:t>
            </a:r>
            <a:r>
              <a:rPr lang="zh-CN" altLang="en-US" sz="1050" dirty="0"/>
              <a:t>时间</a:t>
            </a:r>
            <a:endParaRPr lang="en-US" altLang="zh-CN" sz="1050" dirty="0"/>
          </a:p>
          <a:p>
            <a:r>
              <a:rPr lang="zh-CN" altLang="en-US" sz="1050" dirty="0"/>
              <a:t>外部条件</a:t>
            </a:r>
            <a:r>
              <a:rPr lang="en-US" altLang="zh-CN" sz="1050" dirty="0"/>
              <a:t>: </a:t>
            </a:r>
            <a:r>
              <a:rPr lang="zh-CN" altLang="en-US" sz="1050" dirty="0"/>
              <a:t>温度</a:t>
            </a:r>
            <a:r>
              <a:rPr lang="en-US" altLang="zh-CN" sz="1050" dirty="0"/>
              <a:t>, </a:t>
            </a:r>
            <a:r>
              <a:rPr lang="zh-CN" altLang="en-US" sz="1050" dirty="0"/>
              <a:t>应力</a:t>
            </a:r>
            <a:endParaRPr lang="en-US" altLang="zh-CN" sz="1050" dirty="0"/>
          </a:p>
          <a:p>
            <a:r>
              <a:rPr lang="zh-CN" altLang="en-US" sz="1050" dirty="0"/>
              <a:t>目标属性</a:t>
            </a:r>
            <a:r>
              <a:rPr lang="en-US" altLang="zh-CN" sz="1050" dirty="0"/>
              <a:t>:</a:t>
            </a:r>
            <a:r>
              <a:rPr lang="zh-CN" altLang="en-US" sz="1050" b="1" dirty="0"/>
              <a:t>蠕变断裂寿命</a:t>
            </a:r>
            <a:r>
              <a:rPr lang="en-US" altLang="zh-CN" sz="1050" dirty="0"/>
              <a:t>, </a:t>
            </a:r>
            <a:r>
              <a:rPr lang="zh-CN" altLang="en-US" sz="1050" dirty="0"/>
              <a:t>蠕变断裂应变</a:t>
            </a:r>
            <a:r>
              <a:rPr lang="en-US" altLang="zh-CN" sz="1050" dirty="0"/>
              <a:t>, </a:t>
            </a:r>
            <a:r>
              <a:rPr lang="zh-CN" altLang="en-US" sz="1050" dirty="0"/>
              <a:t>到达指定应变时间</a:t>
            </a:r>
          </a:p>
        </p:txBody>
      </p:sp>
      <p:sp>
        <p:nvSpPr>
          <p:cNvPr id="45" name="矩形 44">
            <a:extLst>
              <a:ext uri="{FF2B5EF4-FFF2-40B4-BE49-F238E27FC236}">
                <a16:creationId xmlns:a16="http://schemas.microsoft.com/office/drawing/2014/main" xmlns="" id="{7A922364-AFEC-4C72-8197-F70B0FFE05BF}"/>
              </a:ext>
            </a:extLst>
          </p:cNvPr>
          <p:cNvSpPr/>
          <p:nvPr/>
        </p:nvSpPr>
        <p:spPr>
          <a:xfrm>
            <a:off x="395535" y="3545492"/>
            <a:ext cx="8709310"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6" name="对话气泡: 椭圆形 45">
            <a:extLst>
              <a:ext uri="{FF2B5EF4-FFF2-40B4-BE49-F238E27FC236}">
                <a16:creationId xmlns:a16="http://schemas.microsoft.com/office/drawing/2014/main" xmlns="" id="{E71DDEF7-6D13-43E7-8360-29FE8A9BA204}"/>
              </a:ext>
            </a:extLst>
          </p:cNvPr>
          <p:cNvSpPr/>
          <p:nvPr/>
        </p:nvSpPr>
        <p:spPr>
          <a:xfrm>
            <a:off x="6027241" y="4119335"/>
            <a:ext cx="2654721" cy="1094997"/>
          </a:xfrm>
          <a:prstGeom prst="wedgeEllipseCallout">
            <a:avLst>
              <a:gd name="adj1" fmla="val -45864"/>
              <a:gd name="adj2" fmla="val -961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1.</a:t>
            </a:r>
            <a:r>
              <a:rPr lang="zh-CN" altLang="en-US" sz="1600" dirty="0"/>
              <a:t>样本构造</a:t>
            </a:r>
            <a:r>
              <a:rPr lang="en-US" altLang="zh-CN" sz="1600" dirty="0"/>
              <a:t>:</a:t>
            </a:r>
            <a:r>
              <a:rPr lang="zh-CN" altLang="en-US" sz="1600" dirty="0"/>
              <a:t>条件属性为成分、热处理、条件，目标属性为蠕变断裂寿命</a:t>
            </a:r>
          </a:p>
        </p:txBody>
      </p:sp>
      <p:sp>
        <p:nvSpPr>
          <p:cNvPr id="47" name="箭头: 下 46">
            <a:extLst>
              <a:ext uri="{FF2B5EF4-FFF2-40B4-BE49-F238E27FC236}">
                <a16:creationId xmlns:a16="http://schemas.microsoft.com/office/drawing/2014/main" xmlns="" id="{9B07B7A2-5A28-43B7-BBB3-B2EEC02E5D46}"/>
              </a:ext>
            </a:extLst>
          </p:cNvPr>
          <p:cNvSpPr/>
          <p:nvPr/>
        </p:nvSpPr>
        <p:spPr>
          <a:xfrm>
            <a:off x="3203848" y="1692730"/>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48" name="箭头: 下 47">
            <a:extLst>
              <a:ext uri="{FF2B5EF4-FFF2-40B4-BE49-F238E27FC236}">
                <a16:creationId xmlns:a16="http://schemas.microsoft.com/office/drawing/2014/main" xmlns="" id="{F810F632-5BCE-4D5E-A88C-D8FF20659104}"/>
              </a:ext>
            </a:extLst>
          </p:cNvPr>
          <p:cNvSpPr/>
          <p:nvPr/>
        </p:nvSpPr>
        <p:spPr>
          <a:xfrm>
            <a:off x="4750190" y="326253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xmlns="" id="{13B584D0-B9B1-42FC-9914-B7D83E248652}"/>
              </a:ext>
            </a:extLst>
          </p:cNvPr>
          <p:cNvSpPr/>
          <p:nvPr/>
        </p:nvSpPr>
        <p:spPr>
          <a:xfrm rot="10800000">
            <a:off x="7667124" y="179849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对话气泡: 矩形 30">
            <a:extLst>
              <a:ext uri="{FF2B5EF4-FFF2-40B4-BE49-F238E27FC236}">
                <a16:creationId xmlns:a16="http://schemas.microsoft.com/office/drawing/2014/main" xmlns="" id="{4D473200-3A04-4BD9-A635-B2A774ED39EC}"/>
              </a:ext>
            </a:extLst>
          </p:cNvPr>
          <p:cNvSpPr/>
          <p:nvPr/>
        </p:nvSpPr>
        <p:spPr>
          <a:xfrm>
            <a:off x="7145192" y="4950455"/>
            <a:ext cx="1582506" cy="675264"/>
          </a:xfrm>
          <a:prstGeom prst="wedgeRectCallout">
            <a:avLst>
              <a:gd name="adj1" fmla="val 65373"/>
              <a:gd name="adj2" fmla="val -168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决策属性取对数归一化数据</a:t>
            </a:r>
          </a:p>
        </p:txBody>
      </p:sp>
      <p:sp>
        <p:nvSpPr>
          <p:cNvPr id="36" name="矩形 35">
            <a:extLst>
              <a:ext uri="{FF2B5EF4-FFF2-40B4-BE49-F238E27FC236}">
                <a16:creationId xmlns:a16="http://schemas.microsoft.com/office/drawing/2014/main" xmlns="" id="{9480A11A-0051-4E21-A27F-680C7EB06BF6}"/>
              </a:ext>
            </a:extLst>
          </p:cNvPr>
          <p:cNvSpPr/>
          <p:nvPr/>
        </p:nvSpPr>
        <p:spPr>
          <a:xfrm>
            <a:off x="829815" y="5471071"/>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7" name="对话气泡: 椭圆形 36">
            <a:extLst>
              <a:ext uri="{FF2B5EF4-FFF2-40B4-BE49-F238E27FC236}">
                <a16:creationId xmlns:a16="http://schemas.microsoft.com/office/drawing/2014/main" xmlns="" id="{60CD56A7-8F5E-4999-B494-B37D3AE1FAF3}"/>
              </a:ext>
            </a:extLst>
          </p:cNvPr>
          <p:cNvSpPr/>
          <p:nvPr/>
        </p:nvSpPr>
        <p:spPr>
          <a:xfrm>
            <a:off x="219798" y="4267761"/>
            <a:ext cx="2335978" cy="1029076"/>
          </a:xfrm>
          <a:prstGeom prst="wedgeEllipseCallout">
            <a:avLst>
              <a:gd name="adj1" fmla="val -7521"/>
              <a:gd name="adj2" fmla="val 6232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元素为一个范围的值并相差</a:t>
            </a:r>
            <a:r>
              <a:rPr lang="en-US" altLang="zh-CN" sz="1600" dirty="0"/>
              <a:t>5%</a:t>
            </a:r>
            <a:r>
              <a:rPr lang="zh-CN" altLang="en-US" sz="1600" dirty="0"/>
              <a:t>以内的取中间值，相差大的删除</a:t>
            </a:r>
          </a:p>
        </p:txBody>
      </p:sp>
      <p:sp>
        <p:nvSpPr>
          <p:cNvPr id="35" name="标题 1">
            <a:extLst>
              <a:ext uri="{FF2B5EF4-FFF2-40B4-BE49-F238E27FC236}">
                <a16:creationId xmlns:a16="http://schemas.microsoft.com/office/drawing/2014/main" xmlns="" id="{DFB57817-DC26-47FD-98EB-36F924EBAB5E}"/>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数据预处理</a:t>
            </a:r>
          </a:p>
        </p:txBody>
      </p:sp>
    </p:spTree>
    <p:extLst>
      <p:ext uri="{BB962C8B-B14F-4D97-AF65-F5344CB8AC3E}">
        <p14:creationId xmlns:p14="http://schemas.microsoft.com/office/powerpoint/2010/main" val="163129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P spid="28" grpId="0" animBg="1"/>
      <p:bldP spid="28" grpId="1" animBg="1"/>
      <p:bldP spid="45" grpId="0" animBg="1"/>
      <p:bldP spid="45" grpId="1" animBg="1"/>
      <p:bldP spid="46" grpId="0" animBg="1"/>
      <p:bldP spid="46" grpId="1" animBg="1"/>
      <p:bldP spid="31" grpId="0" animBg="1"/>
      <p:bldP spid="31" grpId="1" animBg="1"/>
      <p:bldP spid="36" grpId="0" animBg="1"/>
      <p:bldP spid="36" grpId="1" animBg="1"/>
      <p:bldP spid="37" grpId="0" animBg="1"/>
      <p:bldP spid="3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05437726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0062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xmlns="" id="{9E81CF7F-8376-4E7C-8404-974EFAECF276}"/>
              </a:ext>
            </a:extLst>
          </p:cNvPr>
          <p:cNvGraphicFramePr>
            <a:graphicFrameLocks noGrp="1"/>
          </p:cNvGraphicFramePr>
          <p:nvPr>
            <p:extLst/>
          </p:nvPr>
        </p:nvGraphicFramePr>
        <p:xfrm>
          <a:off x="354010" y="854395"/>
          <a:ext cx="8435979" cy="2502597"/>
        </p:xfrm>
        <a:graphic>
          <a:graphicData uri="http://schemas.openxmlformats.org/drawingml/2006/table">
            <a:tbl>
              <a:tblPr/>
              <a:tblGrid>
                <a:gridCol w="691473">
                  <a:extLst>
                    <a:ext uri="{9D8B030D-6E8A-4147-A177-3AD203B41FA5}">
                      <a16:colId xmlns:a16="http://schemas.microsoft.com/office/drawing/2014/main" xmlns="" val="3611895539"/>
                    </a:ext>
                  </a:extLst>
                </a:gridCol>
                <a:gridCol w="553179">
                  <a:extLst>
                    <a:ext uri="{9D8B030D-6E8A-4147-A177-3AD203B41FA5}">
                      <a16:colId xmlns:a16="http://schemas.microsoft.com/office/drawing/2014/main" xmlns="" val="3204564478"/>
                    </a:ext>
                  </a:extLst>
                </a:gridCol>
                <a:gridCol w="553179">
                  <a:extLst>
                    <a:ext uri="{9D8B030D-6E8A-4147-A177-3AD203B41FA5}">
                      <a16:colId xmlns:a16="http://schemas.microsoft.com/office/drawing/2014/main" xmlns="" val="1103732708"/>
                    </a:ext>
                  </a:extLst>
                </a:gridCol>
                <a:gridCol w="553179">
                  <a:extLst>
                    <a:ext uri="{9D8B030D-6E8A-4147-A177-3AD203B41FA5}">
                      <a16:colId xmlns:a16="http://schemas.microsoft.com/office/drawing/2014/main" xmlns="" val="3910922297"/>
                    </a:ext>
                  </a:extLst>
                </a:gridCol>
                <a:gridCol w="553179">
                  <a:extLst>
                    <a:ext uri="{9D8B030D-6E8A-4147-A177-3AD203B41FA5}">
                      <a16:colId xmlns:a16="http://schemas.microsoft.com/office/drawing/2014/main" xmlns="" val="1954706625"/>
                    </a:ext>
                  </a:extLst>
                </a:gridCol>
                <a:gridCol w="553179">
                  <a:extLst>
                    <a:ext uri="{9D8B030D-6E8A-4147-A177-3AD203B41FA5}">
                      <a16:colId xmlns:a16="http://schemas.microsoft.com/office/drawing/2014/main" xmlns="" val="3929837761"/>
                    </a:ext>
                  </a:extLst>
                </a:gridCol>
                <a:gridCol w="553179">
                  <a:extLst>
                    <a:ext uri="{9D8B030D-6E8A-4147-A177-3AD203B41FA5}">
                      <a16:colId xmlns:a16="http://schemas.microsoft.com/office/drawing/2014/main" xmlns="" val="4012592956"/>
                    </a:ext>
                  </a:extLst>
                </a:gridCol>
                <a:gridCol w="553179">
                  <a:extLst>
                    <a:ext uri="{9D8B030D-6E8A-4147-A177-3AD203B41FA5}">
                      <a16:colId xmlns:a16="http://schemas.microsoft.com/office/drawing/2014/main" xmlns="" val="1868779250"/>
                    </a:ext>
                  </a:extLst>
                </a:gridCol>
                <a:gridCol w="553179">
                  <a:extLst>
                    <a:ext uri="{9D8B030D-6E8A-4147-A177-3AD203B41FA5}">
                      <a16:colId xmlns:a16="http://schemas.microsoft.com/office/drawing/2014/main" xmlns="" val="1099702673"/>
                    </a:ext>
                  </a:extLst>
                </a:gridCol>
                <a:gridCol w="553179">
                  <a:extLst>
                    <a:ext uri="{9D8B030D-6E8A-4147-A177-3AD203B41FA5}">
                      <a16:colId xmlns:a16="http://schemas.microsoft.com/office/drawing/2014/main" xmlns="" val="3483588461"/>
                    </a:ext>
                  </a:extLst>
                </a:gridCol>
                <a:gridCol w="553179">
                  <a:extLst>
                    <a:ext uri="{9D8B030D-6E8A-4147-A177-3AD203B41FA5}">
                      <a16:colId xmlns:a16="http://schemas.microsoft.com/office/drawing/2014/main" xmlns="" val="1667322919"/>
                    </a:ext>
                  </a:extLst>
                </a:gridCol>
                <a:gridCol w="553179">
                  <a:extLst>
                    <a:ext uri="{9D8B030D-6E8A-4147-A177-3AD203B41FA5}">
                      <a16:colId xmlns:a16="http://schemas.microsoft.com/office/drawing/2014/main" xmlns="" val="3349587401"/>
                    </a:ext>
                  </a:extLst>
                </a:gridCol>
                <a:gridCol w="553179">
                  <a:extLst>
                    <a:ext uri="{9D8B030D-6E8A-4147-A177-3AD203B41FA5}">
                      <a16:colId xmlns:a16="http://schemas.microsoft.com/office/drawing/2014/main" xmlns="" val="2612964893"/>
                    </a:ext>
                  </a:extLst>
                </a:gridCol>
                <a:gridCol w="553179">
                  <a:extLst>
                    <a:ext uri="{9D8B030D-6E8A-4147-A177-3AD203B41FA5}">
                      <a16:colId xmlns:a16="http://schemas.microsoft.com/office/drawing/2014/main" xmlns="" val="3482620379"/>
                    </a:ext>
                  </a:extLst>
                </a:gridCol>
                <a:gridCol w="553179">
                  <a:extLst>
                    <a:ext uri="{9D8B030D-6E8A-4147-A177-3AD203B41FA5}">
                      <a16:colId xmlns:a16="http://schemas.microsoft.com/office/drawing/2014/main" xmlns="" val="1771828343"/>
                    </a:ext>
                  </a:extLst>
                </a:gridCol>
              </a:tblGrid>
              <a:tr h="0">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属性类别</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4">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成分</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458789949"/>
                  </a:ext>
                </a:extLst>
              </a:tr>
              <a:tr h="16871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属性字段</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err="1">
                          <a:solidFill>
                            <a:srgbClr val="000000"/>
                          </a:solidFill>
                          <a:effectLst/>
                          <a:latin typeface="宋体" panose="02010600030101010101" pitchFamily="2" charset="-122"/>
                          <a:ea typeface="宋体" panose="02010600030101010101" pitchFamily="2" charset="-122"/>
                        </a:rPr>
                        <a:t>Ni_wt</a:t>
                      </a:r>
                      <a:endParaRPr lang="en-US" sz="1000" b="1" i="0" u="none" strike="noStrike" dirty="0">
                        <a:solidFill>
                          <a:srgbClr val="000000"/>
                        </a:solidFill>
                        <a:effectLst/>
                        <a:latin typeface="宋体" panose="02010600030101010101" pitchFamily="2" charset="-122"/>
                        <a:ea typeface="宋体"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Re_wt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Co_wt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Al_wt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Ti_wt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W_wt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Mo_wt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Cr_wt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Ta_wt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B_wt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Y_wt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Nb_wt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Hf_wt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73070521"/>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属性单位</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13242714"/>
                  </a:ext>
                </a:extLst>
              </a:tr>
              <a:tr h="16871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属性说明</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镍</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钴</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铝</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钛</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钨</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铬</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钽</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碳</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钇</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铌</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铪</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83396443"/>
                  </a:ext>
                </a:extLst>
              </a:tr>
              <a:tr h="161689">
                <a:tc>
                  <a:txBody>
                    <a:bodyPr/>
                    <a:lstStyle/>
                    <a:p>
                      <a:pPr algn="ctr" fontAlgn="ctr"/>
                      <a:r>
                        <a:rPr lang="zh-CN" altLang="en-US" sz="1000" b="1" i="0" u="none" strike="noStrike" dirty="0">
                          <a:solidFill>
                            <a:srgbClr val="000000"/>
                          </a:solidFill>
                          <a:effectLst/>
                          <a:latin typeface="等线" panose="02010600030101010101" pitchFamily="2" charset="-122"/>
                          <a:ea typeface="等线" panose="02010600030101010101" pitchFamily="2" charset="-122"/>
                        </a:rPr>
                        <a:t>样本个数</a:t>
                      </a:r>
                      <a:endParaRPr lang="en-US" sz="1000" b="1" i="0" u="none" strike="noStrike" dirty="0">
                        <a:solidFill>
                          <a:srgbClr val="000000"/>
                        </a:solidFill>
                        <a:effectLst/>
                        <a:latin typeface="等线" panose="02010600030101010101" pitchFamily="2" charset="-122"/>
                        <a:ea typeface="等线"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68223718"/>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均值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63.9966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2.8225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6.23221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5.57108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0.83626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5.60235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0.93949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6.76547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6.74739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0.02635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0.01300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0.00891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0.16978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83944401"/>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方差</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79.8185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3.29143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2.04570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3.12184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0.68482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1.15040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2.50888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0.82921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2.27107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2.12495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0.02869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0.01817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0.01404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0.39567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82586713"/>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最小值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55.575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079529"/>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25%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69.75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4.5075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5.135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90228268"/>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50%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63.973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0.835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07001114"/>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207.25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65.488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6.6075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0.02425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12462956"/>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最大值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77.26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45578569"/>
                  </a:ext>
                </a:extLst>
              </a:tr>
              <a:tr h="165943">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skew</a:t>
                      </a:r>
                      <a:endParaRPr lang="en-US" sz="1000" b="1" i="0" u="none" strike="noStrike" dirty="0">
                        <a:solidFill>
                          <a:srgbClr val="000000"/>
                        </a:solidFill>
                        <a:effectLst/>
                        <a:latin typeface="等线" panose="02010600030101010101" pitchFamily="2" charset="-122"/>
                        <a:ea typeface="等线"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0.83470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0.34530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-0.6475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-0.2572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1.59988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0.87979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0.90938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-0.4774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-0.2165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0.63698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1.25114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1.75283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2.96842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590131447"/>
                  </a:ext>
                </a:extLst>
              </a:tr>
              <a:tr h="161689">
                <a:tc>
                  <a:txBody>
                    <a:bodyPr/>
                    <a:lstStyle/>
                    <a:p>
                      <a:pPr algn="ctr" fontAlgn="ctr"/>
                      <a:r>
                        <a:rPr lang="en-US" sz="1000" b="1" i="0" u="none" strike="noStrike">
                          <a:solidFill>
                            <a:srgbClr val="000000"/>
                          </a:solidFill>
                          <a:effectLst/>
                          <a:latin typeface="等线" panose="02010600030101010101" pitchFamily="2" charset="-122"/>
                          <a:ea typeface="等线" panose="02010600030101010101" pitchFamily="2" charset="-122"/>
                        </a:rPr>
                        <a:t>range</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21.685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16033700"/>
                  </a:ext>
                </a:extLst>
              </a:tr>
            </a:tbl>
          </a:graphicData>
        </a:graphic>
      </p:graphicFrame>
      <p:graphicFrame>
        <p:nvGraphicFramePr>
          <p:cNvPr id="11" name="表格 10">
            <a:extLst>
              <a:ext uri="{FF2B5EF4-FFF2-40B4-BE49-F238E27FC236}">
                <a16:creationId xmlns:a16="http://schemas.microsoft.com/office/drawing/2014/main" xmlns="" id="{C0108BE7-2729-4951-8339-0D3D2CEE86C4}"/>
              </a:ext>
            </a:extLst>
          </p:cNvPr>
          <p:cNvGraphicFramePr>
            <a:graphicFrameLocks noGrp="1"/>
          </p:cNvGraphicFramePr>
          <p:nvPr>
            <p:extLst/>
          </p:nvPr>
        </p:nvGraphicFramePr>
        <p:xfrm>
          <a:off x="354010" y="3381888"/>
          <a:ext cx="6095996" cy="3368040"/>
        </p:xfrm>
        <a:graphic>
          <a:graphicData uri="http://schemas.openxmlformats.org/drawingml/2006/table">
            <a:tbl>
              <a:tblPr/>
              <a:tblGrid>
                <a:gridCol w="725714">
                  <a:extLst>
                    <a:ext uri="{9D8B030D-6E8A-4147-A177-3AD203B41FA5}">
                      <a16:colId xmlns:a16="http://schemas.microsoft.com/office/drawing/2014/main" xmlns="" val="1779634135"/>
                    </a:ext>
                  </a:extLst>
                </a:gridCol>
                <a:gridCol w="580571">
                  <a:extLst>
                    <a:ext uri="{9D8B030D-6E8A-4147-A177-3AD203B41FA5}">
                      <a16:colId xmlns:a16="http://schemas.microsoft.com/office/drawing/2014/main" xmlns="" val="1356658362"/>
                    </a:ext>
                  </a:extLst>
                </a:gridCol>
                <a:gridCol w="580571">
                  <a:extLst>
                    <a:ext uri="{9D8B030D-6E8A-4147-A177-3AD203B41FA5}">
                      <a16:colId xmlns:a16="http://schemas.microsoft.com/office/drawing/2014/main" xmlns="" val="192685544"/>
                    </a:ext>
                  </a:extLst>
                </a:gridCol>
                <a:gridCol w="580571">
                  <a:extLst>
                    <a:ext uri="{9D8B030D-6E8A-4147-A177-3AD203B41FA5}">
                      <a16:colId xmlns:a16="http://schemas.microsoft.com/office/drawing/2014/main" xmlns="" val="1977408526"/>
                    </a:ext>
                  </a:extLst>
                </a:gridCol>
                <a:gridCol w="580571">
                  <a:extLst>
                    <a:ext uri="{9D8B030D-6E8A-4147-A177-3AD203B41FA5}">
                      <a16:colId xmlns:a16="http://schemas.microsoft.com/office/drawing/2014/main" xmlns="" val="2387474668"/>
                    </a:ext>
                  </a:extLst>
                </a:gridCol>
                <a:gridCol w="580571">
                  <a:extLst>
                    <a:ext uri="{9D8B030D-6E8A-4147-A177-3AD203B41FA5}">
                      <a16:colId xmlns:a16="http://schemas.microsoft.com/office/drawing/2014/main" xmlns="" val="2514491046"/>
                    </a:ext>
                  </a:extLst>
                </a:gridCol>
                <a:gridCol w="580571">
                  <a:extLst>
                    <a:ext uri="{9D8B030D-6E8A-4147-A177-3AD203B41FA5}">
                      <a16:colId xmlns:a16="http://schemas.microsoft.com/office/drawing/2014/main" xmlns="" val="609626819"/>
                    </a:ext>
                  </a:extLst>
                </a:gridCol>
                <a:gridCol w="580571">
                  <a:extLst>
                    <a:ext uri="{9D8B030D-6E8A-4147-A177-3AD203B41FA5}">
                      <a16:colId xmlns:a16="http://schemas.microsoft.com/office/drawing/2014/main" xmlns="" val="1119485165"/>
                    </a:ext>
                  </a:extLst>
                </a:gridCol>
                <a:gridCol w="580571">
                  <a:extLst>
                    <a:ext uri="{9D8B030D-6E8A-4147-A177-3AD203B41FA5}">
                      <a16:colId xmlns:a16="http://schemas.microsoft.com/office/drawing/2014/main" xmlns="" val="1724833581"/>
                    </a:ext>
                  </a:extLst>
                </a:gridCol>
                <a:gridCol w="725714">
                  <a:extLst>
                    <a:ext uri="{9D8B030D-6E8A-4147-A177-3AD203B41FA5}">
                      <a16:colId xmlns:a16="http://schemas.microsoft.com/office/drawing/2014/main" xmlns="" val="2678286687"/>
                    </a:ext>
                  </a:extLst>
                </a:gridCol>
              </a:tblGrid>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属性类别</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6">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热处理</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条件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蠕变</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88081663"/>
                  </a:ext>
                </a:extLst>
              </a:tr>
              <a:tr h="18288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属性字段</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solution_treatment_time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1st_step_aging_treatment_time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2nd_step_aging_treatment_time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solution_treatment_temperature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1st_step_aging_treatment_temperature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2nd_step_aging_treatment_temperature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err="1">
                          <a:solidFill>
                            <a:srgbClr val="000000"/>
                          </a:solidFill>
                          <a:effectLst/>
                          <a:latin typeface="宋体" panose="02010600030101010101" pitchFamily="2" charset="-122"/>
                          <a:ea typeface="宋体" panose="02010600030101010101" pitchFamily="2" charset="-122"/>
                        </a:rPr>
                        <a:t>applied_Stress</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creep_life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24456350"/>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属性单位</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兆帕</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29024338"/>
                  </a:ext>
                </a:extLst>
              </a:tr>
              <a:tr h="18288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属性说明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固溶温度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固溶时间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1</a:t>
                      </a:r>
                      <a:r>
                        <a:rPr lang="zh-CN" altLang="en-US" sz="1100" b="0" i="0" u="none" strike="noStrike">
                          <a:solidFill>
                            <a:srgbClr val="000000"/>
                          </a:solidFill>
                          <a:effectLst/>
                          <a:latin typeface="等线" panose="02010600030101010101" pitchFamily="2" charset="-122"/>
                          <a:ea typeface="等线"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1</a:t>
                      </a: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2</a:t>
                      </a:r>
                      <a:r>
                        <a:rPr lang="zh-CN" altLang="en-US" sz="1100" b="0" i="0" u="none" strike="noStrike">
                          <a:solidFill>
                            <a:srgbClr val="000000"/>
                          </a:solidFill>
                          <a:effectLst/>
                          <a:latin typeface="等线" panose="02010600030101010101" pitchFamily="2" charset="-122"/>
                          <a:ea typeface="等线"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2</a:t>
                      </a: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应力</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蠕变断裂寿命</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91100"/>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count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4914703"/>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均值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2.9167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4.014493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19.05797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1309.62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1123.43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899.801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1038.19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262.897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634.55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73405162"/>
                  </a:ext>
                </a:extLst>
              </a:tr>
              <a:tr h="175260">
                <a:tc>
                  <a:txBody>
                    <a:bodyPr/>
                    <a:lstStyle/>
                    <a:p>
                      <a:pPr algn="ctr" fontAlgn="ctr"/>
                      <a:r>
                        <a:rPr lang="zh-CN" altLang="en-US" sz="1100" b="1" i="0" u="none" strike="noStrike" dirty="0">
                          <a:solidFill>
                            <a:srgbClr val="000000"/>
                          </a:solidFill>
                          <a:effectLst/>
                          <a:latin typeface="等线" panose="02010600030101010101" pitchFamily="2" charset="-122"/>
                          <a:ea typeface="等线" panose="02010600030101010101" pitchFamily="2" charset="-122"/>
                        </a:rPr>
                        <a:t>方差</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0.9781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0.119727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3.841909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191.916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159.437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133.731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172.266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1135.6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96572687"/>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最小值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428547"/>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75.925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580397"/>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19417316"/>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526.25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6749102"/>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最大值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6910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22334490"/>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skew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8.16941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2.17381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4.75598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4.98651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4.6115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1.32209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1.10827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3.0873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19793759"/>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range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6880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12042414"/>
                  </a:ext>
                </a:extLst>
              </a:tr>
            </a:tbl>
          </a:graphicData>
        </a:graphic>
      </p:graphicFrame>
      <p:sp>
        <p:nvSpPr>
          <p:cNvPr id="12" name="矩形 11">
            <a:extLst>
              <a:ext uri="{FF2B5EF4-FFF2-40B4-BE49-F238E27FC236}">
                <a16:creationId xmlns:a16="http://schemas.microsoft.com/office/drawing/2014/main" xmlns="" id="{AB5CFB97-68B2-4BA8-AFF6-B4EA30C53E27}"/>
              </a:ext>
            </a:extLst>
          </p:cNvPr>
          <p:cNvSpPr/>
          <p:nvPr/>
        </p:nvSpPr>
        <p:spPr>
          <a:xfrm>
            <a:off x="6832965" y="3885944"/>
            <a:ext cx="1932373" cy="2295042"/>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xmlns="" id="{02555442-E80B-455B-965C-F03C7E810806}"/>
              </a:ext>
            </a:extLst>
          </p:cNvPr>
          <p:cNvSpPr txBox="1"/>
          <p:nvPr/>
        </p:nvSpPr>
        <p:spPr>
          <a:xfrm>
            <a:off x="6976983" y="3933056"/>
            <a:ext cx="1584176" cy="276999"/>
          </a:xfrm>
          <a:prstGeom prst="rect">
            <a:avLst/>
          </a:prstGeom>
          <a:noFill/>
        </p:spPr>
        <p:txBody>
          <a:bodyPr wrap="square" rtlCol="0">
            <a:spAutoFit/>
          </a:bodyPr>
          <a:lstStyle/>
          <a:p>
            <a:r>
              <a:rPr lang="zh-CN" altLang="en-US" sz="1200" dirty="0"/>
              <a:t>注：评价指标说明</a:t>
            </a:r>
          </a:p>
        </p:txBody>
      </p:sp>
      <p:sp>
        <p:nvSpPr>
          <p:cNvPr id="4" name="文本框 3">
            <a:extLst>
              <a:ext uri="{FF2B5EF4-FFF2-40B4-BE49-F238E27FC236}">
                <a16:creationId xmlns:a16="http://schemas.microsoft.com/office/drawing/2014/main" xmlns="" id="{7EBB89FF-ABBF-461A-B65B-E209AADCBA6D}"/>
              </a:ext>
            </a:extLst>
          </p:cNvPr>
          <p:cNvSpPr txBox="1"/>
          <p:nvPr/>
        </p:nvSpPr>
        <p:spPr>
          <a:xfrm>
            <a:off x="6868833" y="4365104"/>
            <a:ext cx="1716012" cy="1815882"/>
          </a:xfrm>
          <a:prstGeom prst="rect">
            <a:avLst/>
          </a:prstGeom>
          <a:noFill/>
        </p:spPr>
        <p:txBody>
          <a:bodyPr wrap="square" rtlCol="0">
            <a:spAutoFit/>
          </a:bodyPr>
          <a:lstStyle/>
          <a:p>
            <a:pPr marL="285750" indent="-285750">
              <a:buFont typeface="Wingdings" panose="05000000000000000000" pitchFamily="2" charset="2"/>
              <a:buChar char="l"/>
            </a:pPr>
            <a:r>
              <a:rPr lang="en-US" altLang="zh-CN" sz="1400" dirty="0"/>
              <a:t>25% 50% 75%</a:t>
            </a:r>
            <a:r>
              <a:rPr lang="zh-CN" altLang="en-US" sz="1400" dirty="0"/>
              <a:t>分别为</a:t>
            </a:r>
            <a:r>
              <a:rPr lang="en-US" altLang="zh-CN" sz="1400" dirty="0"/>
              <a:t>1/4</a:t>
            </a:r>
            <a:r>
              <a:rPr lang="zh-CN" altLang="en-US" sz="1400" dirty="0"/>
              <a:t>位数、中位数和</a:t>
            </a:r>
            <a:r>
              <a:rPr lang="en-US" altLang="zh-CN" sz="1400" dirty="0"/>
              <a:t>3/4</a:t>
            </a:r>
            <a:r>
              <a:rPr lang="zh-CN" altLang="en-US" sz="1400" dirty="0"/>
              <a:t>位数</a:t>
            </a:r>
            <a:endParaRPr lang="en-US" altLang="zh-CN" sz="1400" dirty="0"/>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r>
              <a:rPr lang="en-US" altLang="zh-CN" sz="1400" dirty="0"/>
              <a:t>    </a:t>
            </a:r>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endParaRPr lang="en-US" altLang="zh-CN" sz="1400" dirty="0"/>
          </a:p>
        </p:txBody>
      </p:sp>
      <p:pic>
        <p:nvPicPr>
          <p:cNvPr id="3" name="图片 2">
            <a:extLst>
              <a:ext uri="{FF2B5EF4-FFF2-40B4-BE49-F238E27FC236}">
                <a16:creationId xmlns:a16="http://schemas.microsoft.com/office/drawing/2014/main" xmlns="" id="{C55F11CF-7A2B-4AFB-9CF3-8BEDDA74E8AA}"/>
              </a:ext>
            </a:extLst>
          </p:cNvPr>
          <p:cNvPicPr>
            <a:picLocks noChangeAspect="1"/>
          </p:cNvPicPr>
          <p:nvPr/>
        </p:nvPicPr>
        <p:blipFill rotWithShape="1">
          <a:blip r:embed="rId2"/>
          <a:srcRect l="7134" t="-1" b="8213"/>
          <a:stretch/>
        </p:blipFill>
        <p:spPr>
          <a:xfrm>
            <a:off x="7120998" y="5249376"/>
            <a:ext cx="1584176" cy="564975"/>
          </a:xfrm>
          <a:prstGeom prst="rect">
            <a:avLst/>
          </a:prstGeom>
        </p:spPr>
      </p:pic>
      <p:sp>
        <p:nvSpPr>
          <p:cNvPr id="6" name="矩形 5">
            <a:extLst>
              <a:ext uri="{FF2B5EF4-FFF2-40B4-BE49-F238E27FC236}">
                <a16:creationId xmlns:a16="http://schemas.microsoft.com/office/drawing/2014/main" xmlns="" id="{CFA87D61-5D7F-41E9-A28B-9C024B8BE09F}"/>
              </a:ext>
            </a:extLst>
          </p:cNvPr>
          <p:cNvSpPr/>
          <p:nvPr/>
        </p:nvSpPr>
        <p:spPr>
          <a:xfrm>
            <a:off x="1619672" y="1076413"/>
            <a:ext cx="504056" cy="2134778"/>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B8DFB87C-0CF1-4D20-9297-C8E10FF90D13}"/>
              </a:ext>
            </a:extLst>
          </p:cNvPr>
          <p:cNvSpPr/>
          <p:nvPr/>
        </p:nvSpPr>
        <p:spPr>
          <a:xfrm>
            <a:off x="1078685" y="1628800"/>
            <a:ext cx="7686653" cy="173764"/>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 name="对话气泡: 矩形 4">
            <a:extLst>
              <a:ext uri="{FF2B5EF4-FFF2-40B4-BE49-F238E27FC236}">
                <a16:creationId xmlns:a16="http://schemas.microsoft.com/office/drawing/2014/main" xmlns="" id="{947E22A6-817C-4B16-AA87-A8F705D8DFA0}"/>
              </a:ext>
            </a:extLst>
          </p:cNvPr>
          <p:cNvSpPr/>
          <p:nvPr/>
        </p:nvSpPr>
        <p:spPr>
          <a:xfrm>
            <a:off x="2555776" y="1819329"/>
            <a:ext cx="3096344" cy="1008112"/>
          </a:xfrm>
          <a:prstGeom prst="wedgeRectCallout">
            <a:avLst>
              <a:gd name="adj1" fmla="val -63266"/>
              <a:gd name="adj2" fmla="val 57215"/>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xmlns="" id="{33D18B45-F361-448C-A6AF-D1CDB277576E}"/>
              </a:ext>
            </a:extLst>
          </p:cNvPr>
          <p:cNvSpPr txBox="1"/>
          <p:nvPr/>
        </p:nvSpPr>
        <p:spPr>
          <a:xfrm>
            <a:off x="2880353" y="1847467"/>
            <a:ext cx="2880320" cy="830997"/>
          </a:xfrm>
          <a:prstGeom prst="rect">
            <a:avLst/>
          </a:prstGeom>
          <a:noFill/>
        </p:spPr>
        <p:txBody>
          <a:bodyPr wrap="square" rtlCol="0">
            <a:spAutoFit/>
          </a:bodyPr>
          <a:lstStyle/>
          <a:p>
            <a:r>
              <a:rPr lang="en-US" altLang="zh-CN" sz="1600" dirty="0"/>
              <a:t>2.Re</a:t>
            </a:r>
            <a:r>
              <a:rPr lang="zh-CN" altLang="en-US" sz="1600" dirty="0"/>
              <a:t>元素最小值为</a:t>
            </a:r>
            <a:r>
              <a:rPr lang="en-US" altLang="zh-CN" sz="1600" dirty="0"/>
              <a:t>0</a:t>
            </a:r>
            <a:r>
              <a:rPr lang="zh-CN" altLang="en-US" sz="1600" dirty="0"/>
              <a:t>，最大值为</a:t>
            </a:r>
            <a:r>
              <a:rPr lang="en-US" altLang="zh-CN" sz="1600" dirty="0"/>
              <a:t>7.5</a:t>
            </a:r>
            <a:r>
              <a:rPr lang="zh-CN" altLang="en-US" sz="1600" dirty="0"/>
              <a:t>，结合中位数</a:t>
            </a:r>
            <a:r>
              <a:rPr lang="en-US" altLang="zh-CN" sz="1600" dirty="0"/>
              <a:t>3</a:t>
            </a:r>
            <a:r>
              <a:rPr lang="zh-CN" altLang="en-US" sz="1600" dirty="0"/>
              <a:t>，可以得知样本包含了不同代的合金。</a:t>
            </a:r>
          </a:p>
        </p:txBody>
      </p:sp>
      <p:sp>
        <p:nvSpPr>
          <p:cNvPr id="15" name="对话气泡: 矩形 14">
            <a:extLst>
              <a:ext uri="{FF2B5EF4-FFF2-40B4-BE49-F238E27FC236}">
                <a16:creationId xmlns:a16="http://schemas.microsoft.com/office/drawing/2014/main" xmlns="" id="{71153FF0-F775-4156-91A6-F5B78414EF56}"/>
              </a:ext>
            </a:extLst>
          </p:cNvPr>
          <p:cNvSpPr/>
          <p:nvPr/>
        </p:nvSpPr>
        <p:spPr>
          <a:xfrm>
            <a:off x="1975981" y="1930310"/>
            <a:ext cx="3190044" cy="796878"/>
          </a:xfrm>
          <a:prstGeom prst="wedgeRectCallout">
            <a:avLst>
              <a:gd name="adj1" fmla="val -63326"/>
              <a:gd name="adj2" fmla="val -6156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xmlns="" id="{AFEF863D-45D3-4B81-94C0-AA65BEFFC3B0}"/>
              </a:ext>
            </a:extLst>
          </p:cNvPr>
          <p:cNvSpPr txBox="1"/>
          <p:nvPr/>
        </p:nvSpPr>
        <p:spPr>
          <a:xfrm>
            <a:off x="1958020" y="2027820"/>
            <a:ext cx="3334060" cy="584775"/>
          </a:xfrm>
          <a:prstGeom prst="rect">
            <a:avLst/>
          </a:prstGeom>
          <a:noFill/>
        </p:spPr>
        <p:txBody>
          <a:bodyPr wrap="square" rtlCol="0">
            <a:spAutoFit/>
          </a:bodyPr>
          <a:lstStyle/>
          <a:p>
            <a:r>
              <a:rPr lang="en-US" altLang="zh-CN" sz="1600" dirty="0"/>
              <a:t>1.</a:t>
            </a:r>
            <a:r>
              <a:rPr lang="zh-CN" altLang="en-US" sz="1600" dirty="0"/>
              <a:t>样本的数量为</a:t>
            </a:r>
            <a:r>
              <a:rPr lang="en-US" altLang="zh-CN" sz="1600" dirty="0"/>
              <a:t>276</a:t>
            </a:r>
            <a:r>
              <a:rPr lang="zh-CN" altLang="en-US" sz="1600" dirty="0"/>
              <a:t>，而维度缺有</a:t>
            </a:r>
            <a:r>
              <a:rPr lang="en-US" altLang="zh-CN" sz="1600" dirty="0"/>
              <a:t>22</a:t>
            </a:r>
            <a:r>
              <a:rPr lang="zh-CN" altLang="en-US" sz="1600" dirty="0"/>
              <a:t>维，所以它是一个高维的小样本。</a:t>
            </a:r>
          </a:p>
        </p:txBody>
      </p:sp>
      <p:sp>
        <p:nvSpPr>
          <p:cNvPr id="17" name="矩形 16">
            <a:extLst>
              <a:ext uri="{FF2B5EF4-FFF2-40B4-BE49-F238E27FC236}">
                <a16:creationId xmlns:a16="http://schemas.microsoft.com/office/drawing/2014/main" xmlns="" id="{2D0D4DFD-B244-4750-9C47-4EA1DBEEF406}"/>
              </a:ext>
            </a:extLst>
          </p:cNvPr>
          <p:cNvSpPr/>
          <p:nvPr/>
        </p:nvSpPr>
        <p:spPr>
          <a:xfrm>
            <a:off x="342689" y="2849435"/>
            <a:ext cx="8435979" cy="18076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2BEC5FD0-5B9C-4AA7-B841-30D2F637ECFF}"/>
              </a:ext>
            </a:extLst>
          </p:cNvPr>
          <p:cNvSpPr/>
          <p:nvPr/>
        </p:nvSpPr>
        <p:spPr>
          <a:xfrm>
            <a:off x="354011" y="2129356"/>
            <a:ext cx="8395536" cy="218684"/>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矩形 18">
            <a:extLst>
              <a:ext uri="{FF2B5EF4-FFF2-40B4-BE49-F238E27FC236}">
                <a16:creationId xmlns:a16="http://schemas.microsoft.com/office/drawing/2014/main" xmlns="" id="{4098A638-290D-4893-AC19-40B34ED10C30}"/>
              </a:ext>
            </a:extLst>
          </p:cNvPr>
          <p:cNvSpPr/>
          <p:nvPr/>
        </p:nvSpPr>
        <p:spPr>
          <a:xfrm>
            <a:off x="5563574" y="796950"/>
            <a:ext cx="2826817" cy="998702"/>
          </a:xfrm>
          <a:prstGeom prst="wedgeRectCallout">
            <a:avLst>
              <a:gd name="adj1" fmla="val -32549"/>
              <a:gd name="adj2" fmla="val 7212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xmlns="" id="{94649914-DF04-4A6D-9959-CEB68CDB6B01}"/>
              </a:ext>
            </a:extLst>
          </p:cNvPr>
          <p:cNvSpPr txBox="1"/>
          <p:nvPr/>
        </p:nvSpPr>
        <p:spPr>
          <a:xfrm>
            <a:off x="5466346" y="892302"/>
            <a:ext cx="3021271" cy="830997"/>
          </a:xfrm>
          <a:prstGeom prst="rect">
            <a:avLst/>
          </a:prstGeom>
          <a:noFill/>
        </p:spPr>
        <p:txBody>
          <a:bodyPr wrap="square" rtlCol="0">
            <a:spAutoFit/>
          </a:bodyPr>
          <a:lstStyle/>
          <a:p>
            <a:r>
              <a:rPr lang="en-US" altLang="zh-CN" sz="1600" dirty="0"/>
              <a:t>3.</a:t>
            </a:r>
            <a:r>
              <a:rPr lang="zh-CN" altLang="en-US" sz="1600" dirty="0"/>
              <a:t>根据各元素的最大值最小值和均值可以看出，所有元素的质量分数均无异常</a:t>
            </a:r>
            <a:r>
              <a:rPr lang="zh-CN" altLang="en-US" sz="1400" dirty="0"/>
              <a:t>。</a:t>
            </a:r>
          </a:p>
        </p:txBody>
      </p:sp>
      <p:grpSp>
        <p:nvGrpSpPr>
          <p:cNvPr id="29" name="组合 28">
            <a:extLst>
              <a:ext uri="{FF2B5EF4-FFF2-40B4-BE49-F238E27FC236}">
                <a16:creationId xmlns:a16="http://schemas.microsoft.com/office/drawing/2014/main" xmlns="" id="{B0692D1B-0E88-44CE-8F4B-F8C64542A50F}"/>
              </a:ext>
            </a:extLst>
          </p:cNvPr>
          <p:cNvGrpSpPr/>
          <p:nvPr/>
        </p:nvGrpSpPr>
        <p:grpSpPr>
          <a:xfrm>
            <a:off x="544604" y="4062757"/>
            <a:ext cx="5905402" cy="2687171"/>
            <a:chOff x="544604" y="4062757"/>
            <a:chExt cx="5905402" cy="2687171"/>
          </a:xfrm>
        </p:grpSpPr>
        <p:sp>
          <p:nvSpPr>
            <p:cNvPr id="22" name="矩形 21">
              <a:extLst>
                <a:ext uri="{FF2B5EF4-FFF2-40B4-BE49-F238E27FC236}">
                  <a16:creationId xmlns:a16="http://schemas.microsoft.com/office/drawing/2014/main" xmlns="" id="{27E70E4C-3628-491B-BE03-61B83230A6C4}"/>
                </a:ext>
              </a:extLst>
            </p:cNvPr>
            <p:cNvSpPr/>
            <p:nvPr/>
          </p:nvSpPr>
          <p:spPr>
            <a:xfrm>
              <a:off x="5724128" y="5164296"/>
              <a:ext cx="725878" cy="1585632"/>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4" name="对话气泡: 矩形 23">
              <a:extLst>
                <a:ext uri="{FF2B5EF4-FFF2-40B4-BE49-F238E27FC236}">
                  <a16:creationId xmlns:a16="http://schemas.microsoft.com/office/drawing/2014/main" xmlns="" id="{10CB90D0-9B57-4D4B-80B0-4374D9667A3E}"/>
                </a:ext>
              </a:extLst>
            </p:cNvPr>
            <p:cNvSpPr/>
            <p:nvPr/>
          </p:nvSpPr>
          <p:spPr>
            <a:xfrm>
              <a:off x="544604" y="4062757"/>
              <a:ext cx="4275725" cy="1361326"/>
            </a:xfrm>
            <a:prstGeom prst="wedgeRectCallout">
              <a:avLst>
                <a:gd name="adj1" fmla="val 68477"/>
                <a:gd name="adj2" fmla="val 42388"/>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xmlns="" id="{B09D6E9B-9176-44CA-97E3-FB8BAD54C17F}"/>
                </a:ext>
              </a:extLst>
            </p:cNvPr>
            <p:cNvSpPr txBox="1"/>
            <p:nvPr/>
          </p:nvSpPr>
          <p:spPr>
            <a:xfrm>
              <a:off x="572534" y="4110166"/>
              <a:ext cx="4247795" cy="1323439"/>
            </a:xfrm>
            <a:prstGeom prst="rect">
              <a:avLst/>
            </a:prstGeom>
            <a:noFill/>
          </p:spPr>
          <p:txBody>
            <a:bodyPr wrap="square" rtlCol="0">
              <a:spAutoFit/>
            </a:bodyPr>
            <a:lstStyle/>
            <a:p>
              <a:r>
                <a:rPr lang="en-US" altLang="zh-CN" sz="1600" dirty="0"/>
                <a:t>5.</a:t>
              </a:r>
              <a:r>
                <a:rPr lang="zh-CN" altLang="en-US" sz="1600" dirty="0"/>
                <a:t>蠕变寿命最高为</a:t>
              </a:r>
              <a:r>
                <a:rPr lang="en-US" altLang="zh-CN" sz="1600" dirty="0"/>
                <a:t>6910,</a:t>
              </a:r>
              <a:r>
                <a:rPr lang="zh-CN" altLang="en-US" sz="1600" dirty="0"/>
                <a:t>最低为</a:t>
              </a:r>
              <a:r>
                <a:rPr lang="en-US" altLang="zh-CN" sz="1600" dirty="0"/>
                <a:t>30</a:t>
              </a:r>
              <a:r>
                <a:rPr lang="zh-CN" altLang="en-US" sz="1600" dirty="0"/>
                <a:t>，变化幅度为</a:t>
              </a:r>
              <a:r>
                <a:rPr lang="en-US" altLang="zh-CN" sz="1600" dirty="0"/>
                <a:t>6880</a:t>
              </a:r>
              <a:r>
                <a:rPr lang="zh-CN" altLang="en-US" sz="1600" dirty="0"/>
                <a:t>，而它的</a:t>
              </a:r>
              <a:r>
                <a:rPr lang="en-US" altLang="zh-CN" sz="1600" dirty="0"/>
                <a:t>25%</a:t>
              </a:r>
              <a:r>
                <a:rPr lang="zh-CN" altLang="en-US" sz="1600" dirty="0"/>
                <a:t>为</a:t>
              </a:r>
              <a:r>
                <a:rPr lang="en-US" altLang="zh-CN" sz="1600" dirty="0"/>
                <a:t>75.9</a:t>
              </a:r>
              <a:r>
                <a:rPr lang="zh-CN" altLang="en-US" sz="1600" dirty="0"/>
                <a:t>，</a:t>
              </a:r>
              <a:r>
                <a:rPr lang="en-US" altLang="zh-CN" sz="1600" dirty="0"/>
                <a:t>75%</a:t>
              </a:r>
              <a:r>
                <a:rPr lang="zh-CN" altLang="en-US" sz="1600" dirty="0"/>
                <a:t>分位为</a:t>
              </a:r>
              <a:r>
                <a:rPr lang="en-US" altLang="zh-CN" sz="1600" dirty="0"/>
                <a:t>526.3</a:t>
              </a:r>
              <a:r>
                <a:rPr lang="zh-CN" altLang="en-US" sz="1600" dirty="0"/>
                <a:t>，变化幅度为</a:t>
              </a:r>
              <a:r>
                <a:rPr lang="en-US" altLang="zh-CN" sz="1600" dirty="0"/>
                <a:t>450.4</a:t>
              </a:r>
              <a:r>
                <a:rPr lang="zh-CN" altLang="en-US" sz="1600" dirty="0"/>
                <a:t>远小于整体的变化幅度，说明它的样本主要分布在</a:t>
              </a:r>
              <a:r>
                <a:rPr lang="en-US" altLang="zh-CN" sz="1600" dirty="0"/>
                <a:t>30</a:t>
              </a:r>
              <a:r>
                <a:rPr lang="zh-CN" altLang="en-US" sz="1600" dirty="0"/>
                <a:t>到</a:t>
              </a:r>
              <a:r>
                <a:rPr lang="en-US" altLang="zh-CN" sz="1600" dirty="0"/>
                <a:t>550</a:t>
              </a:r>
              <a:r>
                <a:rPr lang="zh-CN" altLang="en-US" sz="1600" dirty="0"/>
                <a:t>之间，可以看出这个</a:t>
              </a:r>
              <a:r>
                <a:rPr lang="zh-CN" altLang="en-US" sz="1600" b="1" dirty="0">
                  <a:solidFill>
                    <a:srgbClr val="FF0000"/>
                  </a:solidFill>
                </a:rPr>
                <a:t>样本集合是不均衡</a:t>
              </a:r>
              <a:r>
                <a:rPr lang="zh-CN" altLang="en-US" sz="1600" dirty="0"/>
                <a:t>的。</a:t>
              </a:r>
            </a:p>
          </p:txBody>
        </p:sp>
      </p:grpSp>
      <p:grpSp>
        <p:nvGrpSpPr>
          <p:cNvPr id="10" name="组合 9">
            <a:extLst>
              <a:ext uri="{FF2B5EF4-FFF2-40B4-BE49-F238E27FC236}">
                <a16:creationId xmlns:a16="http://schemas.microsoft.com/office/drawing/2014/main" xmlns="" id="{F5298CD8-3593-4639-B39D-CA7152F31D7A}"/>
              </a:ext>
            </a:extLst>
          </p:cNvPr>
          <p:cNvGrpSpPr/>
          <p:nvPr/>
        </p:nvGrpSpPr>
        <p:grpSpPr>
          <a:xfrm>
            <a:off x="1122433" y="5517232"/>
            <a:ext cx="4601695" cy="1232696"/>
            <a:chOff x="1122433" y="5517232"/>
            <a:chExt cx="4601695" cy="1232696"/>
          </a:xfrm>
        </p:grpSpPr>
        <p:sp>
          <p:nvSpPr>
            <p:cNvPr id="23" name="矩形 22">
              <a:extLst>
                <a:ext uri="{FF2B5EF4-FFF2-40B4-BE49-F238E27FC236}">
                  <a16:creationId xmlns:a16="http://schemas.microsoft.com/office/drawing/2014/main" xmlns="" id="{BA6EBF9A-4348-4212-B27F-B606BD42C67E}"/>
                </a:ext>
              </a:extLst>
            </p:cNvPr>
            <p:cNvSpPr/>
            <p:nvPr/>
          </p:nvSpPr>
          <p:spPr>
            <a:xfrm>
              <a:off x="4541405" y="5517232"/>
              <a:ext cx="1182723" cy="1232696"/>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6" name="对话气泡: 矩形 25">
              <a:extLst>
                <a:ext uri="{FF2B5EF4-FFF2-40B4-BE49-F238E27FC236}">
                  <a16:creationId xmlns:a16="http://schemas.microsoft.com/office/drawing/2014/main" xmlns="" id="{CE183C22-BE2D-4450-8855-D7F981CBF06A}"/>
                </a:ext>
              </a:extLst>
            </p:cNvPr>
            <p:cNvSpPr/>
            <p:nvPr/>
          </p:nvSpPr>
          <p:spPr>
            <a:xfrm>
              <a:off x="1145301" y="5592415"/>
              <a:ext cx="3013145" cy="998702"/>
            </a:xfrm>
            <a:prstGeom prst="wedgeRectCallout">
              <a:avLst>
                <a:gd name="adj1" fmla="val 61981"/>
                <a:gd name="adj2" fmla="val 4279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xmlns="" id="{CFB45895-0D18-43E3-86C1-BE1986D58A20}"/>
                </a:ext>
              </a:extLst>
            </p:cNvPr>
            <p:cNvSpPr txBox="1"/>
            <p:nvPr/>
          </p:nvSpPr>
          <p:spPr>
            <a:xfrm>
              <a:off x="1122433" y="5566343"/>
              <a:ext cx="3238479" cy="1077218"/>
            </a:xfrm>
            <a:prstGeom prst="rect">
              <a:avLst/>
            </a:prstGeom>
            <a:noFill/>
          </p:spPr>
          <p:txBody>
            <a:bodyPr wrap="square" rtlCol="0">
              <a:spAutoFit/>
            </a:bodyPr>
            <a:lstStyle/>
            <a:p>
              <a:r>
                <a:rPr lang="en-US" altLang="zh-CN" sz="1600" dirty="0"/>
                <a:t>4.</a:t>
              </a:r>
              <a:r>
                <a:rPr lang="zh-CN" altLang="en-US" sz="1600" dirty="0"/>
                <a:t>温度的范围变化幅度为</a:t>
              </a:r>
              <a:r>
                <a:rPr lang="en-US" altLang="zh-CN" sz="1600" dirty="0"/>
                <a:t>1596</a:t>
              </a:r>
              <a:r>
                <a:rPr lang="zh-CN" altLang="en-US" sz="1600" dirty="0"/>
                <a:t>℃，外部应力分布变化幅度为</a:t>
              </a:r>
              <a:r>
                <a:rPr lang="en-US" altLang="zh-CN" sz="1600" dirty="0"/>
                <a:t>689MPa,</a:t>
              </a:r>
              <a:r>
                <a:rPr lang="zh-CN" altLang="en-US" sz="1600" dirty="0"/>
                <a:t>条件变化幅度很大，而外部条件是影响蠕变寿命的重要因素。</a:t>
              </a:r>
            </a:p>
          </p:txBody>
        </p:sp>
      </p:grpSp>
      <p:sp>
        <p:nvSpPr>
          <p:cNvPr id="28" name="标题 1">
            <a:extLst>
              <a:ext uri="{FF2B5EF4-FFF2-40B4-BE49-F238E27FC236}">
                <a16:creationId xmlns:a16="http://schemas.microsoft.com/office/drawing/2014/main" xmlns="" id="{3DB530C0-D943-4A66-B33D-3AB244D307C2}"/>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数据质量检测</a:t>
            </a:r>
          </a:p>
        </p:txBody>
      </p:sp>
    </p:spTree>
    <p:extLst>
      <p:ext uri="{BB962C8B-B14F-4D97-AF65-F5344CB8AC3E}">
        <p14:creationId xmlns:p14="http://schemas.microsoft.com/office/powerpoint/2010/main" val="26786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par>
                          <p:cTn id="17" fill="hold">
                            <p:stCondLst>
                              <p:cond delay="0"/>
                            </p:stCondLst>
                            <p:childTnLst>
                              <p:par>
                                <p:cTn id="18" presetID="1" presetClass="exit" presetSubtype="0" fill="hold" grpId="1" nodeType="after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par>
                          <p:cTn id="20" fill="hold">
                            <p:stCondLst>
                              <p:cond delay="0"/>
                            </p:stCondLst>
                            <p:childTnLst>
                              <p:par>
                                <p:cTn id="21" presetID="1" presetClass="exit" presetSubtype="0" fill="hold" grpId="1" nodeType="after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5"/>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6"/>
                                        </p:tgtEl>
                                        <p:attrNameLst>
                                          <p:attrName>style.visibility</p:attrName>
                                        </p:attrNameLst>
                                      </p:cBhvr>
                                      <p:to>
                                        <p:strVal val="hidden"/>
                                      </p:to>
                                    </p:set>
                                  </p:childTnLst>
                                </p:cTn>
                              </p:par>
                            </p:childTnLst>
                          </p:cTn>
                        </p:par>
                        <p:par>
                          <p:cTn id="38" fill="hold">
                            <p:stCondLst>
                              <p:cond delay="0"/>
                            </p:stCondLst>
                            <p:childTnLst>
                              <p:par>
                                <p:cTn id="39" presetID="1" presetClass="exit" presetSubtype="0" fill="hold" grpId="1" nodeType="after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9"/>
                                        </p:tgtEl>
                                        <p:attrNameLst>
                                          <p:attrName>style.visibility</p:attrName>
                                        </p:attrNameLst>
                                      </p:cBhvr>
                                      <p:to>
                                        <p:strVal val="hidden"/>
                                      </p:to>
                                    </p:set>
                                  </p:childTnLst>
                                </p:cTn>
                              </p:par>
                            </p:childTnLst>
                          </p:cTn>
                        </p:par>
                        <p:par>
                          <p:cTn id="58" fill="hold">
                            <p:stCondLst>
                              <p:cond delay="0"/>
                            </p:stCondLst>
                            <p:childTnLst>
                              <p:par>
                                <p:cTn id="59" presetID="1" presetClass="exit" presetSubtype="0" fill="hold" grpId="1" nodeType="afterEffect">
                                  <p:stCondLst>
                                    <p:cond delay="0"/>
                                  </p:stCondLst>
                                  <p:childTnLst>
                                    <p:set>
                                      <p:cBhvr>
                                        <p:cTn id="60" dur="1" fill="hold">
                                          <p:stCondLst>
                                            <p:cond delay="0"/>
                                          </p:stCondLst>
                                        </p:cTn>
                                        <p:tgtEl>
                                          <p:spTgt spid="20"/>
                                        </p:tgtEl>
                                        <p:attrNameLst>
                                          <p:attrName>style.visibility</p:attrName>
                                        </p:attrNameLst>
                                      </p:cBhvr>
                                      <p:to>
                                        <p:strVal val="hidden"/>
                                      </p:to>
                                    </p:set>
                                  </p:childTnLst>
                                </p:cTn>
                              </p:par>
                            </p:childTnLst>
                          </p:cTn>
                        </p:par>
                        <p:par>
                          <p:cTn id="61" fill="hold">
                            <p:stCondLst>
                              <p:cond delay="0"/>
                            </p:stCondLst>
                            <p:childTnLst>
                              <p:par>
                                <p:cTn id="62" presetID="1" presetClass="exit" presetSubtype="0" fill="hold" grpId="1" nodeType="afterEffect">
                                  <p:stCondLst>
                                    <p:cond delay="0"/>
                                  </p:stCondLst>
                                  <p:childTnLst>
                                    <p:set>
                                      <p:cBhvr>
                                        <p:cTn id="63" dur="1" fill="hold">
                                          <p:stCondLst>
                                            <p:cond delay="0"/>
                                          </p:stCondLst>
                                        </p:cTn>
                                        <p:tgtEl>
                                          <p:spTgt spid="17"/>
                                        </p:tgtEl>
                                        <p:attrNameLst>
                                          <p:attrName>style.visibility</p:attrName>
                                        </p:attrNameLst>
                                      </p:cBhvr>
                                      <p:to>
                                        <p:strVal val="hidden"/>
                                      </p:to>
                                    </p:set>
                                  </p:childTnLst>
                                </p:cTn>
                              </p:par>
                            </p:childTnLst>
                          </p:cTn>
                        </p:par>
                        <p:par>
                          <p:cTn id="64" fill="hold">
                            <p:stCondLst>
                              <p:cond delay="0"/>
                            </p:stCondLst>
                            <p:childTnLst>
                              <p:par>
                                <p:cTn id="65" presetID="1" presetClass="exit" presetSubtype="0" fill="hold" grpId="1" nodeType="afterEffect">
                                  <p:stCondLst>
                                    <p:cond delay="0"/>
                                  </p:stCondLst>
                                  <p:childTnLst>
                                    <p:set>
                                      <p:cBhvr>
                                        <p:cTn id="66" dur="1" fill="hold">
                                          <p:stCondLst>
                                            <p:cond delay="0"/>
                                          </p:stCondLst>
                                        </p:cTn>
                                        <p:tgtEl>
                                          <p:spTgt spid="1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5" grpId="0" animBg="1"/>
      <p:bldP spid="5" grpId="1" animBg="1"/>
      <p:bldP spid="7" grpId="0"/>
      <p:bldP spid="7" grpId="1"/>
      <p:bldP spid="15" grpId="0" animBg="1"/>
      <p:bldP spid="15" grpId="1" animBg="1"/>
      <p:bldP spid="16" grpId="0"/>
      <p:bldP spid="16" grpId="1"/>
      <p:bldP spid="17" grpId="0" animBg="1"/>
      <p:bldP spid="17" grpId="1" animBg="1"/>
      <p:bldP spid="18" grpId="0" animBg="1"/>
      <p:bldP spid="18" grpId="1" animBg="1"/>
      <p:bldP spid="19" grpId="0" animBg="1"/>
      <p:bldP spid="19" grpId="1" animBg="1"/>
      <p:bldP spid="20" grpId="0"/>
      <p:bldP spid="2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4506977D-1AB3-4A8F-AB8E-53CA6192AF4F}"/>
              </a:ext>
            </a:extLst>
          </p:cNvPr>
          <p:cNvGrpSpPr/>
          <p:nvPr/>
        </p:nvGrpSpPr>
        <p:grpSpPr>
          <a:xfrm>
            <a:off x="385659" y="1052736"/>
            <a:ext cx="8604448" cy="5400600"/>
            <a:chOff x="641366" y="908720"/>
            <a:chExt cx="8823613" cy="5807958"/>
          </a:xfrm>
        </p:grpSpPr>
        <p:sp>
          <p:nvSpPr>
            <p:cNvPr id="5" name="矩形 4">
              <a:extLst>
                <a:ext uri="{FF2B5EF4-FFF2-40B4-BE49-F238E27FC236}">
                  <a16:creationId xmlns:a16="http://schemas.microsoft.com/office/drawing/2014/main" xmlns="" id="{533A1300-7440-4985-8D36-F0E6C5225FA3}"/>
                </a:ext>
              </a:extLst>
            </p:cNvPr>
            <p:cNvSpPr/>
            <p:nvPr/>
          </p:nvSpPr>
          <p:spPr>
            <a:xfrm>
              <a:off x="641366" y="908720"/>
              <a:ext cx="8127784" cy="5807958"/>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xmlns="" id="{13FF856D-2F70-4708-9620-12EDCFC3D235}"/>
                </a:ext>
              </a:extLst>
            </p:cNvPr>
            <p:cNvSpPr txBox="1"/>
            <p:nvPr/>
          </p:nvSpPr>
          <p:spPr>
            <a:xfrm>
              <a:off x="993449" y="1044526"/>
              <a:ext cx="2780497" cy="390754"/>
            </a:xfrm>
            <a:prstGeom prst="rect">
              <a:avLst/>
            </a:prstGeom>
            <a:noFill/>
          </p:spPr>
          <p:txBody>
            <a:bodyPr wrap="square" rtlCol="0">
              <a:spAutoFit/>
            </a:bodyPr>
            <a:lstStyle/>
            <a:p>
              <a:r>
                <a:rPr lang="zh-CN" altLang="en-US" sz="1100" dirty="0"/>
                <a:t>数据的</a:t>
              </a:r>
              <a:r>
                <a:rPr lang="zh-CN" altLang="en-US" sz="1100" b="1" dirty="0">
                  <a:solidFill>
                    <a:srgbClr val="FF0000"/>
                  </a:solidFill>
                </a:rPr>
                <a:t>多体系</a:t>
              </a:r>
              <a:r>
                <a:rPr lang="zh-CN" altLang="en-US" sz="1100" dirty="0"/>
                <a:t>问题</a:t>
              </a:r>
            </a:p>
          </p:txBody>
        </p:sp>
        <p:sp>
          <p:nvSpPr>
            <p:cNvPr id="7" name="文本框 6">
              <a:extLst>
                <a:ext uri="{FF2B5EF4-FFF2-40B4-BE49-F238E27FC236}">
                  <a16:creationId xmlns:a16="http://schemas.microsoft.com/office/drawing/2014/main" xmlns="" id="{09AB6027-A767-4A3D-972E-D6C4949ADA34}"/>
                </a:ext>
              </a:extLst>
            </p:cNvPr>
            <p:cNvSpPr txBox="1"/>
            <p:nvPr/>
          </p:nvSpPr>
          <p:spPr>
            <a:xfrm>
              <a:off x="6684484" y="1084608"/>
              <a:ext cx="2780495" cy="430887"/>
            </a:xfrm>
            <a:prstGeom prst="rect">
              <a:avLst/>
            </a:prstGeom>
            <a:noFill/>
          </p:spPr>
          <p:txBody>
            <a:bodyPr wrap="square" rtlCol="0">
              <a:spAutoFit/>
            </a:bodyPr>
            <a:lstStyle/>
            <a:p>
              <a:r>
                <a:rPr lang="zh-CN" altLang="en-US" sz="1100" dirty="0"/>
                <a:t>数据选自</a:t>
              </a:r>
              <a:r>
                <a:rPr lang="en-US" altLang="zh-CN" sz="1100" dirty="0"/>
                <a:t>US5925198A</a:t>
              </a:r>
            </a:p>
            <a:p>
              <a:endParaRPr lang="zh-CN" altLang="en-US" sz="1100" dirty="0"/>
            </a:p>
          </p:txBody>
        </p:sp>
        <p:pic>
          <p:nvPicPr>
            <p:cNvPr id="9" name="图片 8">
              <a:extLst>
                <a:ext uri="{FF2B5EF4-FFF2-40B4-BE49-F238E27FC236}">
                  <a16:creationId xmlns:a16="http://schemas.microsoft.com/office/drawing/2014/main" xmlns="" id="{071EC266-0821-4CB9-B42E-D700F86065B4}"/>
                </a:ext>
              </a:extLst>
            </p:cNvPr>
            <p:cNvPicPr>
              <a:picLocks noChangeAspect="1"/>
            </p:cNvPicPr>
            <p:nvPr/>
          </p:nvPicPr>
          <p:blipFill rotWithShape="1">
            <a:blip r:embed="rId3"/>
            <a:srcRect r="422" b="6128"/>
            <a:stretch/>
          </p:blipFill>
          <p:spPr>
            <a:xfrm>
              <a:off x="1233972" y="4182031"/>
              <a:ext cx="6840760" cy="2436958"/>
            </a:xfrm>
            <a:prstGeom prst="rect">
              <a:avLst/>
            </a:prstGeom>
            <a:ln>
              <a:solidFill>
                <a:schemeClr val="accent1"/>
              </a:solidFill>
            </a:ln>
          </p:spPr>
        </p:pic>
        <p:sp>
          <p:nvSpPr>
            <p:cNvPr id="10" name="文本框 9">
              <a:extLst>
                <a:ext uri="{FF2B5EF4-FFF2-40B4-BE49-F238E27FC236}">
                  <a16:creationId xmlns:a16="http://schemas.microsoft.com/office/drawing/2014/main" xmlns="" id="{B3CD94CB-CD2C-4E04-8E53-FA30F539DB39}"/>
                </a:ext>
              </a:extLst>
            </p:cNvPr>
            <p:cNvSpPr txBox="1"/>
            <p:nvPr/>
          </p:nvSpPr>
          <p:spPr>
            <a:xfrm>
              <a:off x="993449" y="3925302"/>
              <a:ext cx="3734368" cy="390754"/>
            </a:xfrm>
            <a:prstGeom prst="rect">
              <a:avLst/>
            </a:prstGeom>
            <a:noFill/>
          </p:spPr>
          <p:txBody>
            <a:bodyPr wrap="square" rtlCol="0">
              <a:spAutoFit/>
            </a:bodyPr>
            <a:lstStyle/>
            <a:p>
              <a:r>
                <a:rPr lang="zh-CN" altLang="en-US" sz="1100" dirty="0"/>
                <a:t>数据</a:t>
              </a:r>
              <a:r>
                <a:rPr lang="zh-CN" altLang="en-US" sz="1050" dirty="0"/>
                <a:t>的</a:t>
              </a:r>
              <a:r>
                <a:rPr lang="zh-CN" altLang="en-US" sz="1050" b="1" dirty="0">
                  <a:solidFill>
                    <a:srgbClr val="FF0000"/>
                  </a:solidFill>
                </a:rPr>
                <a:t>多条件</a:t>
              </a:r>
              <a:r>
                <a:rPr lang="zh-CN" altLang="en-US" sz="1050" dirty="0"/>
                <a:t>问题</a:t>
              </a:r>
            </a:p>
          </p:txBody>
        </p:sp>
      </p:grpSp>
      <p:pic>
        <p:nvPicPr>
          <p:cNvPr id="8" name="图片 7">
            <a:extLst>
              <a:ext uri="{FF2B5EF4-FFF2-40B4-BE49-F238E27FC236}">
                <a16:creationId xmlns:a16="http://schemas.microsoft.com/office/drawing/2014/main" xmlns="" id="{9BA56B83-3129-49E9-80FB-A0A401703BE1}"/>
              </a:ext>
            </a:extLst>
          </p:cNvPr>
          <p:cNvPicPr>
            <a:picLocks noChangeAspect="1"/>
          </p:cNvPicPr>
          <p:nvPr/>
        </p:nvPicPr>
        <p:blipFill>
          <a:blip r:embed="rId4"/>
          <a:stretch>
            <a:fillRect/>
          </a:stretch>
        </p:blipFill>
        <p:spPr>
          <a:xfrm>
            <a:off x="728997" y="1450997"/>
            <a:ext cx="7007832" cy="2376628"/>
          </a:xfrm>
          <a:prstGeom prst="rect">
            <a:avLst/>
          </a:prstGeom>
          <a:ln>
            <a:solidFill>
              <a:schemeClr val="accent1"/>
            </a:solidFill>
          </a:ln>
        </p:spPr>
      </p:pic>
      <p:sp>
        <p:nvSpPr>
          <p:cNvPr id="12" name="矩形 11">
            <a:extLst>
              <a:ext uri="{FF2B5EF4-FFF2-40B4-BE49-F238E27FC236}">
                <a16:creationId xmlns:a16="http://schemas.microsoft.com/office/drawing/2014/main" xmlns="" id="{20ABFD25-8291-4642-8493-1D6213F9FD1C}"/>
              </a:ext>
            </a:extLst>
          </p:cNvPr>
          <p:cNvSpPr/>
          <p:nvPr/>
        </p:nvSpPr>
        <p:spPr>
          <a:xfrm>
            <a:off x="755576" y="1988840"/>
            <a:ext cx="576064" cy="1673359"/>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75D07EE5-634A-4520-9F98-03C179C5C0C5}"/>
              </a:ext>
            </a:extLst>
          </p:cNvPr>
          <p:cNvSpPr/>
          <p:nvPr/>
        </p:nvSpPr>
        <p:spPr>
          <a:xfrm>
            <a:off x="2987824" y="1988840"/>
            <a:ext cx="576064" cy="1673359"/>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44AADF69-B601-43DC-906C-FC4A31586737}"/>
              </a:ext>
            </a:extLst>
          </p:cNvPr>
          <p:cNvSpPr txBox="1"/>
          <p:nvPr/>
        </p:nvSpPr>
        <p:spPr>
          <a:xfrm>
            <a:off x="3626920" y="1430056"/>
            <a:ext cx="4498151" cy="23083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1600" dirty="0">
                <a:ln w="0"/>
                <a:solidFill>
                  <a:schemeClr val="tx1"/>
                </a:solidFill>
                <a:effectLst>
                  <a:outerShdw blurRad="38100" dist="19050" dir="2700000" algn="tl" rotWithShape="0">
                    <a:schemeClr val="dk1">
                      <a:alpha val="40000"/>
                    </a:schemeClr>
                  </a:outerShdw>
                </a:effectLst>
              </a:rPr>
              <a:t>数据的多体系问题：</a:t>
            </a:r>
            <a:endParaRPr lang="en-US" altLang="zh-CN" sz="1600" dirty="0">
              <a:ln w="0"/>
              <a:solidFill>
                <a:schemeClr val="tx1"/>
              </a:solidFill>
              <a:effectLst>
                <a:outerShdw blurRad="38100" dist="19050" dir="2700000" algn="tl" rotWithShape="0">
                  <a:schemeClr val="dk1">
                    <a:alpha val="40000"/>
                  </a:schemeClr>
                </a:outerShdw>
              </a:effectLst>
            </a:endParaRPr>
          </a:p>
          <a:p>
            <a:r>
              <a:rPr lang="zh-CN" altLang="en-US" sz="1600" dirty="0">
                <a:ln w="0"/>
                <a:solidFill>
                  <a:schemeClr val="tx1"/>
                </a:solidFill>
              </a:rPr>
              <a:t>从统计层面看我们收集的数据，可以看出</a:t>
            </a:r>
            <a:r>
              <a:rPr lang="en-US" altLang="zh-CN" sz="1600" dirty="0">
                <a:ln w="0"/>
                <a:solidFill>
                  <a:schemeClr val="tx1"/>
                </a:solidFill>
              </a:rPr>
              <a:t>Re</a:t>
            </a:r>
            <a:r>
              <a:rPr lang="zh-CN" altLang="en-US" sz="1600" dirty="0">
                <a:ln w="0"/>
                <a:solidFill>
                  <a:schemeClr val="tx1"/>
                </a:solidFill>
              </a:rPr>
              <a:t>的含量分布在</a:t>
            </a:r>
            <a:r>
              <a:rPr lang="en-US" altLang="zh-CN" sz="1600" dirty="0">
                <a:ln w="0"/>
                <a:solidFill>
                  <a:schemeClr val="tx1"/>
                </a:solidFill>
              </a:rPr>
              <a:t>0-7.5</a:t>
            </a:r>
            <a:r>
              <a:rPr lang="zh-CN" altLang="en-US" sz="1600" dirty="0">
                <a:ln w="0"/>
                <a:solidFill>
                  <a:schemeClr val="tx1"/>
                </a:solidFill>
              </a:rPr>
              <a:t>之间，收集的数据确实包含了不同代系的合金，如图，该篇专利中的数据有不含有</a:t>
            </a:r>
            <a:r>
              <a:rPr lang="en-US" altLang="zh-CN" sz="1600" dirty="0">
                <a:ln w="0"/>
                <a:solidFill>
                  <a:schemeClr val="tx1"/>
                </a:solidFill>
              </a:rPr>
              <a:t>Re</a:t>
            </a:r>
            <a:r>
              <a:rPr lang="zh-CN" altLang="en-US" sz="1600" dirty="0">
                <a:ln w="0"/>
                <a:solidFill>
                  <a:schemeClr val="tx1"/>
                </a:solidFill>
              </a:rPr>
              <a:t>的一代合金</a:t>
            </a:r>
            <a:r>
              <a:rPr lang="en-US" altLang="zh-CN" sz="1600" dirty="0">
                <a:ln w="0"/>
                <a:solidFill>
                  <a:schemeClr val="tx1"/>
                </a:solidFill>
              </a:rPr>
              <a:t>CMSX-2,</a:t>
            </a:r>
            <a:r>
              <a:rPr lang="zh-CN" altLang="en-US" sz="1600" dirty="0">
                <a:ln w="0"/>
                <a:solidFill>
                  <a:schemeClr val="tx1"/>
                </a:solidFill>
              </a:rPr>
              <a:t>还有</a:t>
            </a:r>
            <a:r>
              <a:rPr lang="en-US" altLang="zh-CN" sz="1600" dirty="0">
                <a:ln w="0"/>
                <a:solidFill>
                  <a:schemeClr val="tx1"/>
                </a:solidFill>
              </a:rPr>
              <a:t>3%Re</a:t>
            </a:r>
            <a:r>
              <a:rPr lang="zh-CN" altLang="en-US" sz="1600" dirty="0">
                <a:ln w="0"/>
                <a:solidFill>
                  <a:schemeClr val="tx1"/>
                </a:solidFill>
              </a:rPr>
              <a:t>的二代合金</a:t>
            </a:r>
            <a:r>
              <a:rPr lang="en-US" altLang="zh-CN" sz="1600" dirty="0">
                <a:ln w="0"/>
                <a:solidFill>
                  <a:schemeClr val="tx1"/>
                </a:solidFill>
              </a:rPr>
              <a:t>Rene N5</a:t>
            </a:r>
            <a:r>
              <a:rPr lang="zh-CN" altLang="en-US" sz="1600" dirty="0">
                <a:ln w="0"/>
                <a:solidFill>
                  <a:schemeClr val="tx1"/>
                </a:solidFill>
              </a:rPr>
              <a:t>和含有三代合金等。而不同代的合金蠕变属性差异很大。</a:t>
            </a:r>
            <a:endParaRPr lang="en-US" altLang="zh-CN" sz="1600" dirty="0">
              <a:ln w="0"/>
              <a:solidFill>
                <a:schemeClr val="tx1"/>
              </a:solidFill>
            </a:endParaRPr>
          </a:p>
          <a:p>
            <a:r>
              <a:rPr lang="zh-CN" altLang="en-US" sz="1600" b="1" dirty="0">
                <a:ln w="0"/>
                <a:solidFill>
                  <a:schemeClr val="tx1"/>
                </a:solidFill>
              </a:rPr>
              <a:t>在数据量小的情况下，不适合对所有体系合金统一建模。</a:t>
            </a:r>
            <a:endParaRPr lang="en-US" altLang="zh-CN" sz="1600" b="1" dirty="0">
              <a:ln w="0"/>
              <a:solidFill>
                <a:schemeClr val="tx1"/>
              </a:solidFill>
            </a:endParaRPr>
          </a:p>
        </p:txBody>
      </p:sp>
      <p:sp>
        <p:nvSpPr>
          <p:cNvPr id="22" name="文本框 21">
            <a:extLst>
              <a:ext uri="{FF2B5EF4-FFF2-40B4-BE49-F238E27FC236}">
                <a16:creationId xmlns:a16="http://schemas.microsoft.com/office/drawing/2014/main" xmlns="" id="{5AC11115-6623-4819-A690-DB4149DF4EA3}"/>
              </a:ext>
            </a:extLst>
          </p:cNvPr>
          <p:cNvSpPr txBox="1"/>
          <p:nvPr/>
        </p:nvSpPr>
        <p:spPr>
          <a:xfrm>
            <a:off x="728997" y="5084478"/>
            <a:ext cx="7504552" cy="1323439"/>
          </a:xfrm>
          <a:prstGeom prst="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CN" altLang="en-US" sz="1600" b="1" dirty="0">
                <a:solidFill>
                  <a:schemeClr val="tx1"/>
                </a:solidFill>
              </a:rPr>
              <a:t>数据的多条件问题：</a:t>
            </a:r>
            <a:endParaRPr lang="en-US" altLang="zh-CN" sz="1600" b="1" dirty="0">
              <a:solidFill>
                <a:schemeClr val="tx1"/>
              </a:solidFill>
            </a:endParaRPr>
          </a:p>
          <a:p>
            <a:r>
              <a:rPr lang="zh-CN" altLang="en-US" sz="1600" dirty="0">
                <a:solidFill>
                  <a:schemeClr val="tx1"/>
                </a:solidFill>
              </a:rPr>
              <a:t>如图</a:t>
            </a:r>
            <a:r>
              <a:rPr lang="en-US" altLang="zh-CN" sz="1600" dirty="0">
                <a:solidFill>
                  <a:schemeClr val="tx1"/>
                </a:solidFill>
              </a:rPr>
              <a:t>DMS-3</a:t>
            </a:r>
            <a:r>
              <a:rPr lang="zh-CN" altLang="en-US" sz="1600" dirty="0">
                <a:solidFill>
                  <a:schemeClr val="tx1"/>
                </a:solidFill>
              </a:rPr>
              <a:t>在低温</a:t>
            </a:r>
            <a:r>
              <a:rPr lang="en-US" altLang="zh-CN" sz="1600" dirty="0">
                <a:solidFill>
                  <a:schemeClr val="tx1"/>
                </a:solidFill>
              </a:rPr>
              <a:t>(850)</a:t>
            </a:r>
            <a:r>
              <a:rPr lang="zh-CN" altLang="en-US" sz="1600" dirty="0">
                <a:solidFill>
                  <a:schemeClr val="tx1"/>
                </a:solidFill>
              </a:rPr>
              <a:t>高应力</a:t>
            </a:r>
            <a:r>
              <a:rPr lang="en-US" altLang="zh-CN" sz="1600" dirty="0">
                <a:solidFill>
                  <a:schemeClr val="tx1"/>
                </a:solidFill>
              </a:rPr>
              <a:t>(500)</a:t>
            </a:r>
            <a:r>
              <a:rPr lang="zh-CN" altLang="en-US" sz="1600" dirty="0">
                <a:solidFill>
                  <a:schemeClr val="tx1"/>
                </a:solidFill>
              </a:rPr>
              <a:t>条件下蠕变寿命为</a:t>
            </a:r>
            <a:r>
              <a:rPr lang="en-US" altLang="zh-CN" sz="1600" dirty="0">
                <a:solidFill>
                  <a:schemeClr val="tx1"/>
                </a:solidFill>
              </a:rPr>
              <a:t>3054</a:t>
            </a:r>
            <a:r>
              <a:rPr lang="zh-CN" altLang="en-US" sz="1600" dirty="0">
                <a:solidFill>
                  <a:schemeClr val="tx1"/>
                </a:solidFill>
              </a:rPr>
              <a:t>小时，而在高温</a:t>
            </a:r>
            <a:r>
              <a:rPr lang="en-US" altLang="zh-CN" sz="1600" dirty="0">
                <a:solidFill>
                  <a:schemeClr val="tx1"/>
                </a:solidFill>
              </a:rPr>
              <a:t>(1200)</a:t>
            </a:r>
            <a:r>
              <a:rPr lang="zh-CN" altLang="en-US" sz="1600" dirty="0">
                <a:solidFill>
                  <a:schemeClr val="tx1"/>
                </a:solidFill>
              </a:rPr>
              <a:t>低应力</a:t>
            </a:r>
            <a:r>
              <a:rPr lang="en-US" altLang="zh-CN" sz="1600" dirty="0">
                <a:solidFill>
                  <a:schemeClr val="tx1"/>
                </a:solidFill>
              </a:rPr>
              <a:t>(70)</a:t>
            </a:r>
            <a:r>
              <a:rPr lang="zh-CN" altLang="en-US" sz="1600" dirty="0">
                <a:solidFill>
                  <a:schemeClr val="tx1"/>
                </a:solidFill>
              </a:rPr>
              <a:t>条件下蠕变寿命仅为</a:t>
            </a:r>
            <a:r>
              <a:rPr lang="en-US" altLang="zh-CN" sz="1600" dirty="0">
                <a:solidFill>
                  <a:schemeClr val="tx1"/>
                </a:solidFill>
              </a:rPr>
              <a:t>261</a:t>
            </a:r>
            <a:r>
              <a:rPr lang="zh-CN" altLang="en-US" sz="1600" dirty="0">
                <a:solidFill>
                  <a:schemeClr val="tx1"/>
                </a:solidFill>
              </a:rPr>
              <a:t>小时。可以看出外部条件对蠕变寿命的影响很大，而收集的数据中存在不同的条件</a:t>
            </a:r>
            <a:r>
              <a:rPr lang="en-US" altLang="zh-CN" sz="1600" dirty="0">
                <a:solidFill>
                  <a:schemeClr val="tx1"/>
                </a:solidFill>
              </a:rPr>
              <a:t>(</a:t>
            </a:r>
            <a:r>
              <a:rPr lang="zh-CN" altLang="en-US" sz="1600" dirty="0">
                <a:solidFill>
                  <a:schemeClr val="tx1"/>
                </a:solidFill>
              </a:rPr>
              <a:t>高温低应力、高温高应力、低温高应力等</a:t>
            </a:r>
            <a:r>
              <a:rPr lang="en-US" altLang="zh-CN" sz="1600" dirty="0">
                <a:solidFill>
                  <a:schemeClr val="tx1"/>
                </a:solidFill>
              </a:rPr>
              <a:t>)</a:t>
            </a:r>
            <a:r>
              <a:rPr lang="zh-CN" altLang="en-US" sz="1600" dirty="0">
                <a:solidFill>
                  <a:schemeClr val="tx1"/>
                </a:solidFill>
              </a:rPr>
              <a:t>。</a:t>
            </a:r>
            <a:endParaRPr lang="en-US" altLang="zh-CN" sz="1600" dirty="0">
              <a:solidFill>
                <a:schemeClr val="tx1"/>
              </a:solidFill>
            </a:endParaRPr>
          </a:p>
          <a:p>
            <a:r>
              <a:rPr lang="zh-CN" altLang="en-US" sz="1600" b="1" dirty="0">
                <a:solidFill>
                  <a:schemeClr val="tx1"/>
                </a:solidFill>
              </a:rPr>
              <a:t>在数据量小的情况下，不适合对所有条件的合金蠕变统一建模。</a:t>
            </a:r>
            <a:endParaRPr lang="en-US" altLang="zh-CN" sz="1600" b="1" dirty="0">
              <a:solidFill>
                <a:schemeClr val="tx1"/>
              </a:solidFill>
            </a:endParaRPr>
          </a:p>
        </p:txBody>
      </p:sp>
      <p:sp>
        <p:nvSpPr>
          <p:cNvPr id="18" name="标题 1">
            <a:extLst>
              <a:ext uri="{FF2B5EF4-FFF2-40B4-BE49-F238E27FC236}">
                <a16:creationId xmlns:a16="http://schemas.microsoft.com/office/drawing/2014/main" xmlns="" id="{2C730530-A0B3-4253-A4C2-78C846883C47}"/>
              </a:ext>
            </a:extLst>
          </p:cNvPr>
          <p:cNvSpPr txBox="1">
            <a:spLocks noGrp="1"/>
          </p:cNvSpPr>
          <p:nvPr>
            <p:ph type="title"/>
          </p:nvPr>
        </p:nvSpPr>
        <p:spPr>
          <a:xfrm>
            <a:off x="705440" y="32548"/>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数据存在问题</a:t>
            </a:r>
          </a:p>
        </p:txBody>
      </p:sp>
    </p:spTree>
    <p:extLst>
      <p:ext uri="{BB962C8B-B14F-4D97-AF65-F5344CB8AC3E}">
        <p14:creationId xmlns:p14="http://schemas.microsoft.com/office/powerpoint/2010/main" val="1236869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直接箭头连接符 90">
            <a:extLst>
              <a:ext uri="{FF2B5EF4-FFF2-40B4-BE49-F238E27FC236}">
                <a16:creationId xmlns:a16="http://schemas.microsoft.com/office/drawing/2014/main" xmlns="" id="{B6910070-415E-4B62-9056-9508348A0395}"/>
              </a:ext>
            </a:extLst>
          </p:cNvPr>
          <p:cNvCxnSpPr>
            <a:cxnSpLocks/>
            <a:stCxn id="17" idx="3"/>
            <a:endCxn id="48" idx="1"/>
          </p:cNvCxnSpPr>
          <p:nvPr/>
        </p:nvCxnSpPr>
        <p:spPr>
          <a:xfrm>
            <a:off x="3979129" y="1393891"/>
            <a:ext cx="3675338" cy="51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4" name="直接箭头连接符 93">
            <a:extLst>
              <a:ext uri="{FF2B5EF4-FFF2-40B4-BE49-F238E27FC236}">
                <a16:creationId xmlns:a16="http://schemas.microsoft.com/office/drawing/2014/main" xmlns="" id="{47A1C564-628C-448B-9C8E-5F5B4C24DE1A}"/>
              </a:ext>
            </a:extLst>
          </p:cNvPr>
          <p:cNvCxnSpPr>
            <a:cxnSpLocks/>
            <a:stCxn id="65" idx="3"/>
            <a:endCxn id="88" idx="1"/>
          </p:cNvCxnSpPr>
          <p:nvPr/>
        </p:nvCxnSpPr>
        <p:spPr>
          <a:xfrm flipV="1">
            <a:off x="3975852" y="3150704"/>
            <a:ext cx="3704936" cy="61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直接箭头连接符 29">
            <a:extLst>
              <a:ext uri="{FF2B5EF4-FFF2-40B4-BE49-F238E27FC236}">
                <a16:creationId xmlns:a16="http://schemas.microsoft.com/office/drawing/2014/main" xmlns="" id="{6CA5CCD5-EBCA-455B-8346-945E4D5243D5}"/>
              </a:ext>
            </a:extLst>
          </p:cNvPr>
          <p:cNvCxnSpPr>
            <a:cxnSpLocks/>
            <a:stCxn id="18" idx="3"/>
            <a:endCxn id="86" idx="1"/>
          </p:cNvCxnSpPr>
          <p:nvPr/>
        </p:nvCxnSpPr>
        <p:spPr>
          <a:xfrm>
            <a:off x="3979129" y="1941957"/>
            <a:ext cx="3681327" cy="464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直接箭头连接符 31">
            <a:extLst>
              <a:ext uri="{FF2B5EF4-FFF2-40B4-BE49-F238E27FC236}">
                <a16:creationId xmlns:a16="http://schemas.microsoft.com/office/drawing/2014/main" xmlns="" id="{DB79B2D8-8FCF-4FD7-A99C-AFBCE188CB26}"/>
              </a:ext>
            </a:extLst>
          </p:cNvPr>
          <p:cNvCxnSpPr>
            <a:cxnSpLocks/>
            <a:stCxn id="22" idx="3"/>
            <a:endCxn id="87" idx="1"/>
          </p:cNvCxnSpPr>
          <p:nvPr/>
        </p:nvCxnSpPr>
        <p:spPr>
          <a:xfrm flipV="1">
            <a:off x="3979130" y="2534067"/>
            <a:ext cx="3681325" cy="119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5" name="组合 4">
            <a:extLst>
              <a:ext uri="{FF2B5EF4-FFF2-40B4-BE49-F238E27FC236}">
                <a16:creationId xmlns:a16="http://schemas.microsoft.com/office/drawing/2014/main" xmlns="" id="{F7B82B0B-53FF-49D2-898F-CC382F46B448}"/>
              </a:ext>
            </a:extLst>
          </p:cNvPr>
          <p:cNvGrpSpPr/>
          <p:nvPr/>
        </p:nvGrpSpPr>
        <p:grpSpPr>
          <a:xfrm>
            <a:off x="4575159" y="1008636"/>
            <a:ext cx="2886878" cy="2368630"/>
            <a:chOff x="5032641" y="3246829"/>
            <a:chExt cx="3369480" cy="2388935"/>
          </a:xfrm>
        </p:grpSpPr>
        <p:grpSp>
          <p:nvGrpSpPr>
            <p:cNvPr id="4" name="组合 3">
              <a:extLst>
                <a:ext uri="{FF2B5EF4-FFF2-40B4-BE49-F238E27FC236}">
                  <a16:creationId xmlns:a16="http://schemas.microsoft.com/office/drawing/2014/main" xmlns="" id="{967C955D-1CA1-4A95-8080-EB4BD6E0C85E}"/>
                </a:ext>
              </a:extLst>
            </p:cNvPr>
            <p:cNvGrpSpPr/>
            <p:nvPr/>
          </p:nvGrpSpPr>
          <p:grpSpPr>
            <a:xfrm>
              <a:off x="5032641" y="3246829"/>
              <a:ext cx="3369480" cy="2388935"/>
              <a:chOff x="4399710" y="3675164"/>
              <a:chExt cx="3369480" cy="2388935"/>
            </a:xfrm>
          </p:grpSpPr>
          <p:sp>
            <p:nvSpPr>
              <p:cNvPr id="45" name="矩形 44">
                <a:extLst>
                  <a:ext uri="{FF2B5EF4-FFF2-40B4-BE49-F238E27FC236}">
                    <a16:creationId xmlns:a16="http://schemas.microsoft.com/office/drawing/2014/main" xmlns="" id="{4DEB35C6-8266-4BF6-98C0-0780D55FC617}"/>
                  </a:ext>
                </a:extLst>
              </p:cNvPr>
              <p:cNvSpPr/>
              <p:nvPr/>
            </p:nvSpPr>
            <p:spPr>
              <a:xfrm>
                <a:off x="4399710" y="3675164"/>
                <a:ext cx="3369480" cy="238893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xmlns="" id="{E6EF5C53-1488-4A63-B0AA-39EE4D8527BB}"/>
                  </a:ext>
                </a:extLst>
              </p:cNvPr>
              <p:cNvSpPr txBox="1"/>
              <p:nvPr/>
            </p:nvSpPr>
            <p:spPr>
              <a:xfrm>
                <a:off x="4475023" y="4323815"/>
                <a:ext cx="3088844" cy="332481"/>
              </a:xfrm>
              <a:prstGeom prst="rect">
                <a:avLst/>
              </a:prstGeom>
              <a:noFill/>
              <a:ln>
                <a:solidFill>
                  <a:schemeClr val="bg1"/>
                </a:solidFill>
                <a:prstDash val="solid"/>
              </a:ln>
            </p:spPr>
            <p:txBody>
              <a:bodyPr wrap="square" rtlCol="0">
                <a:spAutoFit/>
              </a:bodyPr>
              <a:lstStyle/>
              <a:p>
                <a:r>
                  <a:rPr lang="zh-CN" altLang="en-US" sz="1400" dirty="0"/>
                  <a:t>  </a:t>
                </a:r>
                <a:r>
                  <a:rPr lang="en-US" altLang="zh-CN" sz="1400" dirty="0"/>
                  <a:t>RF</a:t>
                </a:r>
                <a:r>
                  <a:rPr lang="zh-CN" altLang="en-US" sz="1400" dirty="0"/>
                  <a:t>                   </a:t>
                </a:r>
                <a:r>
                  <a:rPr lang="en-US" altLang="zh-CN" sz="1400" dirty="0"/>
                  <a:t>SVR               GPR    </a:t>
                </a:r>
                <a:endParaRPr lang="zh-CN" altLang="en-US" sz="1400" dirty="0"/>
              </a:p>
            </p:txBody>
          </p:sp>
          <p:pic>
            <p:nvPicPr>
              <p:cNvPr id="20" name="Picture 4" descr="http://s1.knowsky.com/20170221/ngnvdubua2w25.png">
                <a:extLst>
                  <a:ext uri="{FF2B5EF4-FFF2-40B4-BE49-F238E27FC236}">
                    <a16:creationId xmlns:a16="http://schemas.microsoft.com/office/drawing/2014/main" xmlns=""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2724" y="4691357"/>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xmlns="" id="{E545F8CC-4C77-4000-82A5-2FBD826B1CFD}"/>
                  </a:ext>
                </a:extLst>
              </p:cNvPr>
              <p:cNvPicPr>
                <a:picLocks noChangeAspect="1"/>
              </p:cNvPicPr>
              <p:nvPr/>
            </p:nvPicPr>
            <p:blipFill>
              <a:blip r:embed="rId3"/>
              <a:stretch>
                <a:fillRect/>
              </a:stretch>
            </p:blipFill>
            <p:spPr>
              <a:xfrm>
                <a:off x="5538610" y="4691359"/>
                <a:ext cx="1135327" cy="911173"/>
              </a:xfrm>
              <a:prstGeom prst="rect">
                <a:avLst/>
              </a:prstGeom>
              <a:noFill/>
              <a:ln>
                <a:solidFill>
                  <a:schemeClr val="bg1"/>
                </a:solidFill>
                <a:prstDash val="solid"/>
              </a:ln>
            </p:spPr>
          </p:pic>
          <p:pic>
            <p:nvPicPr>
              <p:cNvPr id="23" name="图片 22">
                <a:extLst>
                  <a:ext uri="{FF2B5EF4-FFF2-40B4-BE49-F238E27FC236}">
                    <a16:creationId xmlns:a16="http://schemas.microsoft.com/office/drawing/2014/main" xmlns="" id="{9741AB62-6F42-4E35-8A48-4B121256DD77}"/>
                  </a:ext>
                </a:extLst>
              </p:cNvPr>
              <p:cNvPicPr>
                <a:picLocks noChangeAspect="1"/>
              </p:cNvPicPr>
              <p:nvPr/>
            </p:nvPicPr>
            <p:blipFill rotWithShape="1">
              <a:blip r:embed="rId4"/>
              <a:srcRect r="32110"/>
              <a:stretch/>
            </p:blipFill>
            <p:spPr>
              <a:xfrm>
                <a:off x="6673937" y="4691358"/>
                <a:ext cx="920004" cy="911173"/>
              </a:xfrm>
              <a:prstGeom prst="rect">
                <a:avLst/>
              </a:prstGeom>
              <a:ln>
                <a:solidFill>
                  <a:schemeClr val="bg1"/>
                </a:solidFill>
                <a:prstDash val="solid"/>
              </a:ln>
            </p:spPr>
          </p:pic>
        </p:grpSp>
        <p:sp>
          <p:nvSpPr>
            <p:cNvPr id="46" name="文本框 45">
              <a:extLst>
                <a:ext uri="{FF2B5EF4-FFF2-40B4-BE49-F238E27FC236}">
                  <a16:creationId xmlns:a16="http://schemas.microsoft.com/office/drawing/2014/main" xmlns="" id="{0887FB84-BC61-4231-A192-47DF9FAAE502}"/>
                </a:ext>
              </a:extLst>
            </p:cNvPr>
            <p:cNvSpPr txBox="1"/>
            <p:nvPr/>
          </p:nvSpPr>
          <p:spPr>
            <a:xfrm>
              <a:off x="5124975" y="3416283"/>
              <a:ext cx="1916618" cy="307777"/>
            </a:xfrm>
            <a:prstGeom prst="rect">
              <a:avLst/>
            </a:prstGeom>
            <a:noFill/>
            <a:ln>
              <a:solidFill>
                <a:schemeClr val="tx1"/>
              </a:solidFill>
              <a:prstDash val="solid"/>
            </a:ln>
          </p:spPr>
          <p:txBody>
            <a:bodyPr wrap="square" rtlCol="0">
              <a:spAutoFit/>
            </a:bodyPr>
            <a:lstStyle/>
            <a:p>
              <a:r>
                <a:rPr lang="zh-CN" altLang="en-US" sz="1400" dirty="0"/>
                <a:t>选择最优回归模型</a:t>
              </a:r>
            </a:p>
          </p:txBody>
        </p:sp>
      </p:grpSp>
      <p:sp>
        <p:nvSpPr>
          <p:cNvPr id="2" name="标题 1">
            <a:extLst>
              <a:ext uri="{FF2B5EF4-FFF2-40B4-BE49-F238E27FC236}">
                <a16:creationId xmlns:a16="http://schemas.microsoft.com/office/drawing/2014/main" xmlns="" id="{50AB8D66-5E0D-40E5-BA72-F20B6E09AAE1}"/>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基于聚类的最优回归集成学习预测蠕变寿命</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聚类的效果</a:t>
            </a:r>
          </a:p>
        </p:txBody>
      </p:sp>
      <p:grpSp>
        <p:nvGrpSpPr>
          <p:cNvPr id="28" name="组合 27">
            <a:extLst>
              <a:ext uri="{FF2B5EF4-FFF2-40B4-BE49-F238E27FC236}">
                <a16:creationId xmlns:a16="http://schemas.microsoft.com/office/drawing/2014/main" xmlns="" id="{468025A6-5001-4C16-B41E-FA2D1AA96470}"/>
              </a:ext>
            </a:extLst>
          </p:cNvPr>
          <p:cNvGrpSpPr/>
          <p:nvPr/>
        </p:nvGrpSpPr>
        <p:grpSpPr>
          <a:xfrm>
            <a:off x="-52562" y="1464094"/>
            <a:ext cx="1533060" cy="1086092"/>
            <a:chOff x="133132" y="2143688"/>
            <a:chExt cx="1789343" cy="1173267"/>
          </a:xfrm>
        </p:grpSpPr>
        <p:grpSp>
          <p:nvGrpSpPr>
            <p:cNvPr id="35" name="组合 34">
              <a:extLst>
                <a:ext uri="{FF2B5EF4-FFF2-40B4-BE49-F238E27FC236}">
                  <a16:creationId xmlns:a16="http://schemas.microsoft.com/office/drawing/2014/main" xmlns="" id="{72BF9E26-CF13-4017-A3B1-26AB1FD35581}"/>
                </a:ext>
              </a:extLst>
            </p:cNvPr>
            <p:cNvGrpSpPr/>
            <p:nvPr/>
          </p:nvGrpSpPr>
          <p:grpSpPr>
            <a:xfrm>
              <a:off x="411820" y="2588452"/>
              <a:ext cx="733631" cy="728503"/>
              <a:chOff x="550409" y="2650953"/>
              <a:chExt cx="733631" cy="728503"/>
            </a:xfrm>
          </p:grpSpPr>
          <p:sp>
            <p:nvSpPr>
              <p:cNvPr id="38" name="流程图: 磁盘 37">
                <a:extLst>
                  <a:ext uri="{FF2B5EF4-FFF2-40B4-BE49-F238E27FC236}">
                    <a16:creationId xmlns:a16="http://schemas.microsoft.com/office/drawing/2014/main" xmlns="" id="{65346928-C5E6-4B13-ADF8-44976CACD6B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39" name="流程图: 磁盘 38">
                <a:extLst>
                  <a:ext uri="{FF2B5EF4-FFF2-40B4-BE49-F238E27FC236}">
                    <a16:creationId xmlns:a16="http://schemas.microsoft.com/office/drawing/2014/main" xmlns="" id="{8BE5C449-0A9E-4876-93D8-C86024AB0C9B}"/>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0" name="流程图: 磁盘 39">
                <a:extLst>
                  <a:ext uri="{FF2B5EF4-FFF2-40B4-BE49-F238E27FC236}">
                    <a16:creationId xmlns:a16="http://schemas.microsoft.com/office/drawing/2014/main" xmlns="" id="{B5F0B6B4-96AD-4173-ABC9-ADB8AD95D3B4}"/>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grpSp>
        <p:sp>
          <p:nvSpPr>
            <p:cNvPr id="36" name="文本框 35">
              <a:extLst>
                <a:ext uri="{FF2B5EF4-FFF2-40B4-BE49-F238E27FC236}">
                  <a16:creationId xmlns:a16="http://schemas.microsoft.com/office/drawing/2014/main" xmlns="" id="{76477840-5CC9-470A-9960-D3E3E8DFE240}"/>
                </a:ext>
              </a:extLst>
            </p:cNvPr>
            <p:cNvSpPr txBox="1"/>
            <p:nvPr/>
          </p:nvSpPr>
          <p:spPr>
            <a:xfrm>
              <a:off x="133132" y="2143688"/>
              <a:ext cx="1789343" cy="246221"/>
            </a:xfrm>
            <a:prstGeom prst="rect">
              <a:avLst/>
            </a:prstGeom>
            <a:noFill/>
          </p:spPr>
          <p:txBody>
            <a:bodyPr wrap="square" rtlCol="0">
              <a:spAutoFit/>
            </a:bodyPr>
            <a:lstStyle/>
            <a:p>
              <a:r>
                <a:rPr lang="zh-CN" altLang="en-US" sz="1000" dirty="0"/>
                <a:t>多体系合金数据</a:t>
              </a:r>
            </a:p>
          </p:txBody>
        </p:sp>
      </p:grpSp>
      <p:sp>
        <p:nvSpPr>
          <p:cNvPr id="41" name="矩形 40">
            <a:extLst>
              <a:ext uri="{FF2B5EF4-FFF2-40B4-BE49-F238E27FC236}">
                <a16:creationId xmlns:a16="http://schemas.microsoft.com/office/drawing/2014/main" xmlns="" id="{420F341A-1C46-4781-A7CA-718A72C43084}"/>
              </a:ext>
            </a:extLst>
          </p:cNvPr>
          <p:cNvSpPr/>
          <p:nvPr/>
        </p:nvSpPr>
        <p:spPr>
          <a:xfrm>
            <a:off x="1200144" y="1378594"/>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xmlns="" id="{CB268196-250F-430C-BACF-AB700A1F388B}"/>
              </a:ext>
            </a:extLst>
          </p:cNvPr>
          <p:cNvSpPr txBox="1"/>
          <p:nvPr/>
        </p:nvSpPr>
        <p:spPr>
          <a:xfrm>
            <a:off x="1299728" y="1470199"/>
            <a:ext cx="1357279" cy="307777"/>
          </a:xfrm>
          <a:prstGeom prst="rect">
            <a:avLst/>
          </a:prstGeom>
          <a:noFill/>
        </p:spPr>
        <p:txBody>
          <a:bodyPr wrap="square" rtlCol="0">
            <a:spAutoFit/>
          </a:bodyPr>
          <a:lstStyle/>
          <a:p>
            <a:r>
              <a:rPr lang="zh-CN" altLang="en-US" sz="1400" dirty="0"/>
              <a:t>聚类算法</a:t>
            </a:r>
          </a:p>
        </p:txBody>
      </p:sp>
      <p:sp>
        <p:nvSpPr>
          <p:cNvPr id="8" name="左中括号 7">
            <a:extLst>
              <a:ext uri="{FF2B5EF4-FFF2-40B4-BE49-F238E27FC236}">
                <a16:creationId xmlns:a16="http://schemas.microsoft.com/office/drawing/2014/main" xmlns="" id="{4456A6B2-A119-4A64-A981-0AE1283662B3}"/>
              </a:ext>
            </a:extLst>
          </p:cNvPr>
          <p:cNvSpPr/>
          <p:nvPr/>
        </p:nvSpPr>
        <p:spPr>
          <a:xfrm>
            <a:off x="2820563" y="1199883"/>
            <a:ext cx="345517" cy="2098043"/>
          </a:xfrm>
          <a:prstGeom prst="leftBracket">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xmlns="" id="{6C46C044-E255-4850-A691-7E5CEC8804BA}"/>
              </a:ext>
            </a:extLst>
          </p:cNvPr>
          <p:cNvCxnSpPr>
            <a:cxnSpLocks/>
            <a:stCxn id="41" idx="3"/>
          </p:cNvCxnSpPr>
          <p:nvPr/>
        </p:nvCxnSpPr>
        <p:spPr>
          <a:xfrm>
            <a:off x="2591194" y="2140017"/>
            <a:ext cx="540646"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17" name="图片 16">
            <a:extLst>
              <a:ext uri="{FF2B5EF4-FFF2-40B4-BE49-F238E27FC236}">
                <a16:creationId xmlns:a16="http://schemas.microsoft.com/office/drawing/2014/main" xmlns="" id="{3CD2E54D-50E0-4AC1-8B04-D38D0D4EADBA}"/>
              </a:ext>
            </a:extLst>
          </p:cNvPr>
          <p:cNvPicPr>
            <a:picLocks noChangeAspect="1"/>
          </p:cNvPicPr>
          <p:nvPr/>
        </p:nvPicPr>
        <p:blipFill>
          <a:blip r:embed="rId5"/>
          <a:stretch>
            <a:fillRect/>
          </a:stretch>
        </p:blipFill>
        <p:spPr>
          <a:xfrm>
            <a:off x="3203848" y="1144201"/>
            <a:ext cx="775281" cy="499380"/>
          </a:xfrm>
          <a:prstGeom prst="rect">
            <a:avLst/>
          </a:prstGeom>
          <a:ln>
            <a:solidFill>
              <a:srgbClr val="33A8C7"/>
            </a:solidFill>
          </a:ln>
        </p:spPr>
      </p:pic>
      <p:pic>
        <p:nvPicPr>
          <p:cNvPr id="18" name="图片 17">
            <a:extLst>
              <a:ext uri="{FF2B5EF4-FFF2-40B4-BE49-F238E27FC236}">
                <a16:creationId xmlns:a16="http://schemas.microsoft.com/office/drawing/2014/main" xmlns="" id="{1AE82623-4398-4A10-B2CC-C3086CA6C4CA}"/>
              </a:ext>
            </a:extLst>
          </p:cNvPr>
          <p:cNvPicPr>
            <a:picLocks noChangeAspect="1"/>
          </p:cNvPicPr>
          <p:nvPr/>
        </p:nvPicPr>
        <p:blipFill>
          <a:blip r:embed="rId6"/>
          <a:stretch>
            <a:fillRect/>
          </a:stretch>
        </p:blipFill>
        <p:spPr>
          <a:xfrm>
            <a:off x="3203848" y="1692267"/>
            <a:ext cx="775281" cy="499380"/>
          </a:xfrm>
          <a:prstGeom prst="rect">
            <a:avLst/>
          </a:prstGeom>
          <a:ln>
            <a:solidFill>
              <a:srgbClr val="33A8C7"/>
            </a:solidFill>
          </a:ln>
        </p:spPr>
      </p:pic>
      <p:pic>
        <p:nvPicPr>
          <p:cNvPr id="22" name="图片 21">
            <a:extLst>
              <a:ext uri="{FF2B5EF4-FFF2-40B4-BE49-F238E27FC236}">
                <a16:creationId xmlns:a16="http://schemas.microsoft.com/office/drawing/2014/main" xmlns="" id="{C9222C7C-8A05-4F8B-8F27-E876A88E50E1}"/>
              </a:ext>
            </a:extLst>
          </p:cNvPr>
          <p:cNvPicPr>
            <a:picLocks noChangeAspect="1"/>
          </p:cNvPicPr>
          <p:nvPr/>
        </p:nvPicPr>
        <p:blipFill>
          <a:blip r:embed="rId7"/>
          <a:stretch>
            <a:fillRect/>
          </a:stretch>
        </p:blipFill>
        <p:spPr>
          <a:xfrm>
            <a:off x="3203848" y="2263655"/>
            <a:ext cx="775282" cy="543220"/>
          </a:xfrm>
          <a:prstGeom prst="rect">
            <a:avLst/>
          </a:prstGeom>
          <a:ln>
            <a:solidFill>
              <a:srgbClr val="33A8C7"/>
            </a:solidFill>
          </a:ln>
        </p:spPr>
      </p:pic>
      <p:sp>
        <p:nvSpPr>
          <p:cNvPr id="47" name="矩形: 圆角 46">
            <a:extLst>
              <a:ext uri="{FF2B5EF4-FFF2-40B4-BE49-F238E27FC236}">
                <a16:creationId xmlns:a16="http://schemas.microsoft.com/office/drawing/2014/main" xmlns="" id="{D71DAF20-5C41-4A10-A1FF-1F969DE5950F}"/>
              </a:ext>
            </a:extLst>
          </p:cNvPr>
          <p:cNvSpPr/>
          <p:nvPr/>
        </p:nvSpPr>
        <p:spPr>
          <a:xfrm>
            <a:off x="0" y="908720"/>
            <a:ext cx="9091436" cy="2555749"/>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xmlns="" id="{3CC79BF4-8D5F-4D4E-85B9-67B23E8AFA8A}"/>
              </a:ext>
            </a:extLst>
          </p:cNvPr>
          <p:cNvSpPr/>
          <p:nvPr/>
        </p:nvSpPr>
        <p:spPr>
          <a:xfrm>
            <a:off x="7654467" y="1153709"/>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52" name="图片 51">
            <a:extLst>
              <a:ext uri="{FF2B5EF4-FFF2-40B4-BE49-F238E27FC236}">
                <a16:creationId xmlns:a16="http://schemas.microsoft.com/office/drawing/2014/main" xmlns="" id="{0567D99F-90AA-4A26-8709-61B139EA2DC4}"/>
              </a:ext>
            </a:extLst>
          </p:cNvPr>
          <p:cNvPicPr>
            <a:picLocks noChangeAspect="1"/>
          </p:cNvPicPr>
          <p:nvPr/>
        </p:nvPicPr>
        <p:blipFill>
          <a:blip r:embed="rId8"/>
          <a:stretch>
            <a:fillRect/>
          </a:stretch>
        </p:blipFill>
        <p:spPr>
          <a:xfrm>
            <a:off x="7728148" y="1356483"/>
            <a:ext cx="647856" cy="252698"/>
          </a:xfrm>
          <a:prstGeom prst="rect">
            <a:avLst/>
          </a:prstGeom>
        </p:spPr>
      </p:pic>
      <p:sp>
        <p:nvSpPr>
          <p:cNvPr id="53" name="文本框 52">
            <a:extLst>
              <a:ext uri="{FF2B5EF4-FFF2-40B4-BE49-F238E27FC236}">
                <a16:creationId xmlns:a16="http://schemas.microsoft.com/office/drawing/2014/main" xmlns="" id="{024EFA21-7F34-4AEE-A258-902ADAB5C328}"/>
              </a:ext>
            </a:extLst>
          </p:cNvPr>
          <p:cNvSpPr txBox="1"/>
          <p:nvPr/>
        </p:nvSpPr>
        <p:spPr>
          <a:xfrm>
            <a:off x="7633504" y="1149319"/>
            <a:ext cx="889788" cy="276998"/>
          </a:xfrm>
          <a:prstGeom prst="rect">
            <a:avLst/>
          </a:prstGeom>
          <a:noFill/>
        </p:spPr>
        <p:txBody>
          <a:bodyPr wrap="square" rtlCol="0">
            <a:spAutoFit/>
          </a:bodyPr>
          <a:lstStyle/>
          <a:p>
            <a:r>
              <a:rPr lang="en-US" altLang="zh-CN" sz="1200" dirty="0"/>
              <a:t>BestM_1</a:t>
            </a:r>
            <a:endParaRPr lang="zh-CN" altLang="en-US" sz="1200" dirty="0"/>
          </a:p>
        </p:txBody>
      </p:sp>
      <p:sp>
        <p:nvSpPr>
          <p:cNvPr id="56" name="文本框 55">
            <a:extLst>
              <a:ext uri="{FF2B5EF4-FFF2-40B4-BE49-F238E27FC236}">
                <a16:creationId xmlns:a16="http://schemas.microsoft.com/office/drawing/2014/main" xmlns="" id="{0F4E3C57-1C43-4CB7-827F-95C8551FDC24}"/>
              </a:ext>
            </a:extLst>
          </p:cNvPr>
          <p:cNvSpPr txBox="1"/>
          <p:nvPr/>
        </p:nvSpPr>
        <p:spPr>
          <a:xfrm>
            <a:off x="123646" y="971488"/>
            <a:ext cx="2860399" cy="307777"/>
          </a:xfrm>
          <a:prstGeom prst="rect">
            <a:avLst/>
          </a:prstGeom>
          <a:noFill/>
        </p:spPr>
        <p:txBody>
          <a:bodyPr wrap="square" rtlCol="0">
            <a:spAutoFit/>
          </a:bodyPr>
          <a:lstStyle/>
          <a:p>
            <a:r>
              <a:rPr lang="zh-CN" altLang="en-US" sz="1400" dirty="0"/>
              <a:t>基于聚类的最优回归集成学习模型</a:t>
            </a:r>
          </a:p>
        </p:txBody>
      </p:sp>
      <p:sp>
        <p:nvSpPr>
          <p:cNvPr id="57" name="箭头: 右 56">
            <a:extLst>
              <a:ext uri="{FF2B5EF4-FFF2-40B4-BE49-F238E27FC236}">
                <a16:creationId xmlns:a16="http://schemas.microsoft.com/office/drawing/2014/main" xmlns="" id="{E063A6E5-A974-4920-A01F-9AD75816AE53}"/>
              </a:ext>
            </a:extLst>
          </p:cNvPr>
          <p:cNvSpPr/>
          <p:nvPr/>
        </p:nvSpPr>
        <p:spPr>
          <a:xfrm>
            <a:off x="861837" y="197517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xmlns="" id="{C16875F3-8745-4C61-9527-082275F0FFAB}"/>
              </a:ext>
            </a:extLst>
          </p:cNvPr>
          <p:cNvPicPr>
            <a:picLocks noChangeAspect="1"/>
          </p:cNvPicPr>
          <p:nvPr/>
        </p:nvPicPr>
        <p:blipFill>
          <a:blip r:embed="rId9"/>
          <a:stretch>
            <a:fillRect/>
          </a:stretch>
        </p:blipFill>
        <p:spPr>
          <a:xfrm>
            <a:off x="1305384" y="1906824"/>
            <a:ext cx="1149291" cy="928474"/>
          </a:xfrm>
          <a:prstGeom prst="rect">
            <a:avLst/>
          </a:prstGeom>
        </p:spPr>
      </p:pic>
      <p:pic>
        <p:nvPicPr>
          <p:cNvPr id="65" name="图片 64">
            <a:extLst>
              <a:ext uri="{FF2B5EF4-FFF2-40B4-BE49-F238E27FC236}">
                <a16:creationId xmlns:a16="http://schemas.microsoft.com/office/drawing/2014/main" xmlns="" id="{2459FCFA-B495-4501-9E78-06BAC16166EE}"/>
              </a:ext>
            </a:extLst>
          </p:cNvPr>
          <p:cNvPicPr>
            <a:picLocks noChangeAspect="1"/>
          </p:cNvPicPr>
          <p:nvPr/>
        </p:nvPicPr>
        <p:blipFill>
          <a:blip r:embed="rId10"/>
          <a:stretch>
            <a:fillRect/>
          </a:stretch>
        </p:blipFill>
        <p:spPr>
          <a:xfrm>
            <a:off x="3203848" y="2897848"/>
            <a:ext cx="772004" cy="517935"/>
          </a:xfrm>
          <a:prstGeom prst="rect">
            <a:avLst/>
          </a:prstGeom>
          <a:ln>
            <a:solidFill>
              <a:schemeClr val="accent1"/>
            </a:solidFill>
          </a:ln>
        </p:spPr>
      </p:pic>
      <p:sp>
        <p:nvSpPr>
          <p:cNvPr id="86" name="矩形 85">
            <a:extLst>
              <a:ext uri="{FF2B5EF4-FFF2-40B4-BE49-F238E27FC236}">
                <a16:creationId xmlns:a16="http://schemas.microsoft.com/office/drawing/2014/main" xmlns="" id="{341A3772-91DC-4CFB-B6CA-DD145D1FAC7C}"/>
              </a:ext>
            </a:extLst>
          </p:cNvPr>
          <p:cNvSpPr/>
          <p:nvPr/>
        </p:nvSpPr>
        <p:spPr>
          <a:xfrm>
            <a:off x="7660456" y="1743017"/>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xmlns="" id="{AD715A49-9A8E-4E0E-93D5-651DEE17B9CF}"/>
              </a:ext>
            </a:extLst>
          </p:cNvPr>
          <p:cNvSpPr/>
          <p:nvPr/>
        </p:nvSpPr>
        <p:spPr>
          <a:xfrm>
            <a:off x="7660455" y="2288686"/>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xmlns="" id="{BC1A88A2-5BF7-4409-A81F-E2E70179C91E}"/>
              </a:ext>
            </a:extLst>
          </p:cNvPr>
          <p:cNvSpPr/>
          <p:nvPr/>
        </p:nvSpPr>
        <p:spPr>
          <a:xfrm>
            <a:off x="7680788" y="2905323"/>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99" name="图片 98">
            <a:extLst>
              <a:ext uri="{FF2B5EF4-FFF2-40B4-BE49-F238E27FC236}">
                <a16:creationId xmlns:a16="http://schemas.microsoft.com/office/drawing/2014/main" xmlns="" id="{BD375644-76A0-4C9D-82E9-C969788F6F61}"/>
              </a:ext>
            </a:extLst>
          </p:cNvPr>
          <p:cNvPicPr>
            <a:picLocks noChangeAspect="1"/>
          </p:cNvPicPr>
          <p:nvPr/>
        </p:nvPicPr>
        <p:blipFill>
          <a:blip r:embed="rId8"/>
          <a:stretch>
            <a:fillRect/>
          </a:stretch>
        </p:blipFill>
        <p:spPr>
          <a:xfrm>
            <a:off x="7734138" y="1931676"/>
            <a:ext cx="647856" cy="252698"/>
          </a:xfrm>
          <a:prstGeom prst="rect">
            <a:avLst/>
          </a:prstGeom>
        </p:spPr>
      </p:pic>
      <p:sp>
        <p:nvSpPr>
          <p:cNvPr id="100" name="文本框 99">
            <a:extLst>
              <a:ext uri="{FF2B5EF4-FFF2-40B4-BE49-F238E27FC236}">
                <a16:creationId xmlns:a16="http://schemas.microsoft.com/office/drawing/2014/main" xmlns="" id="{209FEB4C-938E-476E-B415-8B21C2DFBD22}"/>
              </a:ext>
            </a:extLst>
          </p:cNvPr>
          <p:cNvSpPr txBox="1"/>
          <p:nvPr/>
        </p:nvSpPr>
        <p:spPr>
          <a:xfrm>
            <a:off x="7639494" y="1724512"/>
            <a:ext cx="889788" cy="276998"/>
          </a:xfrm>
          <a:prstGeom prst="rect">
            <a:avLst/>
          </a:prstGeom>
          <a:noFill/>
        </p:spPr>
        <p:txBody>
          <a:bodyPr wrap="square" rtlCol="0">
            <a:spAutoFit/>
          </a:bodyPr>
          <a:lstStyle/>
          <a:p>
            <a:r>
              <a:rPr lang="en-US" altLang="zh-CN" sz="1200" dirty="0"/>
              <a:t>BestM_2</a:t>
            </a:r>
            <a:endParaRPr lang="zh-CN" altLang="en-US" sz="1200" dirty="0"/>
          </a:p>
        </p:txBody>
      </p:sp>
      <p:pic>
        <p:nvPicPr>
          <p:cNvPr id="101" name="图片 100">
            <a:extLst>
              <a:ext uri="{FF2B5EF4-FFF2-40B4-BE49-F238E27FC236}">
                <a16:creationId xmlns:a16="http://schemas.microsoft.com/office/drawing/2014/main" xmlns="" id="{3E66B768-CA76-436C-84C4-11D92C8B512B}"/>
              </a:ext>
            </a:extLst>
          </p:cNvPr>
          <p:cNvPicPr>
            <a:picLocks noChangeAspect="1"/>
          </p:cNvPicPr>
          <p:nvPr/>
        </p:nvPicPr>
        <p:blipFill>
          <a:blip r:embed="rId8"/>
          <a:stretch>
            <a:fillRect/>
          </a:stretch>
        </p:blipFill>
        <p:spPr>
          <a:xfrm>
            <a:off x="7761670" y="2478686"/>
            <a:ext cx="647856" cy="252698"/>
          </a:xfrm>
          <a:prstGeom prst="rect">
            <a:avLst/>
          </a:prstGeom>
        </p:spPr>
      </p:pic>
      <p:sp>
        <p:nvSpPr>
          <p:cNvPr id="102" name="文本框 101">
            <a:extLst>
              <a:ext uri="{FF2B5EF4-FFF2-40B4-BE49-F238E27FC236}">
                <a16:creationId xmlns:a16="http://schemas.microsoft.com/office/drawing/2014/main" xmlns="" id="{EFF6F3B0-2AE6-47AD-98C3-B555D139B3D2}"/>
              </a:ext>
            </a:extLst>
          </p:cNvPr>
          <p:cNvSpPr txBox="1"/>
          <p:nvPr/>
        </p:nvSpPr>
        <p:spPr>
          <a:xfrm>
            <a:off x="7667026" y="2271522"/>
            <a:ext cx="889788" cy="276998"/>
          </a:xfrm>
          <a:prstGeom prst="rect">
            <a:avLst/>
          </a:prstGeom>
          <a:noFill/>
        </p:spPr>
        <p:txBody>
          <a:bodyPr wrap="square" rtlCol="0">
            <a:spAutoFit/>
          </a:bodyPr>
          <a:lstStyle/>
          <a:p>
            <a:r>
              <a:rPr lang="en-US" altLang="zh-CN" sz="1200" dirty="0"/>
              <a:t>BestM_3</a:t>
            </a:r>
            <a:endParaRPr lang="zh-CN" altLang="en-US" sz="1200" dirty="0"/>
          </a:p>
        </p:txBody>
      </p:sp>
      <p:pic>
        <p:nvPicPr>
          <p:cNvPr id="103" name="图片 102">
            <a:extLst>
              <a:ext uri="{FF2B5EF4-FFF2-40B4-BE49-F238E27FC236}">
                <a16:creationId xmlns:a16="http://schemas.microsoft.com/office/drawing/2014/main" xmlns="" id="{DBF39037-63E4-44A9-819C-675F6DD8F655}"/>
              </a:ext>
            </a:extLst>
          </p:cNvPr>
          <p:cNvPicPr>
            <a:picLocks noChangeAspect="1"/>
          </p:cNvPicPr>
          <p:nvPr/>
        </p:nvPicPr>
        <p:blipFill>
          <a:blip r:embed="rId8"/>
          <a:stretch>
            <a:fillRect/>
          </a:stretch>
        </p:blipFill>
        <p:spPr>
          <a:xfrm>
            <a:off x="7761670" y="3114128"/>
            <a:ext cx="647856" cy="252698"/>
          </a:xfrm>
          <a:prstGeom prst="rect">
            <a:avLst/>
          </a:prstGeom>
        </p:spPr>
      </p:pic>
      <p:sp>
        <p:nvSpPr>
          <p:cNvPr id="104" name="文本框 103">
            <a:extLst>
              <a:ext uri="{FF2B5EF4-FFF2-40B4-BE49-F238E27FC236}">
                <a16:creationId xmlns:a16="http://schemas.microsoft.com/office/drawing/2014/main" xmlns="" id="{51A7FBD9-7E3E-4821-96E6-F0AEC2211122}"/>
              </a:ext>
            </a:extLst>
          </p:cNvPr>
          <p:cNvSpPr txBox="1"/>
          <p:nvPr/>
        </p:nvSpPr>
        <p:spPr>
          <a:xfrm>
            <a:off x="7667026" y="2906964"/>
            <a:ext cx="889788" cy="276998"/>
          </a:xfrm>
          <a:prstGeom prst="rect">
            <a:avLst/>
          </a:prstGeom>
          <a:noFill/>
        </p:spPr>
        <p:txBody>
          <a:bodyPr wrap="square" rtlCol="0">
            <a:spAutoFit/>
          </a:bodyPr>
          <a:lstStyle/>
          <a:p>
            <a:r>
              <a:rPr lang="en-US" altLang="zh-CN" sz="1200" dirty="0"/>
              <a:t>BestM_4</a:t>
            </a:r>
            <a:endParaRPr lang="zh-CN" altLang="en-US" sz="1200" dirty="0"/>
          </a:p>
        </p:txBody>
      </p:sp>
      <p:sp>
        <p:nvSpPr>
          <p:cNvPr id="105" name="文本框 104">
            <a:extLst>
              <a:ext uri="{FF2B5EF4-FFF2-40B4-BE49-F238E27FC236}">
                <a16:creationId xmlns:a16="http://schemas.microsoft.com/office/drawing/2014/main" xmlns="" id="{5C609924-421A-4DF9-8039-ADFCBD791AA2}"/>
              </a:ext>
            </a:extLst>
          </p:cNvPr>
          <p:cNvSpPr txBox="1"/>
          <p:nvPr/>
        </p:nvSpPr>
        <p:spPr>
          <a:xfrm>
            <a:off x="3259141" y="1218741"/>
            <a:ext cx="889788" cy="276998"/>
          </a:xfrm>
          <a:prstGeom prst="rect">
            <a:avLst/>
          </a:prstGeom>
          <a:noFill/>
        </p:spPr>
        <p:txBody>
          <a:bodyPr wrap="square" rtlCol="0">
            <a:spAutoFit/>
          </a:bodyPr>
          <a:lstStyle/>
          <a:p>
            <a:r>
              <a:rPr lang="en-US" altLang="zh-CN" sz="1200" dirty="0"/>
              <a:t>cluster_1</a:t>
            </a:r>
            <a:endParaRPr lang="zh-CN" altLang="en-US" sz="1200" dirty="0"/>
          </a:p>
        </p:txBody>
      </p:sp>
      <p:sp>
        <p:nvSpPr>
          <p:cNvPr id="106" name="文本框 105">
            <a:extLst>
              <a:ext uri="{FF2B5EF4-FFF2-40B4-BE49-F238E27FC236}">
                <a16:creationId xmlns:a16="http://schemas.microsoft.com/office/drawing/2014/main" xmlns="" id="{B09DD7CF-9A16-4403-A025-8B123907E66E}"/>
              </a:ext>
            </a:extLst>
          </p:cNvPr>
          <p:cNvSpPr txBox="1"/>
          <p:nvPr/>
        </p:nvSpPr>
        <p:spPr>
          <a:xfrm>
            <a:off x="3254775" y="1773541"/>
            <a:ext cx="889788" cy="276998"/>
          </a:xfrm>
          <a:prstGeom prst="rect">
            <a:avLst/>
          </a:prstGeom>
          <a:noFill/>
        </p:spPr>
        <p:txBody>
          <a:bodyPr wrap="square" rtlCol="0">
            <a:spAutoFit/>
          </a:bodyPr>
          <a:lstStyle/>
          <a:p>
            <a:r>
              <a:rPr lang="en-US" altLang="zh-CN" sz="1200" dirty="0"/>
              <a:t>cluster_2</a:t>
            </a:r>
            <a:endParaRPr lang="zh-CN" altLang="en-US" sz="1200" dirty="0"/>
          </a:p>
        </p:txBody>
      </p:sp>
      <p:sp>
        <p:nvSpPr>
          <p:cNvPr id="107" name="文本框 106">
            <a:extLst>
              <a:ext uri="{FF2B5EF4-FFF2-40B4-BE49-F238E27FC236}">
                <a16:creationId xmlns:a16="http://schemas.microsoft.com/office/drawing/2014/main" xmlns="" id="{9137B899-5E02-4328-9ACD-86F0D04781A5}"/>
              </a:ext>
            </a:extLst>
          </p:cNvPr>
          <p:cNvSpPr txBox="1"/>
          <p:nvPr/>
        </p:nvSpPr>
        <p:spPr>
          <a:xfrm>
            <a:off x="3245248" y="2355851"/>
            <a:ext cx="889788" cy="276998"/>
          </a:xfrm>
          <a:prstGeom prst="rect">
            <a:avLst/>
          </a:prstGeom>
          <a:noFill/>
        </p:spPr>
        <p:txBody>
          <a:bodyPr wrap="square" rtlCol="0">
            <a:spAutoFit/>
          </a:bodyPr>
          <a:lstStyle/>
          <a:p>
            <a:r>
              <a:rPr lang="en-US" altLang="zh-CN" sz="1200" dirty="0"/>
              <a:t>cluster_3</a:t>
            </a:r>
            <a:endParaRPr lang="zh-CN" altLang="en-US" sz="1200" dirty="0"/>
          </a:p>
        </p:txBody>
      </p:sp>
      <p:sp>
        <p:nvSpPr>
          <p:cNvPr id="108" name="文本框 107">
            <a:extLst>
              <a:ext uri="{FF2B5EF4-FFF2-40B4-BE49-F238E27FC236}">
                <a16:creationId xmlns:a16="http://schemas.microsoft.com/office/drawing/2014/main" xmlns="" id="{E6FA40CE-B1E9-4FF8-B4F5-C0E2E48DC55D}"/>
              </a:ext>
            </a:extLst>
          </p:cNvPr>
          <p:cNvSpPr txBox="1"/>
          <p:nvPr/>
        </p:nvSpPr>
        <p:spPr>
          <a:xfrm>
            <a:off x="3214196" y="3027499"/>
            <a:ext cx="889788" cy="276998"/>
          </a:xfrm>
          <a:prstGeom prst="rect">
            <a:avLst/>
          </a:prstGeom>
          <a:noFill/>
        </p:spPr>
        <p:txBody>
          <a:bodyPr wrap="square" rtlCol="0">
            <a:spAutoFit/>
          </a:bodyPr>
          <a:lstStyle/>
          <a:p>
            <a:r>
              <a:rPr lang="en-US" altLang="zh-CN" sz="1200" dirty="0"/>
              <a:t>cluster_4</a:t>
            </a:r>
            <a:endParaRPr lang="zh-CN" altLang="en-US" sz="1200" dirty="0"/>
          </a:p>
        </p:txBody>
      </p:sp>
      <p:graphicFrame>
        <p:nvGraphicFramePr>
          <p:cNvPr id="27" name="表格 26">
            <a:extLst>
              <a:ext uri="{FF2B5EF4-FFF2-40B4-BE49-F238E27FC236}">
                <a16:creationId xmlns:a16="http://schemas.microsoft.com/office/drawing/2014/main" xmlns="" id="{DD3CA6B9-5345-44E1-8C86-24B19756B1CC}"/>
              </a:ext>
            </a:extLst>
          </p:cNvPr>
          <p:cNvGraphicFramePr>
            <a:graphicFrameLocks noGrp="1"/>
          </p:cNvGraphicFramePr>
          <p:nvPr>
            <p:extLst/>
          </p:nvPr>
        </p:nvGraphicFramePr>
        <p:xfrm>
          <a:off x="1794573" y="3624954"/>
          <a:ext cx="6840763" cy="1577340"/>
        </p:xfrm>
        <a:graphic>
          <a:graphicData uri="http://schemas.openxmlformats.org/drawingml/2006/table">
            <a:tbl>
              <a:tblPr/>
              <a:tblGrid>
                <a:gridCol w="892273">
                  <a:extLst>
                    <a:ext uri="{9D8B030D-6E8A-4147-A177-3AD203B41FA5}">
                      <a16:colId xmlns:a16="http://schemas.microsoft.com/office/drawing/2014/main" xmlns="" val="1439483190"/>
                    </a:ext>
                  </a:extLst>
                </a:gridCol>
                <a:gridCol w="594849">
                  <a:extLst>
                    <a:ext uri="{9D8B030D-6E8A-4147-A177-3AD203B41FA5}">
                      <a16:colId xmlns:a16="http://schemas.microsoft.com/office/drawing/2014/main" xmlns="" val="2576885436"/>
                    </a:ext>
                  </a:extLst>
                </a:gridCol>
                <a:gridCol w="594849">
                  <a:extLst>
                    <a:ext uri="{9D8B030D-6E8A-4147-A177-3AD203B41FA5}">
                      <a16:colId xmlns:a16="http://schemas.microsoft.com/office/drawing/2014/main" xmlns="" val="3336407589"/>
                    </a:ext>
                  </a:extLst>
                </a:gridCol>
                <a:gridCol w="594849">
                  <a:extLst>
                    <a:ext uri="{9D8B030D-6E8A-4147-A177-3AD203B41FA5}">
                      <a16:colId xmlns:a16="http://schemas.microsoft.com/office/drawing/2014/main" xmlns="" val="1527761999"/>
                    </a:ext>
                  </a:extLst>
                </a:gridCol>
                <a:gridCol w="594849">
                  <a:extLst>
                    <a:ext uri="{9D8B030D-6E8A-4147-A177-3AD203B41FA5}">
                      <a16:colId xmlns:a16="http://schemas.microsoft.com/office/drawing/2014/main" xmlns="" val="1601690249"/>
                    </a:ext>
                  </a:extLst>
                </a:gridCol>
                <a:gridCol w="594849">
                  <a:extLst>
                    <a:ext uri="{9D8B030D-6E8A-4147-A177-3AD203B41FA5}">
                      <a16:colId xmlns:a16="http://schemas.microsoft.com/office/drawing/2014/main" xmlns="" val="3733018591"/>
                    </a:ext>
                  </a:extLst>
                </a:gridCol>
                <a:gridCol w="594849">
                  <a:extLst>
                    <a:ext uri="{9D8B030D-6E8A-4147-A177-3AD203B41FA5}">
                      <a16:colId xmlns:a16="http://schemas.microsoft.com/office/drawing/2014/main" xmlns="" val="958442155"/>
                    </a:ext>
                  </a:extLst>
                </a:gridCol>
                <a:gridCol w="594849">
                  <a:extLst>
                    <a:ext uri="{9D8B030D-6E8A-4147-A177-3AD203B41FA5}">
                      <a16:colId xmlns:a16="http://schemas.microsoft.com/office/drawing/2014/main" xmlns="" val="2081320211"/>
                    </a:ext>
                  </a:extLst>
                </a:gridCol>
                <a:gridCol w="594849">
                  <a:extLst>
                    <a:ext uri="{9D8B030D-6E8A-4147-A177-3AD203B41FA5}">
                      <a16:colId xmlns:a16="http://schemas.microsoft.com/office/drawing/2014/main" xmlns="" val="2289204640"/>
                    </a:ext>
                  </a:extLst>
                </a:gridCol>
                <a:gridCol w="594849">
                  <a:extLst>
                    <a:ext uri="{9D8B030D-6E8A-4147-A177-3AD203B41FA5}">
                      <a16:colId xmlns:a16="http://schemas.microsoft.com/office/drawing/2014/main" xmlns="" val="2819402316"/>
                    </a:ext>
                  </a:extLst>
                </a:gridCol>
                <a:gridCol w="594849">
                  <a:extLst>
                    <a:ext uri="{9D8B030D-6E8A-4147-A177-3AD203B41FA5}">
                      <a16:colId xmlns:a16="http://schemas.microsoft.com/office/drawing/2014/main" xmlns="" val="1329835597"/>
                    </a:ext>
                  </a:extLst>
                </a:gridCol>
              </a:tblGrid>
              <a:tr h="158933">
                <a:tc>
                  <a:txBody>
                    <a:bodyPr/>
                    <a:lstStyle/>
                    <a:p>
                      <a:pPr algn="l" fontAlgn="b"/>
                      <a:r>
                        <a:rPr lang="zh-CN" altLang="en-US" sz="1100" b="0"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Re_wt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Co_wt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Al_wt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Ti_wt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W_wt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Mo_wt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Cr_wt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Ta_wt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B_wt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9402960"/>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3.382979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0.510638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3.468085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1.414894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5.765957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6.840426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32248762"/>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1.847353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1.664412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5.054118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0.045588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7.536765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0.937059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7.216765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0.067765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0.026471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93237499"/>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1.505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5.9925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5.545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6.77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0.8375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7.1225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3.05E-17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-2.8E-18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7051138"/>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5.133333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5.338333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8.33E-16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宋体" panose="02010600030101010101" pitchFamily="2" charset="-122"/>
                          <a:ea typeface="宋体" panose="02010600030101010101" pitchFamily="2" charset="-122"/>
                        </a:rPr>
                        <a:t>-1.2E-16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8.866667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2.44E-17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-5.6E-18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50414274"/>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FF0000"/>
                          </a:solidFill>
                          <a:effectLst/>
                          <a:latin typeface="宋体" panose="02010600030101010101" pitchFamily="2" charset="-122"/>
                          <a:ea typeface="宋体" panose="02010600030101010101" pitchFamily="2" charset="-122"/>
                        </a:rPr>
                        <a:t>-4.2E-16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1.642857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6.285714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9.714286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78578307"/>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0.103333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15609593"/>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FF0000"/>
                          </a:solidFill>
                          <a:effectLst/>
                          <a:latin typeface="宋体" panose="02010600030101010101" pitchFamily="2" charset="-122"/>
                          <a:ea typeface="宋体" panose="02010600030101010101" pitchFamily="2" charset="-122"/>
                        </a:rPr>
                        <a:t>1.25E-15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5.977778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4.211111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3.507222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6.258333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1.226111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9.519444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4.578889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0.028611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0.001644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2494834"/>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3.353191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8.17234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6.003723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0.910638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4.38617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1.180851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7.202128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5.948936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0.043883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0.004165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55560243"/>
                  </a:ext>
                </a:extLst>
              </a:tr>
            </a:tbl>
          </a:graphicData>
        </a:graphic>
      </p:graphicFrame>
      <p:graphicFrame>
        <p:nvGraphicFramePr>
          <p:cNvPr id="31" name="表格 30">
            <a:extLst>
              <a:ext uri="{FF2B5EF4-FFF2-40B4-BE49-F238E27FC236}">
                <a16:creationId xmlns:a16="http://schemas.microsoft.com/office/drawing/2014/main" xmlns="" id="{AD3A10E0-FD36-49F1-A6BA-E1AFA43E9CB4}"/>
              </a:ext>
            </a:extLst>
          </p:cNvPr>
          <p:cNvGraphicFramePr>
            <a:graphicFrameLocks noGrp="1"/>
          </p:cNvGraphicFramePr>
          <p:nvPr>
            <p:extLst/>
          </p:nvPr>
        </p:nvGraphicFramePr>
        <p:xfrm>
          <a:off x="419741" y="5229200"/>
          <a:ext cx="6960571" cy="1577340"/>
        </p:xfrm>
        <a:graphic>
          <a:graphicData uri="http://schemas.openxmlformats.org/drawingml/2006/table">
            <a:tbl>
              <a:tblPr/>
              <a:tblGrid>
                <a:gridCol w="907901">
                  <a:extLst>
                    <a:ext uri="{9D8B030D-6E8A-4147-A177-3AD203B41FA5}">
                      <a16:colId xmlns:a16="http://schemas.microsoft.com/office/drawing/2014/main" xmlns="" val="2554892866"/>
                    </a:ext>
                  </a:extLst>
                </a:gridCol>
                <a:gridCol w="605267">
                  <a:extLst>
                    <a:ext uri="{9D8B030D-6E8A-4147-A177-3AD203B41FA5}">
                      <a16:colId xmlns:a16="http://schemas.microsoft.com/office/drawing/2014/main" xmlns="" val="576374990"/>
                    </a:ext>
                  </a:extLst>
                </a:gridCol>
                <a:gridCol w="605267">
                  <a:extLst>
                    <a:ext uri="{9D8B030D-6E8A-4147-A177-3AD203B41FA5}">
                      <a16:colId xmlns:a16="http://schemas.microsoft.com/office/drawing/2014/main" xmlns="" val="3781244830"/>
                    </a:ext>
                  </a:extLst>
                </a:gridCol>
                <a:gridCol w="605267">
                  <a:extLst>
                    <a:ext uri="{9D8B030D-6E8A-4147-A177-3AD203B41FA5}">
                      <a16:colId xmlns:a16="http://schemas.microsoft.com/office/drawing/2014/main" xmlns="" val="1286741818"/>
                    </a:ext>
                  </a:extLst>
                </a:gridCol>
                <a:gridCol w="605267">
                  <a:extLst>
                    <a:ext uri="{9D8B030D-6E8A-4147-A177-3AD203B41FA5}">
                      <a16:colId xmlns:a16="http://schemas.microsoft.com/office/drawing/2014/main" xmlns="" val="21622265"/>
                    </a:ext>
                  </a:extLst>
                </a:gridCol>
                <a:gridCol w="605267">
                  <a:extLst>
                    <a:ext uri="{9D8B030D-6E8A-4147-A177-3AD203B41FA5}">
                      <a16:colId xmlns:a16="http://schemas.microsoft.com/office/drawing/2014/main" xmlns="" val="3643157143"/>
                    </a:ext>
                  </a:extLst>
                </a:gridCol>
                <a:gridCol w="605267">
                  <a:extLst>
                    <a:ext uri="{9D8B030D-6E8A-4147-A177-3AD203B41FA5}">
                      <a16:colId xmlns:a16="http://schemas.microsoft.com/office/drawing/2014/main" xmlns="" val="3247118304"/>
                    </a:ext>
                  </a:extLst>
                </a:gridCol>
                <a:gridCol w="605267">
                  <a:extLst>
                    <a:ext uri="{9D8B030D-6E8A-4147-A177-3AD203B41FA5}">
                      <a16:colId xmlns:a16="http://schemas.microsoft.com/office/drawing/2014/main" xmlns="" val="3579566048"/>
                    </a:ext>
                  </a:extLst>
                </a:gridCol>
                <a:gridCol w="605267">
                  <a:extLst>
                    <a:ext uri="{9D8B030D-6E8A-4147-A177-3AD203B41FA5}">
                      <a16:colId xmlns:a16="http://schemas.microsoft.com/office/drawing/2014/main" xmlns="" val="3974376597"/>
                    </a:ext>
                  </a:extLst>
                </a:gridCol>
                <a:gridCol w="605267">
                  <a:extLst>
                    <a:ext uri="{9D8B030D-6E8A-4147-A177-3AD203B41FA5}">
                      <a16:colId xmlns:a16="http://schemas.microsoft.com/office/drawing/2014/main" xmlns="" val="60875659"/>
                    </a:ext>
                  </a:extLst>
                </a:gridCol>
                <a:gridCol w="605267">
                  <a:extLst>
                    <a:ext uri="{9D8B030D-6E8A-4147-A177-3AD203B41FA5}">
                      <a16:colId xmlns:a16="http://schemas.microsoft.com/office/drawing/2014/main" xmlns="" val="1908507074"/>
                    </a:ext>
                  </a:extLst>
                </a:gridCol>
              </a:tblGrid>
              <a:tr h="163355">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rgbClr val="000000"/>
                          </a:solidFill>
                          <a:effectLst/>
                          <a:latin typeface="宋体" panose="02010600030101010101" pitchFamily="2" charset="-122"/>
                          <a:ea typeface="宋体" panose="02010600030101010101" pitchFamily="2" charset="-122"/>
                        </a:rPr>
                        <a:t>Nb_wt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rgbClr val="000000"/>
                          </a:solidFill>
                          <a:effectLst/>
                          <a:latin typeface="宋体" panose="02010600030101010101" pitchFamily="2" charset="-122"/>
                          <a:ea typeface="宋体" panose="02010600030101010101" pitchFamily="2" charset="-122"/>
                        </a:rPr>
                        <a:t>Hf_wt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S_s</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1_a_s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2_a_ts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err="1">
                          <a:solidFill>
                            <a:srgbClr val="000000"/>
                          </a:solidFill>
                          <a:effectLst/>
                          <a:latin typeface="宋体" panose="02010600030101010101" pitchFamily="2" charset="-122"/>
                          <a:ea typeface="宋体" panose="02010600030101010101" pitchFamily="2" charset="-122"/>
                        </a:rPr>
                        <a:t>S_t</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1_a_s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2_a_s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stress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88823622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1.26E-16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0.179787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1022.021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266.6809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007340904"/>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1.078235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0.252353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1040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137.2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111597675"/>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5.39E-17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0.6225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1266.3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1088.95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828.675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1205.225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224.6415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438451457"/>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0.283333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0.116667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1050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193.3333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610237270"/>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-1.8E-17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3.89E-17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1657.143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387.3857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93253310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3.333333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1377.333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1113.333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1256.5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262.2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90065575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1.8E-17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0.1325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2.472222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17.88889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1273.861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1079.472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885.7778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836.9722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390.0417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786514031"/>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dirty="0">
                          <a:solidFill>
                            <a:srgbClr val="000000"/>
                          </a:solidFill>
                          <a:effectLst/>
                          <a:latin typeface="宋体" panose="02010600030101010101" pitchFamily="2" charset="-122"/>
                          <a:ea typeface="宋体" panose="02010600030101010101" pitchFamily="2" charset="-122"/>
                        </a:rPr>
                        <a:t>3.23E-16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0.159574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1307.766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1096.596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890.8511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977.3191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288.4894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41657642"/>
                  </a:ext>
                </a:extLst>
              </a:tr>
            </a:tbl>
          </a:graphicData>
        </a:graphic>
      </p:graphicFrame>
      <p:sp>
        <p:nvSpPr>
          <p:cNvPr id="33" name="对话气泡: 圆角矩形 32">
            <a:extLst>
              <a:ext uri="{FF2B5EF4-FFF2-40B4-BE49-F238E27FC236}">
                <a16:creationId xmlns:a16="http://schemas.microsoft.com/office/drawing/2014/main" xmlns="" id="{D3A2D7F0-CDBC-43E4-A76A-E1ED1A7C8502}"/>
              </a:ext>
            </a:extLst>
          </p:cNvPr>
          <p:cNvSpPr/>
          <p:nvPr/>
        </p:nvSpPr>
        <p:spPr>
          <a:xfrm>
            <a:off x="73967" y="4297797"/>
            <a:ext cx="1280002" cy="792088"/>
          </a:xfrm>
          <a:prstGeom prst="wedgeRoundRectCallout">
            <a:avLst>
              <a:gd name="adj1" fmla="val 154903"/>
              <a:gd name="adj2" fmla="val 2094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t>Re</a:t>
            </a:r>
            <a:r>
              <a:rPr lang="zh-CN" altLang="en-US" sz="1400" dirty="0"/>
              <a:t>的含量区分了合金的体系</a:t>
            </a:r>
          </a:p>
        </p:txBody>
      </p:sp>
      <p:sp>
        <p:nvSpPr>
          <p:cNvPr id="37" name="矩形 36">
            <a:extLst>
              <a:ext uri="{FF2B5EF4-FFF2-40B4-BE49-F238E27FC236}">
                <a16:creationId xmlns:a16="http://schemas.microsoft.com/office/drawing/2014/main" xmlns="" id="{76BEF4DE-1347-4C24-B26A-BB753D984088}"/>
              </a:ext>
            </a:extLst>
          </p:cNvPr>
          <p:cNvSpPr/>
          <p:nvPr/>
        </p:nvSpPr>
        <p:spPr>
          <a:xfrm>
            <a:off x="2694437" y="3545434"/>
            <a:ext cx="597768" cy="166459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9" name="对话气泡: 椭圆形 48">
            <a:extLst>
              <a:ext uri="{FF2B5EF4-FFF2-40B4-BE49-F238E27FC236}">
                <a16:creationId xmlns:a16="http://schemas.microsoft.com/office/drawing/2014/main" xmlns="" id="{11C927AD-A328-4E22-A380-623FF8FFE01C}"/>
              </a:ext>
            </a:extLst>
          </p:cNvPr>
          <p:cNvSpPr/>
          <p:nvPr/>
        </p:nvSpPr>
        <p:spPr>
          <a:xfrm>
            <a:off x="7524984" y="5425968"/>
            <a:ext cx="1619016" cy="915414"/>
          </a:xfrm>
          <a:prstGeom prst="wedgeEllipseCallout">
            <a:avLst>
              <a:gd name="adj1" fmla="val -60933"/>
              <a:gd name="adj2" fmla="val 3852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聚类划分出了不同的条件</a:t>
            </a:r>
          </a:p>
        </p:txBody>
      </p:sp>
      <p:sp>
        <p:nvSpPr>
          <p:cNvPr id="79" name="矩形 78">
            <a:extLst>
              <a:ext uri="{FF2B5EF4-FFF2-40B4-BE49-F238E27FC236}">
                <a16:creationId xmlns:a16="http://schemas.microsoft.com/office/drawing/2014/main" xmlns="" id="{F199CF99-3CFE-4400-84D7-D86865643DBA}"/>
              </a:ext>
            </a:extLst>
          </p:cNvPr>
          <p:cNvSpPr/>
          <p:nvPr/>
        </p:nvSpPr>
        <p:spPr>
          <a:xfrm>
            <a:off x="6158864" y="5234770"/>
            <a:ext cx="1281573" cy="166459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xmlns="" id="{FAA51DA4-79FE-4D68-B011-3FB5C58FAD88}"/>
              </a:ext>
            </a:extLst>
          </p:cNvPr>
          <p:cNvSpPr txBox="1"/>
          <p:nvPr/>
        </p:nvSpPr>
        <p:spPr>
          <a:xfrm>
            <a:off x="213746" y="3664567"/>
            <a:ext cx="1356852" cy="307777"/>
          </a:xfrm>
          <a:prstGeom prst="rect">
            <a:avLst/>
          </a:prstGeom>
          <a:noFill/>
        </p:spPr>
        <p:txBody>
          <a:bodyPr wrap="square" rtlCol="0">
            <a:spAutoFit/>
          </a:bodyPr>
          <a:lstStyle/>
          <a:p>
            <a:r>
              <a:rPr lang="zh-CN" altLang="en-US" sz="1400" dirty="0"/>
              <a:t>聚类结果</a:t>
            </a:r>
          </a:p>
        </p:txBody>
      </p:sp>
      <p:sp>
        <p:nvSpPr>
          <p:cNvPr id="82" name="矩形: 圆角 81">
            <a:extLst>
              <a:ext uri="{FF2B5EF4-FFF2-40B4-BE49-F238E27FC236}">
                <a16:creationId xmlns:a16="http://schemas.microsoft.com/office/drawing/2014/main" xmlns="" id="{6F3D1AE2-1F7D-4BFB-80E2-60BA52A0FC05}"/>
              </a:ext>
            </a:extLst>
          </p:cNvPr>
          <p:cNvSpPr/>
          <p:nvPr/>
        </p:nvSpPr>
        <p:spPr>
          <a:xfrm>
            <a:off x="-10230" y="3578612"/>
            <a:ext cx="9091436" cy="32793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790337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xmlns="" id="{07E061B9-E3E6-421F-AA8B-BB878E530A73}"/>
              </a:ext>
            </a:extLst>
          </p:cNvPr>
          <p:cNvSpPr/>
          <p:nvPr/>
        </p:nvSpPr>
        <p:spPr>
          <a:xfrm>
            <a:off x="127245" y="4742483"/>
            <a:ext cx="8805664" cy="1998886"/>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aphicFrame>
        <p:nvGraphicFramePr>
          <p:cNvPr id="5" name="表格 4">
            <a:extLst>
              <a:ext uri="{FF2B5EF4-FFF2-40B4-BE49-F238E27FC236}">
                <a16:creationId xmlns:a16="http://schemas.microsoft.com/office/drawing/2014/main" xmlns="" id="{7D1492E2-2931-4A35-9B52-324415F70FC1}"/>
              </a:ext>
            </a:extLst>
          </p:cNvPr>
          <p:cNvGraphicFramePr>
            <a:graphicFrameLocks noGrp="1"/>
          </p:cNvGraphicFramePr>
          <p:nvPr>
            <p:extLst>
              <p:ext uri="{D42A27DB-BD31-4B8C-83A1-F6EECF244321}">
                <p14:modId xmlns:p14="http://schemas.microsoft.com/office/powerpoint/2010/main" val="886784049"/>
              </p:ext>
            </p:extLst>
          </p:nvPr>
        </p:nvGraphicFramePr>
        <p:xfrm>
          <a:off x="211088" y="4999936"/>
          <a:ext cx="6737180" cy="1295380"/>
        </p:xfrm>
        <a:graphic>
          <a:graphicData uri="http://schemas.openxmlformats.org/drawingml/2006/table">
            <a:tbl>
              <a:tblPr/>
              <a:tblGrid>
                <a:gridCol w="673718">
                  <a:extLst>
                    <a:ext uri="{9D8B030D-6E8A-4147-A177-3AD203B41FA5}">
                      <a16:colId xmlns:a16="http://schemas.microsoft.com/office/drawing/2014/main" xmlns="" val="3624412678"/>
                    </a:ext>
                  </a:extLst>
                </a:gridCol>
                <a:gridCol w="673718">
                  <a:extLst>
                    <a:ext uri="{9D8B030D-6E8A-4147-A177-3AD203B41FA5}">
                      <a16:colId xmlns:a16="http://schemas.microsoft.com/office/drawing/2014/main" xmlns="" val="3794694616"/>
                    </a:ext>
                  </a:extLst>
                </a:gridCol>
                <a:gridCol w="673718">
                  <a:extLst>
                    <a:ext uri="{9D8B030D-6E8A-4147-A177-3AD203B41FA5}">
                      <a16:colId xmlns:a16="http://schemas.microsoft.com/office/drawing/2014/main" xmlns="" val="1650696028"/>
                    </a:ext>
                  </a:extLst>
                </a:gridCol>
                <a:gridCol w="673718">
                  <a:extLst>
                    <a:ext uri="{9D8B030D-6E8A-4147-A177-3AD203B41FA5}">
                      <a16:colId xmlns:a16="http://schemas.microsoft.com/office/drawing/2014/main" xmlns="" val="1256582195"/>
                    </a:ext>
                  </a:extLst>
                </a:gridCol>
                <a:gridCol w="673718">
                  <a:extLst>
                    <a:ext uri="{9D8B030D-6E8A-4147-A177-3AD203B41FA5}">
                      <a16:colId xmlns:a16="http://schemas.microsoft.com/office/drawing/2014/main" xmlns="" val="944584932"/>
                    </a:ext>
                  </a:extLst>
                </a:gridCol>
                <a:gridCol w="673718">
                  <a:extLst>
                    <a:ext uri="{9D8B030D-6E8A-4147-A177-3AD203B41FA5}">
                      <a16:colId xmlns:a16="http://schemas.microsoft.com/office/drawing/2014/main" xmlns="" val="3476844594"/>
                    </a:ext>
                  </a:extLst>
                </a:gridCol>
                <a:gridCol w="673718">
                  <a:extLst>
                    <a:ext uri="{9D8B030D-6E8A-4147-A177-3AD203B41FA5}">
                      <a16:colId xmlns:a16="http://schemas.microsoft.com/office/drawing/2014/main" xmlns="" val="3973860335"/>
                    </a:ext>
                  </a:extLst>
                </a:gridCol>
                <a:gridCol w="673718">
                  <a:extLst>
                    <a:ext uri="{9D8B030D-6E8A-4147-A177-3AD203B41FA5}">
                      <a16:colId xmlns:a16="http://schemas.microsoft.com/office/drawing/2014/main" xmlns="" val="1757634808"/>
                    </a:ext>
                  </a:extLst>
                </a:gridCol>
                <a:gridCol w="673718">
                  <a:extLst>
                    <a:ext uri="{9D8B030D-6E8A-4147-A177-3AD203B41FA5}">
                      <a16:colId xmlns:a16="http://schemas.microsoft.com/office/drawing/2014/main" xmlns="" val="3004950045"/>
                    </a:ext>
                  </a:extLst>
                </a:gridCol>
                <a:gridCol w="673718">
                  <a:extLst>
                    <a:ext uri="{9D8B030D-6E8A-4147-A177-3AD203B41FA5}">
                      <a16:colId xmlns:a16="http://schemas.microsoft.com/office/drawing/2014/main" xmlns="" val="1139645173"/>
                    </a:ext>
                  </a:extLst>
                </a:gridCol>
              </a:tblGrid>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等线" panose="02010600030101010101" pitchFamily="2" charset="-122"/>
                          <a:ea typeface="等线" panose="02010600030101010101" pitchFamily="2" charset="-122"/>
                        </a:rPr>
                        <a:t>cluster_7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err="1">
                          <a:solidFill>
                            <a:srgbClr val="000000"/>
                          </a:solidFill>
                          <a:effectLst/>
                          <a:latin typeface="等线" panose="02010600030101010101" pitchFamily="2" charset="-122"/>
                          <a:ea typeface="等线" panose="02010600030101010101" pitchFamily="2" charset="-122"/>
                        </a:rPr>
                        <a:t>noCluster</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64416139"/>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样本数量</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等线" panose="02010600030101010101" pitchFamily="2" charset="-122"/>
                          <a:ea typeface="等线" panose="02010600030101010101" pitchFamily="2" charset="-122"/>
                        </a:rPr>
                        <a:t>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1" i="0" u="none" strike="noStrike" dirty="0">
                          <a:solidFill>
                            <a:srgbClr val="000000"/>
                          </a:solidFill>
                          <a:effectLst/>
                          <a:latin typeface="等线" panose="02010600030101010101" pitchFamily="2" charset="-122"/>
                          <a:ea typeface="等线" panose="02010600030101010101" pitchFamily="2" charset="-122"/>
                        </a:rPr>
                        <a:t>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等线" panose="02010600030101010101" pitchFamily="2" charset="-122"/>
                          <a:ea typeface="等线" panose="02010600030101010101" pitchFamily="2" charset="-122"/>
                        </a:rPr>
                        <a:t>276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93255318"/>
                  </a:ext>
                </a:extLst>
              </a:tr>
              <a:tr h="259076">
                <a:tc>
                  <a:txBody>
                    <a:bodyPr/>
                    <a:lstStyle/>
                    <a:p>
                      <a:pPr algn="ctr" fontAlgn="b"/>
                      <a:r>
                        <a:rPr lang="zh-CN" altLang="en-US" sz="1200" b="0" i="0" u="none" strike="noStrike" dirty="0">
                          <a:solidFill>
                            <a:schemeClr val="tx1"/>
                          </a:solidFill>
                          <a:effectLst/>
                          <a:latin typeface="等线" panose="02010600030101010101" pitchFamily="2" charset="-122"/>
                          <a:ea typeface="等线" panose="02010600030101010101" pitchFamily="2" charset="-122"/>
                          <a:hlinkClick r:id="rId3" action="ppaction://hlinksldjump"/>
                        </a:rPr>
                        <a:t>随机森林</a:t>
                      </a:r>
                      <a:endParaRPr lang="zh-CN" altLang="en-US" sz="12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altLang="zh-CN" sz="1050" b="0" i="0" u="none" strike="noStrike" dirty="0">
                          <a:solidFill>
                            <a:srgbClr val="006100"/>
                          </a:solidFill>
                          <a:effectLst/>
                          <a:latin typeface="等线" panose="02010600030101010101" pitchFamily="2" charset="-122"/>
                          <a:ea typeface="等线" panose="02010600030101010101" pitchFamily="2" charset="-122"/>
                        </a:rPr>
                        <a:t>0.0618228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0.036327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0.062012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0.122721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0.047645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0.09534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0.031056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1" i="0" u="none" strike="noStrike" dirty="0">
                          <a:solidFill>
                            <a:srgbClr val="000000"/>
                          </a:solidFill>
                          <a:effectLst/>
                          <a:latin typeface="等线" panose="02010600030101010101" pitchFamily="2" charset="-122"/>
                          <a:ea typeface="等线" panose="02010600030101010101" pitchFamily="2" charset="-122"/>
                        </a:rPr>
                        <a:t>0.158204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0.076207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0901457"/>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支持向量</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0.0768798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0.036327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0.066191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0.143715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0.06084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0.089363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0.049515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1" i="0" u="none" strike="noStrike" dirty="0">
                          <a:solidFill>
                            <a:srgbClr val="006100"/>
                          </a:solidFill>
                          <a:effectLst/>
                          <a:latin typeface="等线" panose="02010600030101010101" pitchFamily="2" charset="-122"/>
                          <a:ea typeface="等线" panose="02010600030101010101" pitchFamily="2" charset="-122"/>
                        </a:rPr>
                        <a:t>0.149752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0.087113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extLst>
                  <a:ext uri="{0D108BD9-81ED-4DB2-BD59-A6C34878D82A}">
                    <a16:rowId xmlns:a16="http://schemas.microsoft.com/office/drawing/2014/main" xmlns="" val="1271365654"/>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高斯过程</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0.0685664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0.031109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0.067761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0.13199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0.050945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0.096139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0.085567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1" i="0" u="none" strike="noStrike" dirty="0">
                          <a:solidFill>
                            <a:srgbClr val="000000"/>
                          </a:solidFill>
                          <a:effectLst/>
                          <a:latin typeface="等线" panose="02010600030101010101" pitchFamily="2" charset="-122"/>
                          <a:ea typeface="等线" panose="02010600030101010101" pitchFamily="2" charset="-122"/>
                        </a:rPr>
                        <a:t>0.153316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0.078415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69820198"/>
                  </a:ext>
                </a:extLst>
              </a:tr>
            </a:tbl>
          </a:graphicData>
        </a:graphic>
      </p:graphicFrame>
      <p:sp>
        <p:nvSpPr>
          <p:cNvPr id="6" name="矩形 5">
            <a:extLst>
              <a:ext uri="{FF2B5EF4-FFF2-40B4-BE49-F238E27FC236}">
                <a16:creationId xmlns:a16="http://schemas.microsoft.com/office/drawing/2014/main" xmlns="" id="{00DAD463-D534-4897-9EA7-760FA1DD3F09}"/>
              </a:ext>
            </a:extLst>
          </p:cNvPr>
          <p:cNvSpPr/>
          <p:nvPr/>
        </p:nvSpPr>
        <p:spPr>
          <a:xfrm>
            <a:off x="107504" y="836711"/>
            <a:ext cx="8819742" cy="3566222"/>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B527F405-8E17-4545-9785-C8810E8CE9EA}"/>
                  </a:ext>
                </a:extLst>
              </p:cNvPr>
              <p:cNvSpPr txBox="1"/>
              <p:nvPr/>
            </p:nvSpPr>
            <p:spPr>
              <a:xfrm>
                <a:off x="3363808" y="6394764"/>
                <a:ext cx="2406492" cy="165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𝐴𝐸</m:t>
                      </m:r>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𝑥</m:t>
                          </m:r>
                        </m:e>
                        <m:sub>
                          <m:r>
                            <a:rPr lang="en-US" altLang="zh-CN" sz="1000" b="0" i="1" smtClean="0">
                              <a:latin typeface="Cambria Math" panose="02040503050406030204" pitchFamily="18" charset="0"/>
                            </a:rPr>
                            <m:t>𝑝𝑟𝑒𝑑𝑖𝑐𝑡</m:t>
                          </m:r>
                        </m:sub>
                      </m:sSub>
                      <m:r>
                        <a:rPr lang="en-US" altLang="zh-CN" sz="1000" b="0" i="1" smtClean="0">
                          <a:latin typeface="Cambria Math" panose="02040503050406030204" pitchFamily="18" charset="0"/>
                        </a:rPr>
                        <m:t>|</m:t>
                      </m:r>
                    </m:oMath>
                  </m:oMathPara>
                </a14:m>
                <a:endParaRPr lang="zh-CN" altLang="en-US" sz="1000" dirty="0"/>
              </a:p>
            </p:txBody>
          </p:sp>
        </mc:Choice>
        <mc:Fallback xmlns="">
          <p:sp>
            <p:nvSpPr>
              <p:cNvPr id="8" name="文本框 7">
                <a:extLst>
                  <a:ext uri="{FF2B5EF4-FFF2-40B4-BE49-F238E27FC236}">
                    <a16:creationId xmlns:a16="http://schemas.microsoft.com/office/drawing/2014/main" id="{B527F405-8E17-4545-9785-C8810E8CE9EA}"/>
                  </a:ext>
                </a:extLst>
              </p:cNvPr>
              <p:cNvSpPr txBox="1">
                <a:spLocks noRot="1" noChangeAspect="1" noMove="1" noResize="1" noEditPoints="1" noAdjustHandles="1" noChangeArrowheads="1" noChangeShapeType="1" noTextEdit="1"/>
              </p:cNvSpPr>
              <p:nvPr/>
            </p:nvSpPr>
            <p:spPr>
              <a:xfrm>
                <a:off x="3363808" y="6394764"/>
                <a:ext cx="2406492" cy="165751"/>
              </a:xfrm>
              <a:prstGeom prst="rect">
                <a:avLst/>
              </a:prstGeom>
              <a:blipFill>
                <a:blip r:embed="rId4"/>
                <a:stretch>
                  <a:fillRect b="-259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10AD0991-3139-4E83-8F7A-5E0E5BC74C0B}"/>
                  </a:ext>
                </a:extLst>
              </p:cNvPr>
              <p:cNvSpPr txBox="1"/>
              <p:nvPr/>
            </p:nvSpPr>
            <p:spPr>
              <a:xfrm>
                <a:off x="2209635" y="6325373"/>
                <a:ext cx="1457918" cy="32207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𝑅𝐸</m:t>
                      </m:r>
                      <m:r>
                        <a:rPr lang="en-US" altLang="zh-CN" sz="1000" i="1">
                          <a:latin typeface="Cambria Math" panose="02040503050406030204" pitchFamily="18" charset="0"/>
                        </a:rPr>
                        <m:t>=</m:t>
                      </m:r>
                      <m:f>
                        <m:fPr>
                          <m:ctrlPr>
                            <a:rPr lang="en-US" altLang="zh-CN" sz="1000" i="1">
                              <a:latin typeface="Cambria Math" panose="02040503050406030204" pitchFamily="18" charset="0"/>
                            </a:rPr>
                          </m:ctrlPr>
                        </m:fPr>
                        <m:num>
                          <m:sSub>
                            <m:sSubPr>
                              <m:ctrlPr>
                                <a:rPr lang="en-US" altLang="zh-CN" sz="1000" i="1">
                                  <a:latin typeface="Cambria Math" panose="02040503050406030204" pitchFamily="18" charset="0"/>
                                </a:rPr>
                              </m:ctrlPr>
                            </m:sSubPr>
                            <m:e>
                              <m:r>
                                <a:rPr lang="en-US" altLang="zh-CN" sz="1000" b="0" i="1" smtClean="0">
                                  <a:latin typeface="Cambria Math" panose="02040503050406030204" pitchFamily="18" charset="0"/>
                                </a:rPr>
                                <m:t>|</m:t>
                              </m:r>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i="1">
                                  <a:latin typeface="Cambria Math" panose="02040503050406030204" pitchFamily="18" charset="0"/>
                                </a:rPr>
                                <m:t>𝑝𝑟𝑒𝑑𝑖𝑐𝑡</m:t>
                              </m:r>
                            </m:sub>
                          </m:sSub>
                          <m:r>
                            <a:rPr lang="en-US" altLang="zh-CN" sz="1000" b="0" i="1" smtClean="0">
                              <a:latin typeface="Cambria Math" panose="02040503050406030204" pitchFamily="18" charset="0"/>
                            </a:rPr>
                            <m:t>|</m:t>
                          </m:r>
                        </m:num>
                        <m:den>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den>
                      </m:f>
                    </m:oMath>
                  </m:oMathPara>
                </a14:m>
                <a:endParaRPr lang="zh-CN" altLang="en-US" sz="1000" dirty="0"/>
              </a:p>
            </p:txBody>
          </p:sp>
        </mc:Choice>
        <mc:Fallback xmlns="">
          <p:sp>
            <p:nvSpPr>
              <p:cNvPr id="9" name="文本框 8">
                <a:extLst>
                  <a:ext uri="{FF2B5EF4-FFF2-40B4-BE49-F238E27FC236}">
                    <a16:creationId xmlns:a16="http://schemas.microsoft.com/office/drawing/2014/main" id="{10AD0991-3139-4E83-8F7A-5E0E5BC74C0B}"/>
                  </a:ext>
                </a:extLst>
              </p:cNvPr>
              <p:cNvSpPr txBox="1">
                <a:spLocks noRot="1" noChangeAspect="1" noMove="1" noResize="1" noEditPoints="1" noAdjustHandles="1" noChangeArrowheads="1" noChangeShapeType="1" noTextEdit="1"/>
              </p:cNvSpPr>
              <p:nvPr/>
            </p:nvSpPr>
            <p:spPr>
              <a:xfrm>
                <a:off x="2209635" y="6325373"/>
                <a:ext cx="1457918" cy="322076"/>
              </a:xfrm>
              <a:prstGeom prst="rect">
                <a:avLst/>
              </a:prstGeom>
              <a:blipFill>
                <a:blip r:embed="rId5"/>
                <a:stretch>
                  <a:fillRect t="-5769" b="-961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xmlns="" id="{A3D7A802-A172-4CB3-AA4B-DD34D9B870C6}"/>
                  </a:ext>
                </a:extLst>
              </p:cNvPr>
              <p:cNvSpPr txBox="1"/>
              <p:nvPr/>
            </p:nvSpPr>
            <p:spPr>
              <a:xfrm>
                <a:off x="143021" y="6338644"/>
                <a:ext cx="2341643" cy="37266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𝑀𝐴𝐸</m:t>
                      </m:r>
                      <m:r>
                        <a:rPr lang="en-US" altLang="zh-CN" sz="1000" b="0" i="1" smtClean="0">
                          <a:latin typeface="Cambria Math" panose="02040503050406030204" pitchFamily="18" charset="0"/>
                        </a:rPr>
                        <m:t>=</m:t>
                      </m:r>
                      <m:f>
                        <m:fPr>
                          <m:ctrlPr>
                            <a:rPr lang="en-US" altLang="zh-CN" sz="1000" b="0" i="1" smtClean="0">
                              <a:latin typeface="Cambria Math" panose="02040503050406030204" pitchFamily="18" charset="0"/>
                            </a:rPr>
                          </m:ctrlPr>
                        </m:fPr>
                        <m:num>
                          <m:r>
                            <a:rPr lang="en-US" altLang="zh-CN" sz="1000" b="0" i="1" smtClean="0">
                              <a:latin typeface="Cambria Math" panose="02040503050406030204" pitchFamily="18" charset="0"/>
                            </a:rPr>
                            <m:t>1</m:t>
                          </m:r>
                        </m:num>
                        <m:den>
                          <m:r>
                            <a:rPr lang="en-US" altLang="zh-CN" sz="1000" b="0" i="1" smtClean="0">
                              <a:latin typeface="Cambria Math" panose="02040503050406030204" pitchFamily="18" charset="0"/>
                            </a:rPr>
                            <m:t>𝑁</m:t>
                          </m:r>
                        </m:den>
                      </m:f>
                      <m:nary>
                        <m:naryPr>
                          <m:chr m:val="∑"/>
                          <m:subHide m:val="on"/>
                          <m:supHide m:val="on"/>
                          <m:ctrlPr>
                            <a:rPr lang="en-US" altLang="zh-CN" sz="1000" b="0" i="1" smtClean="0">
                              <a:latin typeface="Cambria Math" panose="02040503050406030204" pitchFamily="18" charset="0"/>
                            </a:rPr>
                          </m:ctrlPr>
                        </m:naryPr>
                        <m:sub/>
                        <m:sup/>
                        <m:e>
                          <m:f>
                            <m:fPr>
                              <m:ctrlPr>
                                <a:rPr lang="en-US" altLang="zh-CN" sz="1000" i="1" smtClean="0">
                                  <a:latin typeface="Cambria Math" panose="02040503050406030204" pitchFamily="18" charset="0"/>
                                </a:rPr>
                              </m:ctrlPr>
                            </m:fPr>
                            <m:num>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i="1">
                                      <a:latin typeface="Cambria Math" panose="02040503050406030204" pitchFamily="18" charset="0"/>
                                    </a:rPr>
                                    <m:t>𝑝𝑟𝑒𝑑𝑖𝑐𝑡</m:t>
                                  </m:r>
                                </m:sub>
                              </m:sSub>
                              <m:r>
                                <a:rPr lang="en-US" altLang="zh-CN" sz="1000" b="0" i="1" smtClean="0">
                                  <a:latin typeface="Cambria Math" panose="02040503050406030204" pitchFamily="18" charset="0"/>
                                </a:rPr>
                                <m:t>|</m:t>
                              </m:r>
                            </m:num>
                            <m:den>
                              <m:sSub>
                                <m:sSubPr>
                                  <m:ctrlPr>
                                    <a:rPr lang="en-US" altLang="zh-CN" sz="1000" i="1" smtClean="0">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den>
                          </m:f>
                        </m:e>
                      </m:nary>
                    </m:oMath>
                  </m:oMathPara>
                </a14:m>
                <a:endParaRPr lang="zh-CN" altLang="en-US" sz="1000" dirty="0"/>
              </a:p>
            </p:txBody>
          </p:sp>
        </mc:Choice>
        <mc:Fallback xmlns="">
          <p:sp>
            <p:nvSpPr>
              <p:cNvPr id="10" name="文本框 9">
                <a:extLst>
                  <a:ext uri="{FF2B5EF4-FFF2-40B4-BE49-F238E27FC236}">
                    <a16:creationId xmlns:a16="http://schemas.microsoft.com/office/drawing/2014/main" id="{A3D7A802-A172-4CB3-AA4B-DD34D9B870C6}"/>
                  </a:ext>
                </a:extLst>
              </p:cNvPr>
              <p:cNvSpPr txBox="1">
                <a:spLocks noRot="1" noChangeAspect="1" noMove="1" noResize="1" noEditPoints="1" noAdjustHandles="1" noChangeArrowheads="1" noChangeShapeType="1" noTextEdit="1"/>
              </p:cNvSpPr>
              <p:nvPr/>
            </p:nvSpPr>
            <p:spPr>
              <a:xfrm>
                <a:off x="143021" y="6338644"/>
                <a:ext cx="2341643" cy="372666"/>
              </a:xfrm>
              <a:prstGeom prst="rect">
                <a:avLst/>
              </a:prstGeom>
              <a:blipFill>
                <a:blip r:embed="rId6"/>
                <a:stretch>
                  <a:fillRect t="-152459" b="-208197"/>
                </a:stretch>
              </a:blipFill>
              <a:ln>
                <a:noFill/>
              </a:ln>
            </p:spPr>
            <p:txBody>
              <a:bodyPr/>
              <a:lstStyle/>
              <a:p>
                <a:r>
                  <a:rPr lang="zh-CN" altLang="en-US">
                    <a:noFill/>
                  </a:rPr>
                  <a:t> </a:t>
                </a:r>
              </a:p>
            </p:txBody>
          </p:sp>
        </mc:Fallback>
      </mc:AlternateContent>
      <p:graphicFrame>
        <p:nvGraphicFramePr>
          <p:cNvPr id="15" name="表格 14">
            <a:extLst>
              <a:ext uri="{FF2B5EF4-FFF2-40B4-BE49-F238E27FC236}">
                <a16:creationId xmlns:a16="http://schemas.microsoft.com/office/drawing/2014/main" xmlns="" id="{035CFDBA-E9AF-41DF-8F5E-CCCFD5A6FAC0}"/>
              </a:ext>
            </a:extLst>
          </p:cNvPr>
          <p:cNvGraphicFramePr>
            <a:graphicFrameLocks noGrp="1"/>
          </p:cNvGraphicFramePr>
          <p:nvPr>
            <p:extLst/>
          </p:nvPr>
        </p:nvGraphicFramePr>
        <p:xfrm>
          <a:off x="6948268" y="5005560"/>
          <a:ext cx="1922950" cy="1289757"/>
        </p:xfrm>
        <a:graphic>
          <a:graphicData uri="http://schemas.openxmlformats.org/drawingml/2006/table">
            <a:tbl>
              <a:tblPr>
                <a:tableStyleId>{D113A9D2-9D6B-4929-AA2D-F23B5EE8CBE7}</a:tableStyleId>
              </a:tblPr>
              <a:tblGrid>
                <a:gridCol w="961475">
                  <a:extLst>
                    <a:ext uri="{9D8B030D-6E8A-4147-A177-3AD203B41FA5}">
                      <a16:colId xmlns:a16="http://schemas.microsoft.com/office/drawing/2014/main" xmlns="" val="430543433"/>
                    </a:ext>
                  </a:extLst>
                </a:gridCol>
                <a:gridCol w="961475">
                  <a:extLst>
                    <a:ext uri="{9D8B030D-6E8A-4147-A177-3AD203B41FA5}">
                      <a16:colId xmlns:a16="http://schemas.microsoft.com/office/drawing/2014/main" xmlns="" val="2912302152"/>
                    </a:ext>
                  </a:extLst>
                </a:gridCol>
              </a:tblGrid>
              <a:tr h="429919">
                <a:tc>
                  <a:txBody>
                    <a:bodyPr/>
                    <a:lstStyle/>
                    <a:p>
                      <a:pPr algn="l" fontAlgn="b"/>
                      <a:r>
                        <a:rPr lang="zh-CN" altLang="en-US" sz="1800" u="none" strike="noStrike" dirty="0">
                          <a:effectLst/>
                        </a:rPr>
                        <a:t>　</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800" u="none" strike="noStrike">
                          <a:effectLst/>
                        </a:rPr>
                        <a:t>MAE</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637262173"/>
                  </a:ext>
                </a:extLst>
              </a:tr>
              <a:tr h="429919">
                <a:tc>
                  <a:txBody>
                    <a:bodyPr/>
                    <a:lstStyle/>
                    <a:p>
                      <a:pPr algn="l" fontAlgn="b"/>
                      <a:r>
                        <a:rPr lang="en-US" sz="1800" u="none" strike="noStrike">
                          <a:effectLst/>
                        </a:rPr>
                        <a:t>Cluster</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800" u="none" strike="noStrike" dirty="0">
                          <a:effectLst/>
                        </a:rPr>
                        <a:t>0.064618</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60753390"/>
                  </a:ext>
                </a:extLst>
              </a:tr>
              <a:tr h="429919">
                <a:tc>
                  <a:txBody>
                    <a:bodyPr/>
                    <a:lstStyle/>
                    <a:p>
                      <a:pPr algn="l" fontAlgn="b"/>
                      <a:r>
                        <a:rPr lang="en-US" sz="1800" u="none" strike="noStrike">
                          <a:effectLst/>
                        </a:rPr>
                        <a:t>noCluster</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800" u="none" strike="noStrike" dirty="0">
                          <a:effectLst/>
                        </a:rPr>
                        <a:t>0.076207</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941863361"/>
                  </a:ext>
                </a:extLst>
              </a:tr>
            </a:tbl>
          </a:graphicData>
        </a:graphic>
      </p:graphicFrame>
      <p:sp>
        <p:nvSpPr>
          <p:cNvPr id="19" name="文本框 18">
            <a:extLst>
              <a:ext uri="{FF2B5EF4-FFF2-40B4-BE49-F238E27FC236}">
                <a16:creationId xmlns:a16="http://schemas.microsoft.com/office/drawing/2014/main" xmlns="" id="{8A9E2795-6D73-490E-9F11-6C5C25421859}"/>
              </a:ext>
            </a:extLst>
          </p:cNvPr>
          <p:cNvSpPr txBox="1"/>
          <p:nvPr/>
        </p:nvSpPr>
        <p:spPr>
          <a:xfrm>
            <a:off x="143021" y="4733908"/>
            <a:ext cx="7220527" cy="307777"/>
          </a:xfrm>
          <a:prstGeom prst="rect">
            <a:avLst/>
          </a:prstGeom>
          <a:noFill/>
        </p:spPr>
        <p:txBody>
          <a:bodyPr wrap="square" rtlCol="0">
            <a:spAutoFit/>
          </a:bodyPr>
          <a:lstStyle/>
          <a:p>
            <a:r>
              <a:rPr lang="zh-CN" altLang="en-US" sz="1400" dirty="0"/>
              <a:t>误差对比</a:t>
            </a:r>
          </a:p>
        </p:txBody>
      </p:sp>
      <p:sp>
        <p:nvSpPr>
          <p:cNvPr id="20" name="文本框 19">
            <a:extLst>
              <a:ext uri="{FF2B5EF4-FFF2-40B4-BE49-F238E27FC236}">
                <a16:creationId xmlns:a16="http://schemas.microsoft.com/office/drawing/2014/main" xmlns="" id="{90F37497-44E9-4F2C-892F-88E4DBD2E9BB}"/>
              </a:ext>
            </a:extLst>
          </p:cNvPr>
          <p:cNvSpPr txBox="1"/>
          <p:nvPr/>
        </p:nvSpPr>
        <p:spPr>
          <a:xfrm>
            <a:off x="230832" y="1055104"/>
            <a:ext cx="7220527" cy="307777"/>
          </a:xfrm>
          <a:prstGeom prst="rect">
            <a:avLst/>
          </a:prstGeom>
          <a:noFill/>
        </p:spPr>
        <p:txBody>
          <a:bodyPr wrap="square" rtlCol="0">
            <a:spAutoFit/>
          </a:bodyPr>
          <a:lstStyle/>
          <a:p>
            <a:r>
              <a:rPr lang="zh-CN" altLang="en-US" sz="1400" dirty="0"/>
              <a:t>实验结果</a:t>
            </a:r>
          </a:p>
        </p:txBody>
      </p:sp>
      <p:sp>
        <p:nvSpPr>
          <p:cNvPr id="21" name="标题 1">
            <a:extLst>
              <a:ext uri="{FF2B5EF4-FFF2-40B4-BE49-F238E27FC236}">
                <a16:creationId xmlns:a16="http://schemas.microsoft.com/office/drawing/2014/main" xmlns="" id="{B1BD82D9-F1B2-44C9-8274-D504E68E7D67}"/>
              </a:ext>
            </a:extLst>
          </p:cNvPr>
          <p:cNvSpPr txBox="1">
            <a:spLocks/>
          </p:cNvSpPr>
          <p:nvPr/>
        </p:nvSpPr>
        <p:spPr>
          <a:xfrm>
            <a:off x="860483" y="-60884"/>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方法对比及结果分析</a:t>
            </a:r>
          </a:p>
        </p:txBody>
      </p:sp>
      <p:pic>
        <p:nvPicPr>
          <p:cNvPr id="40" name="图片 39">
            <a:extLst>
              <a:ext uri="{FF2B5EF4-FFF2-40B4-BE49-F238E27FC236}">
                <a16:creationId xmlns:a16="http://schemas.microsoft.com/office/drawing/2014/main" xmlns="" id="{18AAF819-3417-41A5-A87F-4C6F87AD82C4}"/>
              </a:ext>
            </a:extLst>
          </p:cNvPr>
          <p:cNvPicPr>
            <a:picLocks noChangeAspect="1"/>
          </p:cNvPicPr>
          <p:nvPr/>
        </p:nvPicPr>
        <p:blipFill>
          <a:blip r:embed="rId7"/>
          <a:stretch>
            <a:fillRect/>
          </a:stretch>
        </p:blipFill>
        <p:spPr>
          <a:xfrm>
            <a:off x="216754" y="1512942"/>
            <a:ext cx="4188016" cy="2475485"/>
          </a:xfrm>
          <a:prstGeom prst="rect">
            <a:avLst/>
          </a:prstGeom>
          <a:ln>
            <a:solidFill>
              <a:srgbClr val="00B0F0"/>
            </a:solidFill>
          </a:ln>
        </p:spPr>
      </p:pic>
      <p:pic>
        <p:nvPicPr>
          <p:cNvPr id="41" name="图片 40">
            <a:extLst>
              <a:ext uri="{FF2B5EF4-FFF2-40B4-BE49-F238E27FC236}">
                <a16:creationId xmlns:a16="http://schemas.microsoft.com/office/drawing/2014/main" xmlns="" id="{DB9EFC85-A4E8-41EC-8F32-E34B29B016E2}"/>
              </a:ext>
            </a:extLst>
          </p:cNvPr>
          <p:cNvPicPr>
            <a:picLocks noChangeAspect="1"/>
          </p:cNvPicPr>
          <p:nvPr/>
        </p:nvPicPr>
        <p:blipFill>
          <a:blip r:embed="rId8"/>
          <a:stretch>
            <a:fillRect/>
          </a:stretch>
        </p:blipFill>
        <p:spPr>
          <a:xfrm>
            <a:off x="4446718" y="1512941"/>
            <a:ext cx="4424501" cy="2475485"/>
          </a:xfrm>
          <a:prstGeom prst="rect">
            <a:avLst/>
          </a:prstGeom>
          <a:ln>
            <a:solidFill>
              <a:srgbClr val="00B0F0"/>
            </a:solidFill>
          </a:ln>
        </p:spPr>
      </p:pic>
      <p:graphicFrame>
        <p:nvGraphicFramePr>
          <p:cNvPr id="28" name="表格 27">
            <a:extLst>
              <a:ext uri="{FF2B5EF4-FFF2-40B4-BE49-F238E27FC236}">
                <a16:creationId xmlns:a16="http://schemas.microsoft.com/office/drawing/2014/main" xmlns="" id="{7CF6FFEA-883E-4CC1-B78E-F8CFE8A5971E}"/>
              </a:ext>
            </a:extLst>
          </p:cNvPr>
          <p:cNvGraphicFramePr>
            <a:graphicFrameLocks noGrp="1"/>
          </p:cNvGraphicFramePr>
          <p:nvPr>
            <p:extLst/>
          </p:nvPr>
        </p:nvGraphicFramePr>
        <p:xfrm>
          <a:off x="4446717" y="835514"/>
          <a:ext cx="4424500" cy="3314700"/>
        </p:xfrm>
        <a:graphic>
          <a:graphicData uri="http://schemas.openxmlformats.org/drawingml/2006/table">
            <a:tbl>
              <a:tblPr/>
              <a:tblGrid>
                <a:gridCol w="1106125">
                  <a:extLst>
                    <a:ext uri="{9D8B030D-6E8A-4147-A177-3AD203B41FA5}">
                      <a16:colId xmlns:a16="http://schemas.microsoft.com/office/drawing/2014/main" xmlns="" val="2843517915"/>
                    </a:ext>
                  </a:extLst>
                </a:gridCol>
                <a:gridCol w="1106125">
                  <a:extLst>
                    <a:ext uri="{9D8B030D-6E8A-4147-A177-3AD203B41FA5}">
                      <a16:colId xmlns:a16="http://schemas.microsoft.com/office/drawing/2014/main" xmlns="" val="1352107238"/>
                    </a:ext>
                  </a:extLst>
                </a:gridCol>
                <a:gridCol w="1106125">
                  <a:extLst>
                    <a:ext uri="{9D8B030D-6E8A-4147-A177-3AD203B41FA5}">
                      <a16:colId xmlns:a16="http://schemas.microsoft.com/office/drawing/2014/main" xmlns="" val="2992817919"/>
                    </a:ext>
                  </a:extLst>
                </a:gridCol>
                <a:gridCol w="1106125">
                  <a:extLst>
                    <a:ext uri="{9D8B030D-6E8A-4147-A177-3AD203B41FA5}">
                      <a16:colId xmlns:a16="http://schemas.microsoft.com/office/drawing/2014/main" xmlns="" val="2276757643"/>
                    </a:ext>
                  </a:extLst>
                </a:gridCol>
              </a:tblGrid>
              <a:tr h="201068">
                <a:tc gridSpan="4">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部分样本非聚类结果</a:t>
                      </a:r>
                      <a:r>
                        <a:rPr lang="en-US" altLang="zh-CN" sz="1400" b="1" i="0" u="none" strike="noStrike" dirty="0">
                          <a:solidFill>
                            <a:srgbClr val="000000"/>
                          </a:solidFill>
                          <a:effectLst/>
                          <a:latin typeface="等线" panose="02010600030101010101" pitchFamily="2" charset="-122"/>
                          <a:ea typeface="等线" panose="02010600030101010101" pitchFamily="2" charset="-122"/>
                        </a:rPr>
                        <a:t>(</a:t>
                      </a:r>
                      <a:r>
                        <a:rPr lang="en-US" sz="1400" b="1" i="0" u="none" strike="noStrike" dirty="0">
                          <a:solidFill>
                            <a:srgbClr val="000000"/>
                          </a:solidFill>
                          <a:effectLst/>
                          <a:latin typeface="等线" panose="02010600030101010101" pitchFamily="2" charset="-122"/>
                          <a:ea typeface="等线" panose="02010600030101010101" pitchFamily="2" charset="-122"/>
                        </a:rPr>
                        <a:t>MAE=0.08</a:t>
                      </a:r>
                      <a:r>
                        <a:rPr lang="en-US" altLang="zh-CN" sz="1400" b="1" i="0" u="none" strike="noStrike" dirty="0">
                          <a:solidFill>
                            <a:srgbClr val="000000"/>
                          </a:solidFill>
                          <a:effectLst/>
                          <a:latin typeface="等线" panose="02010600030101010101" pitchFamily="2" charset="-122"/>
                          <a:ea typeface="等线" panose="02010600030101010101" pitchFamily="2" charset="-122"/>
                        </a:rPr>
                        <a:t>8</a:t>
                      </a:r>
                      <a:r>
                        <a:rPr lang="en-US" sz="1400" b="1" i="0" u="none" strike="noStrike" dirty="0">
                          <a:solidFill>
                            <a:srgbClr val="000000"/>
                          </a:solidFill>
                          <a:effectLst/>
                          <a:latin typeface="等线" panose="02010600030101010101" pitchFamily="2" charset="-122"/>
                          <a:ea typeface="等线" panose="02010600030101010101" pitchFamily="2" charset="-122"/>
                        </a:rPr>
                        <a:t>)</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356060516"/>
                  </a:ext>
                </a:extLst>
              </a:tr>
              <a:tr h="201068">
                <a:tc>
                  <a:txBody>
                    <a:bodyPr/>
                    <a:lstStyle/>
                    <a:p>
                      <a:pPr algn="ctr" fontAlgn="b"/>
                      <a:r>
                        <a:rPr lang="en-US" sz="1400" b="1" i="0" u="none" strike="noStrike" dirty="0">
                          <a:solidFill>
                            <a:srgbClr val="000000"/>
                          </a:solidFill>
                          <a:effectLst/>
                          <a:latin typeface="等线" panose="02010600030101010101" pitchFamily="2" charset="-122"/>
                          <a:ea typeface="等线" panose="02010600030101010101" pitchFamily="2" charset="-122"/>
                        </a:rPr>
                        <a:t>Real</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Predict_n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AE_n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RE_n</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23285277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4.70048</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4.428126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0.272355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0.057942</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098372171"/>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4.728272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4.619413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0.10886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0.023023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4089883615"/>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4.730039</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4.327803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0.402236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0.085039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4285816027"/>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4.738827</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4.388802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0.350025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chemeClr val="bg2">
                              <a:lumMod val="75000"/>
                            </a:schemeClr>
                          </a:solidFill>
                          <a:effectLst/>
                          <a:latin typeface="等线" panose="02010600030101010101" pitchFamily="2" charset="-122"/>
                          <a:ea typeface="等线" panose="02010600030101010101" pitchFamily="2" charset="-122"/>
                        </a:rPr>
                        <a:t>0.073863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769603202"/>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4.740575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5.652942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0.91237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0.192459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855555859"/>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4.749271</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4.694555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0.054716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0.011521</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503141533"/>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4.779963</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4.417884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0.36208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0.075749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2295371107"/>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4.780803</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4.380474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0.400328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0.083737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35432412"/>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4.785824</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4.563072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0.222751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0.046544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345318978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4.799091</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4.235677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0.563414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0.1174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2003048653"/>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4.840242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4.247004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0.593238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0.122564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77033312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4.896346</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4.30728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0.589066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0.120307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511760621"/>
                  </a:ext>
                </a:extLst>
              </a:tr>
              <a:tr h="201068">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4.964242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4.235865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0.728377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0.146725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2513407967"/>
                  </a:ext>
                </a:extLst>
              </a:tr>
            </a:tbl>
          </a:graphicData>
        </a:graphic>
      </p:graphicFrame>
      <p:graphicFrame>
        <p:nvGraphicFramePr>
          <p:cNvPr id="24" name="表格 23">
            <a:extLst>
              <a:ext uri="{FF2B5EF4-FFF2-40B4-BE49-F238E27FC236}">
                <a16:creationId xmlns:a16="http://schemas.microsoft.com/office/drawing/2014/main" xmlns="" id="{F3632E3A-F761-4DF2-B8CA-338BA54854A8}"/>
              </a:ext>
            </a:extLst>
          </p:cNvPr>
          <p:cNvGraphicFramePr>
            <a:graphicFrameLocks noGrp="1"/>
          </p:cNvGraphicFramePr>
          <p:nvPr>
            <p:extLst/>
          </p:nvPr>
        </p:nvGraphicFramePr>
        <p:xfrm>
          <a:off x="129244" y="835514"/>
          <a:ext cx="4296500" cy="3314700"/>
        </p:xfrm>
        <a:graphic>
          <a:graphicData uri="http://schemas.openxmlformats.org/drawingml/2006/table">
            <a:tbl>
              <a:tblPr/>
              <a:tblGrid>
                <a:gridCol w="859300">
                  <a:extLst>
                    <a:ext uri="{9D8B030D-6E8A-4147-A177-3AD203B41FA5}">
                      <a16:colId xmlns:a16="http://schemas.microsoft.com/office/drawing/2014/main" xmlns="" val="2879748889"/>
                    </a:ext>
                  </a:extLst>
                </a:gridCol>
                <a:gridCol w="859300">
                  <a:extLst>
                    <a:ext uri="{9D8B030D-6E8A-4147-A177-3AD203B41FA5}">
                      <a16:colId xmlns:a16="http://schemas.microsoft.com/office/drawing/2014/main" xmlns="" val="1651803275"/>
                    </a:ext>
                  </a:extLst>
                </a:gridCol>
                <a:gridCol w="859300">
                  <a:extLst>
                    <a:ext uri="{9D8B030D-6E8A-4147-A177-3AD203B41FA5}">
                      <a16:colId xmlns:a16="http://schemas.microsoft.com/office/drawing/2014/main" xmlns="" val="3696322414"/>
                    </a:ext>
                  </a:extLst>
                </a:gridCol>
                <a:gridCol w="859300">
                  <a:extLst>
                    <a:ext uri="{9D8B030D-6E8A-4147-A177-3AD203B41FA5}">
                      <a16:colId xmlns:a16="http://schemas.microsoft.com/office/drawing/2014/main" xmlns="" val="1588583447"/>
                    </a:ext>
                  </a:extLst>
                </a:gridCol>
                <a:gridCol w="859300">
                  <a:extLst>
                    <a:ext uri="{9D8B030D-6E8A-4147-A177-3AD203B41FA5}">
                      <a16:colId xmlns:a16="http://schemas.microsoft.com/office/drawing/2014/main" xmlns="" val="4286172271"/>
                    </a:ext>
                  </a:extLst>
                </a:gridCol>
              </a:tblGrid>
              <a:tr h="202462">
                <a:tc gridSpan="5">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部分样本聚类结果</a:t>
                      </a:r>
                      <a:r>
                        <a:rPr lang="en-US" altLang="zh-CN" sz="1400" b="1" i="0" u="none" strike="noStrike" dirty="0">
                          <a:solidFill>
                            <a:srgbClr val="000000"/>
                          </a:solidFill>
                          <a:effectLst/>
                          <a:latin typeface="等线" panose="02010600030101010101" pitchFamily="2" charset="-122"/>
                          <a:ea typeface="等线" panose="02010600030101010101" pitchFamily="2" charset="-122"/>
                        </a:rPr>
                        <a:t>(</a:t>
                      </a:r>
                      <a:r>
                        <a:rPr lang="en-US" sz="1400" b="1" i="0" u="none" strike="noStrike" dirty="0">
                          <a:solidFill>
                            <a:srgbClr val="000000"/>
                          </a:solidFill>
                          <a:effectLst/>
                          <a:latin typeface="等线" panose="02010600030101010101" pitchFamily="2" charset="-122"/>
                          <a:ea typeface="等线" panose="02010600030101010101" pitchFamily="2" charset="-122"/>
                        </a:rPr>
                        <a:t>MAE=0.07</a:t>
                      </a:r>
                      <a:r>
                        <a:rPr lang="en-US" altLang="zh-CN" sz="1400" b="1" i="0" u="none" strike="noStrike" dirty="0">
                          <a:solidFill>
                            <a:srgbClr val="000000"/>
                          </a:solidFill>
                          <a:effectLst/>
                          <a:latin typeface="等线" panose="02010600030101010101" pitchFamily="2" charset="-122"/>
                          <a:ea typeface="等线" panose="02010600030101010101" pitchFamily="2" charset="-122"/>
                        </a:rPr>
                        <a:t>6</a:t>
                      </a:r>
                      <a:r>
                        <a:rPr lang="en-US" sz="1400" b="1" i="0" u="none" strike="noStrike" dirty="0">
                          <a:solidFill>
                            <a:srgbClr val="000000"/>
                          </a:solidFill>
                          <a:effectLst/>
                          <a:latin typeface="等线" panose="02010600030101010101" pitchFamily="2" charset="-122"/>
                          <a:ea typeface="等线" panose="02010600030101010101" pitchFamily="2" charset="-122"/>
                        </a:rPr>
                        <a:t>)</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824714992"/>
                  </a:ext>
                </a:extLst>
              </a:tr>
              <a:tr h="202462">
                <a:tc>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聚类类别</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Real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Predict_c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AE_c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dirty="0" err="1">
                          <a:solidFill>
                            <a:srgbClr val="000000"/>
                          </a:solidFill>
                          <a:effectLst/>
                          <a:latin typeface="等线" panose="02010600030101010101" pitchFamily="2" charset="-122"/>
                          <a:ea typeface="等线" panose="02010600030101010101" pitchFamily="2" charset="-122"/>
                        </a:rPr>
                        <a:t>RE_c</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4268431357"/>
                  </a:ext>
                </a:extLst>
              </a:tr>
              <a:tr h="194026">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4.70048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4.548324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0.152157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0.03237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2429598319"/>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4.728272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4.467424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0.260849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0.055168</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157682470"/>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4.730039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4.329928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0.400112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6100"/>
                          </a:solidFill>
                          <a:effectLst/>
                          <a:latin typeface="等线" panose="02010600030101010101" pitchFamily="2" charset="-122"/>
                          <a:ea typeface="等线" panose="02010600030101010101" pitchFamily="2" charset="-122"/>
                        </a:rPr>
                        <a:t>0.084589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3662424209"/>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4.738827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4.82638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0.08755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0.018476</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4186691145"/>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4.740575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4.254225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0.48635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0.102593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141196017"/>
                  </a:ext>
                </a:extLst>
              </a:tr>
              <a:tr h="194026">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4.749271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4.391292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0.357978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0.075375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534652506"/>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4.779963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4.435264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0.344699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0.072113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2614929451"/>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4.780803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4.404914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0.375889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0.078625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4041845437"/>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4.785824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4.301287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0.484536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0.101244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505429151"/>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4.799091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4.351214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0.447877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0.093325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1567562325"/>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4.840242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4.026177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0.814065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0.168187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3881894396"/>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4.896346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5.28498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0.38863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0.079372</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2482394830"/>
                  </a:ext>
                </a:extLst>
              </a:tr>
              <a:tr h="202462">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4.964242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4.803477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0.160765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6100"/>
                          </a:solidFill>
                          <a:effectLst/>
                          <a:latin typeface="等线" panose="02010600030101010101" pitchFamily="2" charset="-122"/>
                          <a:ea typeface="等线" panose="02010600030101010101" pitchFamily="2" charset="-122"/>
                        </a:rPr>
                        <a:t>0.032385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3508044717"/>
                  </a:ext>
                </a:extLst>
              </a:tr>
            </a:tbl>
          </a:graphicData>
        </a:graphic>
      </p:graphicFrame>
      <p:sp>
        <p:nvSpPr>
          <p:cNvPr id="2" name="矩形 1">
            <a:extLst>
              <a:ext uri="{FF2B5EF4-FFF2-40B4-BE49-F238E27FC236}">
                <a16:creationId xmlns:a16="http://schemas.microsoft.com/office/drawing/2014/main" xmlns="" id="{43C2A3BC-38B7-A146-99D8-7FFBD599837F}"/>
              </a:ext>
            </a:extLst>
          </p:cNvPr>
          <p:cNvSpPr/>
          <p:nvPr/>
        </p:nvSpPr>
        <p:spPr>
          <a:xfrm>
            <a:off x="5580112" y="4742483"/>
            <a:ext cx="720080" cy="181803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a:extLst>
              <a:ext uri="{FF2B5EF4-FFF2-40B4-BE49-F238E27FC236}">
                <a16:creationId xmlns:a16="http://schemas.microsoft.com/office/drawing/2014/main" xmlns="" id="{2C775082-CFE0-5741-8261-90A72DEC55E3}"/>
              </a:ext>
            </a:extLst>
          </p:cNvPr>
          <p:cNvSpPr/>
          <p:nvPr/>
        </p:nvSpPr>
        <p:spPr>
          <a:xfrm>
            <a:off x="613552" y="3661431"/>
            <a:ext cx="7774872" cy="1569660"/>
          </a:xfrm>
          <a:prstGeom prst="rect">
            <a:avLst/>
          </a:prstGeom>
          <a:solidFill>
            <a:schemeClr val="accent5">
              <a:lumMod val="60000"/>
              <a:lumOff val="40000"/>
            </a:schemeClr>
          </a:solidFill>
        </p:spPr>
        <p:txBody>
          <a:bodyPr wrap="square">
            <a:spAutoFit/>
          </a:bodyPr>
          <a:lstStyle/>
          <a:p>
            <a:r>
              <a:rPr lang="zh-CN" altLang="en-US" sz="2400" kern="100" dirty="0">
                <a:latin typeface="Times New Roman" panose="02020603050405020304" pitchFamily="18" charset="0"/>
                <a:cs typeface="Times New Roman" panose="02020603050405020304" pitchFamily="18" charset="0"/>
              </a:rPr>
              <a:t>现有描述蠕变的因子只有宏观属性的成分、热处理和外部条件，除此之外影响蠕变的还有很多微观因素</a:t>
            </a:r>
            <a:r>
              <a:rPr lang="en-US" altLang="zh-CN" sz="2400" kern="100" dirty="0">
                <a:latin typeface="Times New Roman" panose="02020603050405020304" pitchFamily="18" charset="0"/>
                <a:cs typeface="Times New Roman" panose="02020603050405020304" pitchFamily="18" charset="0"/>
              </a:rPr>
              <a:t>(</a:t>
            </a:r>
            <a:r>
              <a:rPr lang="zh-CN" altLang="en-US" sz="2400" kern="100" dirty="0">
                <a:latin typeface="Times New Roman" panose="02020603050405020304" pitchFamily="18" charset="0"/>
                <a:cs typeface="Times New Roman" panose="02020603050405020304" pitchFamily="18" charset="0"/>
              </a:rPr>
              <a:t>如扩散、晶格常数和层错能等</a:t>
            </a:r>
            <a:r>
              <a:rPr lang="en-US" altLang="zh-CN" sz="2400" kern="100" dirty="0">
                <a:latin typeface="Times New Roman" panose="02020603050405020304" pitchFamily="18" charset="0"/>
                <a:cs typeface="Times New Roman" panose="02020603050405020304" pitchFamily="18" charset="0"/>
              </a:rPr>
              <a:t>)</a:t>
            </a:r>
            <a:r>
              <a:rPr lang="zh-CN" altLang="en-US" sz="2400" kern="100" dirty="0">
                <a:latin typeface="Times New Roman" panose="02020603050405020304" pitchFamily="18" charset="0"/>
                <a:cs typeface="Times New Roman" panose="02020603050405020304" pitchFamily="18" charset="0"/>
              </a:rPr>
              <a:t>。</a:t>
            </a:r>
            <a:endParaRPr lang="en-US" altLang="zh-CN" sz="2400" kern="100" dirty="0">
              <a:latin typeface="Times New Roman" panose="02020603050405020304" pitchFamily="18" charset="0"/>
              <a:cs typeface="Times New Roman" panose="02020603050405020304" pitchFamily="18" charset="0"/>
            </a:endParaRPr>
          </a:p>
          <a:p>
            <a:r>
              <a:rPr lang="zh-CN" altLang="en-US" sz="2400" kern="100" dirty="0">
                <a:latin typeface="Times New Roman" panose="02020603050405020304" pitchFamily="18" charset="0"/>
                <a:cs typeface="Times New Roman" panose="02020603050405020304" pitchFamily="18" charset="0"/>
              </a:rPr>
              <a:t>定性定量刻画这些微、介观因素是关键。</a:t>
            </a:r>
            <a:endParaRPr lang="zh-CN" altLang="en-US" sz="2400" dirty="0"/>
          </a:p>
        </p:txBody>
      </p:sp>
    </p:spTree>
    <p:extLst>
      <p:ext uri="{BB962C8B-B14F-4D97-AF65-F5344CB8AC3E}">
        <p14:creationId xmlns:p14="http://schemas.microsoft.com/office/powerpoint/2010/main" val="46377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263570009"/>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4225129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新属性计算</a:t>
            </a:r>
            <a:r>
              <a:rPr lang="en-US" altLang="zh-CN" sz="2400" dirty="0">
                <a:solidFill>
                  <a:srgbClr val="FF0000"/>
                </a:solidFill>
              </a:rPr>
              <a:t>---</a:t>
            </a:r>
            <a:r>
              <a:rPr lang="zh-CN" altLang="en-US" sz="2400" dirty="0">
                <a:solidFill>
                  <a:srgbClr val="FF0000"/>
                </a:solidFill>
              </a:rPr>
              <a:t>新属性的来源</a:t>
            </a:r>
          </a:p>
        </p:txBody>
      </p:sp>
      <p:pic>
        <p:nvPicPr>
          <p:cNvPr id="5" name="图片 4">
            <a:extLst>
              <a:ext uri="{FF2B5EF4-FFF2-40B4-BE49-F238E27FC236}">
                <a16:creationId xmlns:a16="http://schemas.microsoft.com/office/drawing/2014/main" xmlns="" id="{9CEAB586-40A6-4C13-A662-0B88038280B4}"/>
              </a:ext>
            </a:extLst>
          </p:cNvPr>
          <p:cNvPicPr>
            <a:picLocks noChangeAspect="1"/>
          </p:cNvPicPr>
          <p:nvPr/>
        </p:nvPicPr>
        <p:blipFill>
          <a:blip r:embed="rId3"/>
          <a:stretch>
            <a:fillRect/>
          </a:stretch>
        </p:blipFill>
        <p:spPr>
          <a:xfrm>
            <a:off x="0" y="1231261"/>
            <a:ext cx="9144000" cy="823865"/>
          </a:xfrm>
          <a:prstGeom prst="rect">
            <a:avLst/>
          </a:prstGeom>
        </p:spPr>
      </p:pic>
      <p:sp>
        <p:nvSpPr>
          <p:cNvPr id="6" name="矩形 5">
            <a:extLst>
              <a:ext uri="{FF2B5EF4-FFF2-40B4-BE49-F238E27FC236}">
                <a16:creationId xmlns:a16="http://schemas.microsoft.com/office/drawing/2014/main" xmlns="" id="{333117E2-4024-4F54-85A3-7DA253D06B5A}"/>
              </a:ext>
            </a:extLst>
          </p:cNvPr>
          <p:cNvSpPr/>
          <p:nvPr/>
        </p:nvSpPr>
        <p:spPr>
          <a:xfrm>
            <a:off x="5637316"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4F855286-857B-4B78-ABDD-DDDCECFD439B}"/>
              </a:ext>
            </a:extLst>
          </p:cNvPr>
          <p:cNvSpPr/>
          <p:nvPr/>
        </p:nvSpPr>
        <p:spPr>
          <a:xfrm>
            <a:off x="6429404" y="1610750"/>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08E3930D-B09E-4A8A-B3E9-8D7AD33CB1C1}"/>
              </a:ext>
            </a:extLst>
          </p:cNvPr>
          <p:cNvSpPr/>
          <p:nvPr/>
        </p:nvSpPr>
        <p:spPr>
          <a:xfrm>
            <a:off x="7498670"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A7707C40-E046-49F5-9D19-972EA616F7A6}"/>
              </a:ext>
            </a:extLst>
          </p:cNvPr>
          <p:cNvSpPr/>
          <p:nvPr/>
        </p:nvSpPr>
        <p:spPr>
          <a:xfrm>
            <a:off x="8013580" y="1283153"/>
            <a:ext cx="288032" cy="275705"/>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xmlns="" id="{A1B716A7-110B-4DD5-B865-1A2D4CFAE6DA}"/>
              </a:ext>
            </a:extLst>
          </p:cNvPr>
          <p:cNvPicPr>
            <a:picLocks noChangeAspect="1"/>
          </p:cNvPicPr>
          <p:nvPr/>
        </p:nvPicPr>
        <p:blipFill>
          <a:blip r:embed="rId4"/>
          <a:stretch>
            <a:fillRect/>
          </a:stretch>
        </p:blipFill>
        <p:spPr>
          <a:xfrm>
            <a:off x="35496" y="2934495"/>
            <a:ext cx="6388746" cy="3878881"/>
          </a:xfrm>
          <a:prstGeom prst="rect">
            <a:avLst/>
          </a:prstGeom>
        </p:spPr>
      </p:pic>
      <p:sp>
        <p:nvSpPr>
          <p:cNvPr id="14" name="矩形 13">
            <a:extLst>
              <a:ext uri="{FF2B5EF4-FFF2-40B4-BE49-F238E27FC236}">
                <a16:creationId xmlns:a16="http://schemas.microsoft.com/office/drawing/2014/main" xmlns="" id="{B19743AD-1292-4F99-82B6-C288840D7CBE}"/>
              </a:ext>
            </a:extLst>
          </p:cNvPr>
          <p:cNvSpPr/>
          <p:nvPr/>
        </p:nvSpPr>
        <p:spPr>
          <a:xfrm>
            <a:off x="35496" y="2587572"/>
            <a:ext cx="6348510" cy="4189580"/>
          </a:xfrm>
          <a:prstGeom prst="rect">
            <a:avLst/>
          </a:prstGeom>
          <a:noFill/>
          <a:ln w="2857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4F132CAC-1ECF-479C-B7CC-95CA7AFEF475}"/>
              </a:ext>
            </a:extLst>
          </p:cNvPr>
          <p:cNvSpPr txBox="1"/>
          <p:nvPr/>
        </p:nvSpPr>
        <p:spPr>
          <a:xfrm>
            <a:off x="164708" y="2548144"/>
            <a:ext cx="5427245" cy="369332"/>
          </a:xfrm>
          <a:prstGeom prst="rect">
            <a:avLst/>
          </a:prstGeom>
          <a:noFill/>
        </p:spPr>
        <p:txBody>
          <a:bodyPr wrap="square" rtlCol="0">
            <a:spAutoFit/>
          </a:bodyPr>
          <a:lstStyle/>
          <a:p>
            <a:r>
              <a:rPr lang="en-US" altLang="zh-CN" dirty="0"/>
              <a:t>49</a:t>
            </a:r>
            <a:r>
              <a:rPr lang="zh-CN" altLang="en-US" dirty="0"/>
              <a:t>篇文献数据总结</a:t>
            </a:r>
          </a:p>
        </p:txBody>
      </p:sp>
      <p:sp>
        <p:nvSpPr>
          <p:cNvPr id="16" name="矩形 15">
            <a:extLst>
              <a:ext uri="{FF2B5EF4-FFF2-40B4-BE49-F238E27FC236}">
                <a16:creationId xmlns:a16="http://schemas.microsoft.com/office/drawing/2014/main" xmlns="" id="{CA5C7E7A-833B-4D8E-A4E6-4462C9BCD0A2}"/>
              </a:ext>
            </a:extLst>
          </p:cNvPr>
          <p:cNvSpPr/>
          <p:nvPr/>
        </p:nvSpPr>
        <p:spPr>
          <a:xfrm>
            <a:off x="107504" y="908720"/>
            <a:ext cx="8928992" cy="1131663"/>
          </a:xfrm>
          <a:prstGeom prst="rect">
            <a:avLst/>
          </a:prstGeom>
          <a:noFill/>
          <a:ln w="28575" cap="flat" cmpd="sng" algn="ctr">
            <a:solidFill>
              <a:srgbClr val="33A8C7"/>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EC82B0C1-78F5-4716-BBF6-A9E6868E707B}"/>
              </a:ext>
            </a:extLst>
          </p:cNvPr>
          <p:cNvSpPr txBox="1"/>
          <p:nvPr/>
        </p:nvSpPr>
        <p:spPr>
          <a:xfrm>
            <a:off x="164708" y="959340"/>
            <a:ext cx="7220527" cy="307777"/>
          </a:xfrm>
          <a:prstGeom prst="rect">
            <a:avLst/>
          </a:prstGeom>
          <a:noFill/>
        </p:spPr>
        <p:txBody>
          <a:bodyPr wrap="square" rtlCol="0">
            <a:spAutoFit/>
          </a:bodyPr>
          <a:lstStyle/>
          <a:p>
            <a:r>
              <a:rPr lang="zh-CN" altLang="en-US" sz="1400" dirty="0"/>
              <a:t>韩国文章蠕变公式</a:t>
            </a:r>
          </a:p>
        </p:txBody>
      </p:sp>
      <p:sp>
        <p:nvSpPr>
          <p:cNvPr id="10" name="矩形 9">
            <a:extLst>
              <a:ext uri="{FF2B5EF4-FFF2-40B4-BE49-F238E27FC236}">
                <a16:creationId xmlns:a16="http://schemas.microsoft.com/office/drawing/2014/main" xmlns="" id="{848785D1-277D-4904-9B9B-920948C745C5}"/>
              </a:ext>
            </a:extLst>
          </p:cNvPr>
          <p:cNvSpPr/>
          <p:nvPr/>
        </p:nvSpPr>
        <p:spPr>
          <a:xfrm>
            <a:off x="2365429" y="4295770"/>
            <a:ext cx="3444054" cy="386592"/>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CDE2D94C-68E0-436C-887C-93FA7C06427D}"/>
              </a:ext>
            </a:extLst>
          </p:cNvPr>
          <p:cNvSpPr/>
          <p:nvPr/>
        </p:nvSpPr>
        <p:spPr>
          <a:xfrm>
            <a:off x="5579121" y="1250196"/>
            <a:ext cx="2953319" cy="688151"/>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xmlns="" id="{DAF20810-C6F5-4795-8F1E-33A052524D17}"/>
              </a:ext>
            </a:extLst>
          </p:cNvPr>
          <p:cNvSpPr/>
          <p:nvPr/>
        </p:nvSpPr>
        <p:spPr>
          <a:xfrm>
            <a:off x="6516216" y="2582064"/>
            <a:ext cx="2493363" cy="17423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xmlns="" id="{EDEAC375-4459-4755-9554-33161F08DC2E}"/>
              </a:ext>
            </a:extLst>
          </p:cNvPr>
          <p:cNvSpPr txBox="1"/>
          <p:nvPr/>
        </p:nvSpPr>
        <p:spPr>
          <a:xfrm>
            <a:off x="6696985" y="2653930"/>
            <a:ext cx="1064341" cy="584775"/>
          </a:xfrm>
          <a:prstGeom prst="rect">
            <a:avLst/>
          </a:prstGeom>
          <a:noFill/>
        </p:spPr>
        <p:txBody>
          <a:bodyPr wrap="square" rtlCol="0">
            <a:spAutoFit/>
          </a:bodyPr>
          <a:lstStyle/>
          <a:p>
            <a:r>
              <a:rPr lang="en-US" altLang="zh-CN" sz="1600" b="1" dirty="0"/>
              <a:t>49</a:t>
            </a:r>
            <a:r>
              <a:rPr lang="zh-CN" altLang="en-US" sz="1600" b="1" dirty="0"/>
              <a:t>篇文献</a:t>
            </a:r>
            <a:endParaRPr lang="en-US" altLang="zh-CN" sz="1600" b="1" dirty="0"/>
          </a:p>
          <a:p>
            <a:r>
              <a:rPr lang="zh-CN" altLang="en-US" sz="1600" b="1" dirty="0"/>
              <a:t>描述因子</a:t>
            </a:r>
          </a:p>
        </p:txBody>
      </p:sp>
      <p:cxnSp>
        <p:nvCxnSpPr>
          <p:cNvPr id="22" name="直接连接符 21">
            <a:extLst>
              <a:ext uri="{FF2B5EF4-FFF2-40B4-BE49-F238E27FC236}">
                <a16:creationId xmlns:a16="http://schemas.microsoft.com/office/drawing/2014/main" xmlns="" id="{0C26E568-5338-4E93-A2D9-2180EC5DDFEC}"/>
              </a:ext>
            </a:extLst>
          </p:cNvPr>
          <p:cNvCxnSpPr/>
          <p:nvPr/>
        </p:nvCxnSpPr>
        <p:spPr>
          <a:xfrm>
            <a:off x="6610173" y="3177150"/>
            <a:ext cx="2318069"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a16="http://schemas.microsoft.com/office/drawing/2014/main" xmlns="" id="{658C37BD-E9DF-48E8-BCA9-953121B54941}"/>
              </a:ext>
            </a:extLst>
          </p:cNvPr>
          <p:cNvCxnSpPr>
            <a:cxnSpLocks/>
            <a:stCxn id="19" idx="0"/>
            <a:endCxn id="19" idx="2"/>
          </p:cNvCxnSpPr>
          <p:nvPr/>
        </p:nvCxnSpPr>
        <p:spPr>
          <a:xfrm>
            <a:off x="7762898" y="2582064"/>
            <a:ext cx="0" cy="174235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xmlns="" id="{808A588A-DE86-4911-B2E0-A6D6CE78327E}"/>
              </a:ext>
            </a:extLst>
          </p:cNvPr>
          <p:cNvSpPr txBox="1"/>
          <p:nvPr/>
        </p:nvSpPr>
        <p:spPr>
          <a:xfrm>
            <a:off x="7839254" y="2766011"/>
            <a:ext cx="1237291" cy="369332"/>
          </a:xfrm>
          <a:prstGeom prst="rect">
            <a:avLst/>
          </a:prstGeom>
          <a:noFill/>
        </p:spPr>
        <p:txBody>
          <a:bodyPr wrap="square" rtlCol="0">
            <a:spAutoFit/>
          </a:bodyPr>
          <a:lstStyle/>
          <a:p>
            <a:r>
              <a:rPr lang="zh-CN" altLang="en-US" b="1" dirty="0"/>
              <a:t>韩国文献</a:t>
            </a:r>
          </a:p>
        </p:txBody>
      </p:sp>
      <p:sp>
        <p:nvSpPr>
          <p:cNvPr id="29" name="文本框 28">
            <a:extLst>
              <a:ext uri="{FF2B5EF4-FFF2-40B4-BE49-F238E27FC236}">
                <a16:creationId xmlns:a16="http://schemas.microsoft.com/office/drawing/2014/main" xmlns="" id="{26BD13A5-B3EA-4267-AE62-B243B9E3CC3B}"/>
              </a:ext>
            </a:extLst>
          </p:cNvPr>
          <p:cNvSpPr txBox="1"/>
          <p:nvPr/>
        </p:nvSpPr>
        <p:spPr>
          <a:xfrm>
            <a:off x="6547018" y="3290657"/>
            <a:ext cx="1257713" cy="1077218"/>
          </a:xfrm>
          <a:prstGeom prst="rect">
            <a:avLst/>
          </a:prstGeom>
          <a:noFill/>
        </p:spPr>
        <p:txBody>
          <a:bodyPr wrap="square" rtlCol="0">
            <a:spAutoFit/>
          </a:bodyPr>
          <a:lstStyle/>
          <a:p>
            <a:r>
              <a:rPr lang="zh-CN" altLang="en-US" sz="1600" b="1" dirty="0"/>
              <a:t>晶格常数</a:t>
            </a:r>
            <a:endParaRPr lang="en-US" altLang="zh-CN" sz="1600" b="1" dirty="0"/>
          </a:p>
          <a:p>
            <a:r>
              <a:rPr lang="zh-CN" altLang="en-US" sz="1600" b="1" dirty="0"/>
              <a:t>层错能</a:t>
            </a:r>
            <a:endParaRPr lang="en-US" altLang="zh-CN" sz="1600" b="1" dirty="0"/>
          </a:p>
          <a:p>
            <a:r>
              <a:rPr lang="zh-CN" altLang="en-US" sz="1600" b="1" dirty="0"/>
              <a:t>热扩散系数</a:t>
            </a:r>
            <a:endParaRPr lang="en-US" altLang="zh-CN" sz="1600" b="1" dirty="0"/>
          </a:p>
          <a:p>
            <a:r>
              <a:rPr lang="zh-CN" altLang="en-US" sz="1600" b="1" dirty="0"/>
              <a:t>剪切模量</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xmlns="" id="{1C698C00-CC79-4EBC-A13C-93E416A38558}"/>
                  </a:ext>
                </a:extLst>
              </p:cNvPr>
              <p:cNvSpPr txBox="1"/>
              <p:nvPr/>
            </p:nvSpPr>
            <p:spPr>
              <a:xfrm>
                <a:off x="7837708" y="3257689"/>
                <a:ext cx="1342293"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𝑏</m:t>
                      </m:r>
                      <m:r>
                        <a:rPr lang="en-US" altLang="zh-CN" sz="1600" b="0" i="1" dirty="0" smtClean="0">
                          <a:latin typeface="Cambria Math" panose="02040503050406030204" pitchFamily="18" charset="0"/>
                        </a:rPr>
                        <m:t>(</m:t>
                      </m:r>
                      <m:r>
                        <a:rPr lang="zh-CN" altLang="en-US" sz="1600" i="1" dirty="0">
                          <a:latin typeface="Cambria Math" panose="02040503050406030204" pitchFamily="18" charset="0"/>
                        </a:rPr>
                        <m:t>伯式矢量</m:t>
                      </m:r>
                      <m:r>
                        <a:rPr lang="en-US" altLang="zh-CN" sz="1600" b="0" i="1" dirty="0" smtClean="0">
                          <a:latin typeface="Cambria Math" panose="02040503050406030204" pitchFamily="18" charset="0"/>
                        </a:rPr>
                        <m:t>)</m:t>
                      </m:r>
                    </m:oMath>
                  </m:oMathPara>
                </a14:m>
                <a:endParaRPr lang="en-US" altLang="zh-CN"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l-GR" altLang="zh-CN" sz="1600" i="1" smtClean="0">
                          <a:latin typeface="Cambria Math" panose="02040503050406030204" pitchFamily="18" charset="0"/>
                          <a:ea typeface="Cambria Math" panose="02040503050406030204" pitchFamily="18" charset="0"/>
                        </a:rPr>
                        <m:t>Γ</m:t>
                      </m:r>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l-GR" altLang="zh-CN" sz="160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𝐷</m:t>
                          </m:r>
                        </m:e>
                        <m:sub>
                          <m:r>
                            <a:rPr lang="en-US" altLang="zh-CN" sz="1600" b="0" i="1" smtClean="0">
                              <a:latin typeface="Cambria Math" panose="02040503050406030204" pitchFamily="18" charset="0"/>
                              <a:ea typeface="Cambria Math" panose="02040503050406030204" pitchFamily="18" charset="0"/>
                            </a:rPr>
                            <m:t>𝐿</m:t>
                          </m:r>
                        </m:sub>
                      </m:sSub>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ea typeface="Cambria Math" panose="02040503050406030204" pitchFamily="18" charset="0"/>
                        </a:rPr>
                        <m:t>𝐺</m:t>
                      </m:r>
                    </m:oMath>
                  </m:oMathPara>
                </a14:m>
                <a:endParaRPr lang="en-US" altLang="zh-CN" sz="1600" dirty="0">
                  <a:ea typeface="Cambria Math" panose="02040503050406030204" pitchFamily="18" charset="0"/>
                </a:endParaRPr>
              </a:p>
              <a:p>
                <a:endParaRPr lang="en-US" altLang="zh-CN" sz="1600" dirty="0"/>
              </a:p>
            </p:txBody>
          </p:sp>
        </mc:Choice>
        <mc:Fallback xmlns="">
          <p:sp>
            <p:nvSpPr>
              <p:cNvPr id="30" name="文本框 29">
                <a:extLst>
                  <a:ext uri="{FF2B5EF4-FFF2-40B4-BE49-F238E27FC236}">
                    <a16:creationId xmlns:a16="http://schemas.microsoft.com/office/drawing/2014/main" id="{1C698C00-CC79-4EBC-A13C-93E416A38558}"/>
                  </a:ext>
                </a:extLst>
              </p:cNvPr>
              <p:cNvSpPr txBox="1">
                <a:spLocks noRot="1" noChangeAspect="1" noMove="1" noResize="1" noEditPoints="1" noAdjustHandles="1" noChangeArrowheads="1" noChangeShapeType="1" noTextEdit="1"/>
              </p:cNvSpPr>
              <p:nvPr/>
            </p:nvSpPr>
            <p:spPr>
              <a:xfrm>
                <a:off x="7837708" y="3257689"/>
                <a:ext cx="1342293" cy="1323439"/>
              </a:xfrm>
              <a:prstGeom prst="rect">
                <a:avLst/>
              </a:prstGeom>
              <a:blipFill>
                <a:blip r:embed="rId5"/>
                <a:stretch>
                  <a:fillRect/>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xmlns="" id="{49BFC193-DAAD-4B44-BE0C-31563880570B}"/>
              </a:ext>
            </a:extLst>
          </p:cNvPr>
          <p:cNvCxnSpPr>
            <a:cxnSpLocks/>
          </p:cNvCxnSpPr>
          <p:nvPr/>
        </p:nvCxnSpPr>
        <p:spPr>
          <a:xfrm>
            <a:off x="7609145" y="3414660"/>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xmlns="" id="{2CCED437-E98D-4744-8AD4-989D2ED285AC}"/>
              </a:ext>
            </a:extLst>
          </p:cNvPr>
          <p:cNvCxnSpPr>
            <a:cxnSpLocks/>
          </p:cNvCxnSpPr>
          <p:nvPr/>
        </p:nvCxnSpPr>
        <p:spPr>
          <a:xfrm>
            <a:off x="7609145" y="3630684"/>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xmlns="" id="{10C4DD74-52B8-43F6-AEF6-B054F1B37CF3}"/>
              </a:ext>
            </a:extLst>
          </p:cNvPr>
          <p:cNvCxnSpPr>
            <a:cxnSpLocks/>
          </p:cNvCxnSpPr>
          <p:nvPr/>
        </p:nvCxnSpPr>
        <p:spPr>
          <a:xfrm>
            <a:off x="7609145" y="3856937"/>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xmlns="" id="{3C134869-6D92-4D15-9416-D03C443B4539}"/>
              </a:ext>
            </a:extLst>
          </p:cNvPr>
          <p:cNvCxnSpPr>
            <a:cxnSpLocks/>
          </p:cNvCxnSpPr>
          <p:nvPr/>
        </p:nvCxnSpPr>
        <p:spPr>
          <a:xfrm>
            <a:off x="7609145" y="4062732"/>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箭头: 右 46">
            <a:extLst>
              <a:ext uri="{FF2B5EF4-FFF2-40B4-BE49-F238E27FC236}">
                <a16:creationId xmlns:a16="http://schemas.microsoft.com/office/drawing/2014/main" xmlns="" id="{E03DA343-8E69-4E3E-8A5E-33755FDDF9A8}"/>
              </a:ext>
            </a:extLst>
          </p:cNvPr>
          <p:cNvSpPr/>
          <p:nvPr/>
        </p:nvSpPr>
        <p:spPr>
          <a:xfrm>
            <a:off x="6206261" y="3996824"/>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xmlns="" id="{D3EE8114-A19C-4A43-914C-DA3B538CD469}"/>
              </a:ext>
            </a:extLst>
          </p:cNvPr>
          <p:cNvSpPr/>
          <p:nvPr/>
        </p:nvSpPr>
        <p:spPr>
          <a:xfrm rot="5400000">
            <a:off x="7505537" y="2273622"/>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xmlns="" id="{073877D3-8246-4533-A868-E1FC9A0234E3}"/>
              </a:ext>
            </a:extLst>
          </p:cNvPr>
          <p:cNvSpPr txBox="1"/>
          <p:nvPr/>
        </p:nvSpPr>
        <p:spPr>
          <a:xfrm>
            <a:off x="6003052" y="4210536"/>
            <a:ext cx="389102" cy="646331"/>
          </a:xfrm>
          <a:prstGeom prst="rect">
            <a:avLst/>
          </a:prstGeom>
          <a:noFill/>
        </p:spPr>
        <p:txBody>
          <a:bodyPr wrap="square" rtlCol="0">
            <a:spAutoFit/>
          </a:bodyPr>
          <a:lstStyle/>
          <a:p>
            <a:r>
              <a:rPr lang="zh-CN" altLang="en-US" dirty="0"/>
              <a:t>思路</a:t>
            </a:r>
          </a:p>
        </p:txBody>
      </p:sp>
      <p:sp>
        <p:nvSpPr>
          <p:cNvPr id="52" name="文本框 51">
            <a:extLst>
              <a:ext uri="{FF2B5EF4-FFF2-40B4-BE49-F238E27FC236}">
                <a16:creationId xmlns:a16="http://schemas.microsoft.com/office/drawing/2014/main" xmlns="" id="{E370969F-5F7A-4F19-8A2A-65B3240A0131}"/>
              </a:ext>
            </a:extLst>
          </p:cNvPr>
          <p:cNvSpPr txBox="1"/>
          <p:nvPr/>
        </p:nvSpPr>
        <p:spPr>
          <a:xfrm>
            <a:off x="7188934" y="2266635"/>
            <a:ext cx="1195536" cy="369332"/>
          </a:xfrm>
          <a:prstGeom prst="rect">
            <a:avLst/>
          </a:prstGeom>
          <a:noFill/>
        </p:spPr>
        <p:txBody>
          <a:bodyPr wrap="square" rtlCol="0">
            <a:spAutoFit/>
          </a:bodyPr>
          <a:lstStyle/>
          <a:p>
            <a:r>
              <a:rPr lang="zh-CN" altLang="en-US" dirty="0"/>
              <a:t>计算方法</a:t>
            </a:r>
          </a:p>
        </p:txBody>
      </p:sp>
      <p:sp>
        <p:nvSpPr>
          <p:cNvPr id="54" name="文本框 53">
            <a:extLst>
              <a:ext uri="{FF2B5EF4-FFF2-40B4-BE49-F238E27FC236}">
                <a16:creationId xmlns:a16="http://schemas.microsoft.com/office/drawing/2014/main" xmlns="" id="{A88BC0F9-F828-436C-8ABA-123FD021119A}"/>
              </a:ext>
            </a:extLst>
          </p:cNvPr>
          <p:cNvSpPr txBox="1"/>
          <p:nvPr/>
        </p:nvSpPr>
        <p:spPr>
          <a:xfrm>
            <a:off x="6416982" y="4468828"/>
            <a:ext cx="2693015"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600" b="1" dirty="0"/>
              <a:t>解决方案</a:t>
            </a:r>
            <a:r>
              <a:rPr lang="en-US" altLang="zh-CN" sz="1600" b="1" dirty="0"/>
              <a:t>: </a:t>
            </a:r>
            <a:r>
              <a:rPr lang="en-US" altLang="zh-CN" sz="1600" dirty="0"/>
              <a:t>49</a:t>
            </a:r>
            <a:r>
              <a:rPr lang="zh-CN" altLang="en-US" sz="1600" dirty="0"/>
              <a:t>篇文献从计算的角度研究镍基单晶高温合金的占位、位错扩散等，而这些都是影响蠕变的重要因素，而韩国文章提供了微观因素的计算方法，</a:t>
            </a:r>
            <a:r>
              <a:rPr lang="zh-CN" altLang="en-US" sz="1600" b="1" dirty="0"/>
              <a:t>可以通过宏观数据计算晶格常数等微观描述因子</a:t>
            </a:r>
            <a:r>
              <a:rPr lang="zh-CN" altLang="en-US" sz="1600" dirty="0"/>
              <a:t>，解决了缺少微观描述因子的问题。</a:t>
            </a:r>
          </a:p>
        </p:txBody>
      </p:sp>
      <p:sp>
        <p:nvSpPr>
          <p:cNvPr id="33" name="矩形 15">
            <a:extLst>
              <a:ext uri="{FF2B5EF4-FFF2-40B4-BE49-F238E27FC236}">
                <a16:creationId xmlns:a16="http://schemas.microsoft.com/office/drawing/2014/main" xmlns="" id="{4FFA9528-E94F-47B9-8DD2-04DA47AB5669}"/>
              </a:ext>
            </a:extLst>
          </p:cNvPr>
          <p:cNvSpPr/>
          <p:nvPr/>
        </p:nvSpPr>
        <p:spPr>
          <a:xfrm>
            <a:off x="68715" y="857664"/>
            <a:ext cx="9037065" cy="1407367"/>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xmlns="" id="{6D57D265-F45A-4057-87EA-4B03887C4E26}"/>
              </a:ext>
            </a:extLst>
          </p:cNvPr>
          <p:cNvSpPr txBox="1"/>
          <p:nvPr/>
        </p:nvSpPr>
        <p:spPr>
          <a:xfrm>
            <a:off x="194133" y="772125"/>
            <a:ext cx="8930757" cy="1532334"/>
          </a:xfrm>
          <a:prstGeom prst="roundRect">
            <a:avLst/>
          </a:prstGeom>
          <a:noFill/>
        </p:spPr>
        <p:txBody>
          <a:bodyPr wrap="square" rtlCol="0">
            <a:spAutoFit/>
          </a:bodyPr>
          <a:lstStyle/>
          <a:p>
            <a:r>
              <a:rPr lang="zh-CN" altLang="en-US" sz="2000" b="1" dirty="0"/>
              <a:t>问题描述</a:t>
            </a:r>
            <a:endParaRPr lang="en-US" altLang="zh-CN" sz="1400" b="1" dirty="0"/>
          </a:p>
          <a:p>
            <a:r>
              <a:rPr lang="zh-CN" altLang="en-US" sz="1600" dirty="0"/>
              <a:t>基于工作一的结果发现，单纯的从改进机器学习模型的角度以更好的描述蠕变性能</a:t>
            </a:r>
            <a:r>
              <a:rPr lang="en-US" altLang="zh-CN" sz="1600" dirty="0"/>
              <a:t>(</a:t>
            </a:r>
            <a:r>
              <a:rPr lang="zh-CN" altLang="en-US" sz="1600" dirty="0"/>
              <a:t>提升预测精度</a:t>
            </a:r>
            <a:r>
              <a:rPr lang="en-US" altLang="zh-CN" sz="1600" dirty="0"/>
              <a:t>)</a:t>
            </a:r>
            <a:r>
              <a:rPr lang="zh-CN" altLang="en-US" sz="1600" dirty="0"/>
              <a:t>是不够的，样本的质与量也是影响建模效果的关键因素之一。现有的样本中描述蠕变的主要是宏观方面的</a:t>
            </a:r>
            <a:r>
              <a:rPr lang="zh-CN" altLang="en-US" sz="1600" b="1" kern="100" dirty="0">
                <a:solidFill>
                  <a:srgbClr val="FF0000"/>
                </a:solidFill>
                <a:latin typeface="Times New Roman" panose="02020603050405020304" pitchFamily="18" charset="0"/>
                <a:cs typeface="Times New Roman" panose="02020603050405020304" pitchFamily="18" charset="0"/>
              </a:rPr>
              <a:t>成分、热处理和外部条件。影响蠕变的还有很多微、介观因素</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。对这些因素的定性定量刻画是关键。</a:t>
            </a:r>
            <a:endParaRPr lang="en-US" altLang="zh-CN" sz="1600" dirty="0"/>
          </a:p>
        </p:txBody>
      </p:sp>
    </p:spTree>
    <p:extLst>
      <p:ext uri="{BB962C8B-B14F-4D97-AF65-F5344CB8AC3E}">
        <p14:creationId xmlns:p14="http://schemas.microsoft.com/office/powerpoint/2010/main" val="269186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a16="http://schemas.microsoft.com/office/drawing/2014/main" xmlns="" id="{ACC23A17-2525-4C6E-9D20-FDAB5E699EBB}"/>
              </a:ext>
            </a:extLst>
          </p:cNvPr>
          <p:cNvSpPr/>
          <p:nvPr/>
        </p:nvSpPr>
        <p:spPr>
          <a:xfrm rot="16200000">
            <a:off x="6557436" y="4084488"/>
            <a:ext cx="681590"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a16="http://schemas.microsoft.com/office/drawing/2014/main" xmlns="" id="{3444F26D-CF9B-42DC-B011-5DA8E7BF2068}"/>
              </a:ext>
            </a:extLst>
          </p:cNvPr>
          <p:cNvSpPr/>
          <p:nvPr/>
        </p:nvSpPr>
        <p:spPr>
          <a:xfrm>
            <a:off x="6548777" y="4200083"/>
            <a:ext cx="609461" cy="276999"/>
          </a:xfrm>
          <a:prstGeom prst="rect">
            <a:avLst/>
          </a:prstGeom>
        </p:spPr>
        <p:txBody>
          <a:bodyPr wrap="non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a16="http://schemas.microsoft.com/office/drawing/2014/main" xmlns=""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a16="http://schemas.microsoft.com/office/drawing/2014/main" xmlns=""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a16="http://schemas.microsoft.com/office/drawing/2014/main" xmlns="" id="{FBE734CC-068A-49D0-8915-96F4ED623830}"/>
              </a:ext>
            </a:extLst>
          </p:cNvPr>
          <p:cNvSpPr/>
          <p:nvPr/>
        </p:nvSpPr>
        <p:spPr>
          <a:xfrm>
            <a:off x="478823" y="2304759"/>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a16="http://schemas.microsoft.com/office/drawing/2014/main" xmlns="" id="{E9DB77D7-8FB4-476F-829F-5A537CD5F738}"/>
              </a:ext>
            </a:extLst>
          </p:cNvPr>
          <p:cNvSpPr/>
          <p:nvPr/>
        </p:nvSpPr>
        <p:spPr>
          <a:xfrm>
            <a:off x="5043784" y="2304915"/>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a16="http://schemas.microsoft.com/office/drawing/2014/main" xmlns="" id="{2FB30B24-9FA1-41B3-AD09-272DA21932EF}"/>
              </a:ext>
            </a:extLst>
          </p:cNvPr>
          <p:cNvSpPr>
            <a:spLocks noGrp="1"/>
          </p:cNvSpPr>
          <p:nvPr>
            <p:ph type="title"/>
          </p:nvPr>
        </p:nvSpPr>
        <p:spPr>
          <a:xfrm>
            <a:off x="755576" y="0"/>
            <a:ext cx="8229600" cy="796950"/>
          </a:xfrm>
        </p:spPr>
        <p:txBody>
          <a:bodyPr>
            <a:normAutofit/>
          </a:bodyPr>
          <a:lstStyle/>
          <a:p>
            <a:r>
              <a:rPr lang="zh-CN" altLang="en-US" sz="2400" dirty="0">
                <a:solidFill>
                  <a:srgbClr val="FF0000"/>
                </a:solidFill>
              </a:rPr>
              <a:t>新属性计算</a:t>
            </a:r>
            <a:r>
              <a:rPr lang="en-US" altLang="zh-CN" sz="2400" dirty="0">
                <a:solidFill>
                  <a:srgbClr val="FF0000"/>
                </a:solidFill>
              </a:rPr>
              <a:t>---</a:t>
            </a:r>
            <a:r>
              <a:rPr lang="zh-CN" altLang="en-US" sz="2400" dirty="0">
                <a:solidFill>
                  <a:srgbClr val="FF0000"/>
                </a:solidFill>
              </a:rPr>
              <a:t>新属性的构造过程</a:t>
            </a:r>
            <a:endParaRPr lang="zh-CN" altLang="en-US" dirty="0">
              <a:solidFill>
                <a:srgbClr val="FF0000"/>
              </a:solidFill>
            </a:endParaRPr>
          </a:p>
        </p:txBody>
      </p:sp>
      <p:sp>
        <p:nvSpPr>
          <p:cNvPr id="5" name="流程图: 磁盘 4">
            <a:extLst>
              <a:ext uri="{FF2B5EF4-FFF2-40B4-BE49-F238E27FC236}">
                <a16:creationId xmlns:a16="http://schemas.microsoft.com/office/drawing/2014/main" xmlns="" id="{41FEC286-58AA-4AEA-9D8A-0BBD3EC5BC11}"/>
              </a:ext>
            </a:extLst>
          </p:cNvPr>
          <p:cNvSpPr/>
          <p:nvPr/>
        </p:nvSpPr>
        <p:spPr>
          <a:xfrm>
            <a:off x="35496" y="755742"/>
            <a:ext cx="1224136" cy="936104"/>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宏观</a:t>
            </a:r>
            <a:endParaRPr lang="en-US" altLang="zh-CN" dirty="0"/>
          </a:p>
          <a:p>
            <a:pPr algn="ctr"/>
            <a:r>
              <a:rPr lang="zh-CN" altLang="en-US" dirty="0"/>
              <a:t>数据</a:t>
            </a:r>
          </a:p>
        </p:txBody>
      </p:sp>
      <p:sp>
        <p:nvSpPr>
          <p:cNvPr id="6" name="流程图: 磁盘 5">
            <a:extLst>
              <a:ext uri="{FF2B5EF4-FFF2-40B4-BE49-F238E27FC236}">
                <a16:creationId xmlns:a16="http://schemas.microsoft.com/office/drawing/2014/main" xmlns="" id="{C55642D7-D698-471C-8E14-A904AD502AB0}"/>
              </a:ext>
            </a:extLst>
          </p:cNvPr>
          <p:cNvSpPr/>
          <p:nvPr/>
        </p:nvSpPr>
        <p:spPr>
          <a:xfrm>
            <a:off x="7099439" y="825319"/>
            <a:ext cx="2044562" cy="89677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扩散系数</a:t>
            </a:r>
            <a:r>
              <a:rPr lang="en-US" altLang="zh-CN" dirty="0"/>
              <a:t>,</a:t>
            </a:r>
            <a:r>
              <a:rPr lang="zh-CN" altLang="en-US" dirty="0"/>
              <a:t> 层错能</a:t>
            </a:r>
            <a:r>
              <a:rPr lang="en-US" altLang="zh-CN" dirty="0"/>
              <a:t>,</a:t>
            </a:r>
            <a:r>
              <a:rPr lang="zh-CN" altLang="en-US" dirty="0"/>
              <a:t>晶格常数</a:t>
            </a:r>
            <a:r>
              <a:rPr lang="en-US" altLang="zh-CN" dirty="0"/>
              <a:t>,</a:t>
            </a:r>
          </a:p>
          <a:p>
            <a:pPr algn="ctr"/>
            <a:r>
              <a:rPr lang="zh-CN" altLang="en-US" dirty="0"/>
              <a:t>剪切模量</a:t>
            </a:r>
          </a:p>
        </p:txBody>
      </p:sp>
      <p:sp>
        <p:nvSpPr>
          <p:cNvPr id="7" name="矩形 6">
            <a:extLst>
              <a:ext uri="{FF2B5EF4-FFF2-40B4-BE49-F238E27FC236}">
                <a16:creationId xmlns:a16="http://schemas.microsoft.com/office/drawing/2014/main" xmlns="" id="{841D3567-3232-446C-B457-27A6CA125278}"/>
              </a:ext>
            </a:extLst>
          </p:cNvPr>
          <p:cNvSpPr/>
          <p:nvPr/>
        </p:nvSpPr>
        <p:spPr>
          <a:xfrm>
            <a:off x="5654581" y="825319"/>
            <a:ext cx="894196" cy="7969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解析式</a:t>
            </a:r>
          </a:p>
        </p:txBody>
      </p:sp>
      <p:sp>
        <p:nvSpPr>
          <p:cNvPr id="12" name="矩形 11">
            <a:extLst>
              <a:ext uri="{FF2B5EF4-FFF2-40B4-BE49-F238E27FC236}">
                <a16:creationId xmlns:a16="http://schemas.microsoft.com/office/drawing/2014/main" xmlns="" id="{348F0673-9524-4FF1-91B0-B2DAB71B4B21}"/>
              </a:ext>
            </a:extLst>
          </p:cNvPr>
          <p:cNvSpPr/>
          <p:nvPr/>
        </p:nvSpPr>
        <p:spPr>
          <a:xfrm>
            <a:off x="1841128" y="825319"/>
            <a:ext cx="1008666" cy="7969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err="1"/>
              <a:t>Thermo</a:t>
            </a:r>
            <a:endParaRPr lang="en-US" altLang="zh-CN" dirty="0"/>
          </a:p>
          <a:p>
            <a:pPr algn="ctr"/>
            <a:r>
              <a:rPr lang="en-US" altLang="zh-CN" dirty="0" err="1"/>
              <a:t>Calc</a:t>
            </a:r>
            <a:endParaRPr lang="zh-CN" altLang="en-US" dirty="0"/>
          </a:p>
        </p:txBody>
      </p:sp>
      <p:sp>
        <p:nvSpPr>
          <p:cNvPr id="13" name="流程图: 磁盘 12">
            <a:extLst>
              <a:ext uri="{FF2B5EF4-FFF2-40B4-BE49-F238E27FC236}">
                <a16:creationId xmlns:a16="http://schemas.microsoft.com/office/drawing/2014/main" xmlns="" id="{B7E39190-C2AF-438F-8F72-FFAEA7E18DDB}"/>
              </a:ext>
            </a:extLst>
          </p:cNvPr>
          <p:cNvSpPr/>
          <p:nvPr/>
        </p:nvSpPr>
        <p:spPr>
          <a:xfrm>
            <a:off x="3297871" y="762558"/>
            <a:ext cx="1822590" cy="92259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相体积分数</a:t>
            </a:r>
            <a:r>
              <a:rPr lang="en-US" altLang="zh-CN" dirty="0"/>
              <a:t>,</a:t>
            </a:r>
          </a:p>
          <a:p>
            <a:pPr algn="ctr"/>
            <a:r>
              <a:rPr lang="zh-CN" altLang="en-US" dirty="0"/>
              <a:t>元素分配</a:t>
            </a:r>
            <a:r>
              <a:rPr lang="en-US" altLang="zh-CN" dirty="0"/>
              <a:t>,</a:t>
            </a:r>
          </a:p>
          <a:p>
            <a:pPr algn="ctr"/>
            <a:r>
              <a:rPr lang="zh-CN" altLang="en-US" dirty="0"/>
              <a:t>元素占位</a:t>
            </a:r>
          </a:p>
        </p:txBody>
      </p:sp>
      <p:cxnSp>
        <p:nvCxnSpPr>
          <p:cNvPr id="20" name="直接箭头连接符 19">
            <a:extLst>
              <a:ext uri="{FF2B5EF4-FFF2-40B4-BE49-F238E27FC236}">
                <a16:creationId xmlns:a16="http://schemas.microsoft.com/office/drawing/2014/main" xmlns="" id="{A6E6F0FF-C5B6-4B9F-A3B3-5BAE4C5BADCD}"/>
              </a:ext>
            </a:extLst>
          </p:cNvPr>
          <p:cNvCxnSpPr>
            <a:cxnSpLocks/>
            <a:endCxn id="12" idx="1"/>
          </p:cNvCxnSpPr>
          <p:nvPr/>
        </p:nvCxnSpPr>
        <p:spPr>
          <a:xfrm>
            <a:off x="1259632" y="1223794"/>
            <a:ext cx="5814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a16="http://schemas.microsoft.com/office/drawing/2014/main" xmlns="" id="{F2581735-D1A9-433C-81F3-FB4DC3D239A5}"/>
              </a:ext>
            </a:extLst>
          </p:cNvPr>
          <p:cNvCxnSpPr/>
          <p:nvPr/>
        </p:nvCxnSpPr>
        <p:spPr>
          <a:xfrm>
            <a:off x="2903281" y="1223794"/>
            <a:ext cx="394590"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直接箭头连接符 48">
            <a:extLst>
              <a:ext uri="{FF2B5EF4-FFF2-40B4-BE49-F238E27FC236}">
                <a16:creationId xmlns:a16="http://schemas.microsoft.com/office/drawing/2014/main" xmlns="" id="{FEDFBEBC-0C43-4A4D-83BC-0EE948DAA804}"/>
              </a:ext>
            </a:extLst>
          </p:cNvPr>
          <p:cNvCxnSpPr>
            <a:cxnSpLocks/>
            <a:stCxn id="7" idx="3"/>
          </p:cNvCxnSpPr>
          <p:nvPr/>
        </p:nvCxnSpPr>
        <p:spPr>
          <a:xfrm>
            <a:off x="6548777" y="1223794"/>
            <a:ext cx="53412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直接箭头连接符 50">
            <a:extLst>
              <a:ext uri="{FF2B5EF4-FFF2-40B4-BE49-F238E27FC236}">
                <a16:creationId xmlns:a16="http://schemas.microsoft.com/office/drawing/2014/main" xmlns="" id="{24508961-FFE0-42DA-ABA6-5898766787BB}"/>
              </a:ext>
            </a:extLst>
          </p:cNvPr>
          <p:cNvCxnSpPr>
            <a:cxnSpLocks/>
          </p:cNvCxnSpPr>
          <p:nvPr/>
        </p:nvCxnSpPr>
        <p:spPr>
          <a:xfrm flipV="1">
            <a:off x="5110617" y="1190938"/>
            <a:ext cx="543964"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9" name="图片 58">
            <a:extLst>
              <a:ext uri="{FF2B5EF4-FFF2-40B4-BE49-F238E27FC236}">
                <a16:creationId xmlns:a16="http://schemas.microsoft.com/office/drawing/2014/main" xmlns="" id="{535B911E-20E3-497D-86E7-F416E1F8B68F}"/>
              </a:ext>
            </a:extLst>
          </p:cNvPr>
          <p:cNvPicPr>
            <a:picLocks noChangeAspect="1"/>
          </p:cNvPicPr>
          <p:nvPr/>
        </p:nvPicPr>
        <p:blipFill>
          <a:blip r:embed="rId2"/>
          <a:stretch>
            <a:fillRect/>
          </a:stretch>
        </p:blipFill>
        <p:spPr>
          <a:xfrm>
            <a:off x="755575" y="2305062"/>
            <a:ext cx="2881107" cy="1502785"/>
          </a:xfrm>
          <a:prstGeom prst="rect">
            <a:avLst/>
          </a:prstGeom>
          <a:ln>
            <a:solidFill>
              <a:schemeClr val="tx2"/>
            </a:solidFill>
          </a:ln>
        </p:spPr>
      </p:pic>
      <p:sp>
        <p:nvSpPr>
          <p:cNvPr id="60" name="文本框 59">
            <a:extLst>
              <a:ext uri="{FF2B5EF4-FFF2-40B4-BE49-F238E27FC236}">
                <a16:creationId xmlns:a16="http://schemas.microsoft.com/office/drawing/2014/main" xmlns="" id="{B1715DFA-1BEB-4A4A-A8FE-EF081C189F8C}"/>
              </a:ext>
            </a:extLst>
          </p:cNvPr>
          <p:cNvSpPr txBox="1"/>
          <p:nvPr/>
        </p:nvSpPr>
        <p:spPr>
          <a:xfrm>
            <a:off x="478824" y="1996982"/>
            <a:ext cx="3168352" cy="30777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宏观合金数据</a:t>
            </a:r>
            <a:r>
              <a:rPr lang="en-US" altLang="zh-CN" sz="1400" b="1" dirty="0">
                <a:solidFill>
                  <a:schemeClr val="tx1"/>
                </a:solidFill>
              </a:rPr>
              <a:t>(</a:t>
            </a:r>
            <a:r>
              <a:rPr lang="zh-CN" altLang="en-US" sz="1400" b="1" dirty="0">
                <a:solidFill>
                  <a:schemeClr val="tx1"/>
                </a:solidFill>
              </a:rPr>
              <a:t>成分、热处理和条件</a:t>
            </a:r>
            <a:r>
              <a:rPr lang="en-US" altLang="zh-CN" sz="1400" b="1" dirty="0">
                <a:solidFill>
                  <a:schemeClr val="tx1"/>
                </a:solidFill>
              </a:rPr>
              <a:t>)</a:t>
            </a:r>
            <a:endParaRPr lang="zh-CN" altLang="en-US" sz="1400" b="1" dirty="0">
              <a:solidFill>
                <a:schemeClr val="tx1"/>
              </a:solidFill>
            </a:endParaRPr>
          </a:p>
        </p:txBody>
      </p:sp>
      <p:pic>
        <p:nvPicPr>
          <p:cNvPr id="66" name="图片 65">
            <a:extLst>
              <a:ext uri="{FF2B5EF4-FFF2-40B4-BE49-F238E27FC236}">
                <a16:creationId xmlns:a16="http://schemas.microsoft.com/office/drawing/2014/main" xmlns="" id="{6E7BDB13-EBD8-40DB-91BC-5E6F89DB5E63}"/>
              </a:ext>
            </a:extLst>
          </p:cNvPr>
          <p:cNvPicPr>
            <a:picLocks noChangeAspect="1"/>
          </p:cNvPicPr>
          <p:nvPr/>
        </p:nvPicPr>
        <p:blipFill>
          <a:blip r:embed="rId3"/>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a16="http://schemas.microsoft.com/office/drawing/2014/main" xmlns="" id="{12D2DED5-8AD7-447E-AFE6-C1F4091DD051}"/>
              </a:ext>
            </a:extLst>
          </p:cNvPr>
          <p:cNvSpPr/>
          <p:nvPr/>
        </p:nvSpPr>
        <p:spPr>
          <a:xfrm rot="5400000">
            <a:off x="1612313" y="3947198"/>
            <a:ext cx="780374"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a16="http://schemas.microsoft.com/office/drawing/2014/main" xmlns="" id="{F2B7A0D2-7AD7-4A3C-A3CA-4081337E93D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8201" y="3840233"/>
            <a:ext cx="771091" cy="695358"/>
          </a:xfrm>
          <a:prstGeom prst="rect">
            <a:avLst/>
          </a:prstGeom>
        </p:spPr>
      </p:pic>
      <p:sp>
        <p:nvSpPr>
          <p:cNvPr id="64" name="文本框 63">
            <a:extLst>
              <a:ext uri="{FF2B5EF4-FFF2-40B4-BE49-F238E27FC236}">
                <a16:creationId xmlns:a16="http://schemas.microsoft.com/office/drawing/2014/main" xmlns="" id="{CE2E1BAF-8846-48DA-9C08-429319C1DF2E}"/>
              </a:ext>
            </a:extLst>
          </p:cNvPr>
          <p:cNvSpPr txBox="1"/>
          <p:nvPr/>
        </p:nvSpPr>
        <p:spPr>
          <a:xfrm>
            <a:off x="1505982" y="3924604"/>
            <a:ext cx="976378" cy="461665"/>
          </a:xfrm>
          <a:prstGeom prst="rect">
            <a:avLst/>
          </a:prstGeom>
          <a:noFill/>
        </p:spPr>
        <p:txBody>
          <a:bodyPr wrap="square" rtlCol="0">
            <a:spAutoFit/>
          </a:bodyPr>
          <a:lstStyle/>
          <a:p>
            <a:pPr algn="ctr"/>
            <a:r>
              <a:rPr lang="en-US" altLang="zh-CN" sz="1200" dirty="0">
                <a:hlinkClick r:id="rId6" action="ppaction://hlinksldjump"/>
              </a:rPr>
              <a:t>1.Thermo</a:t>
            </a:r>
          </a:p>
          <a:p>
            <a:pPr algn="ctr"/>
            <a:r>
              <a:rPr lang="en-US" altLang="zh-CN" sz="1200" dirty="0" err="1">
                <a:hlinkClick r:id="rId6" action="ppaction://hlinksldjump"/>
              </a:rPr>
              <a:t>calc</a:t>
            </a:r>
            <a:endParaRPr lang="zh-CN" altLang="en-US" sz="1200" dirty="0"/>
          </a:p>
        </p:txBody>
      </p:sp>
      <p:sp>
        <p:nvSpPr>
          <p:cNvPr id="72" name="流程图: 离页连接符 71">
            <a:extLst>
              <a:ext uri="{FF2B5EF4-FFF2-40B4-BE49-F238E27FC236}">
                <a16:creationId xmlns:a16="http://schemas.microsoft.com/office/drawing/2014/main" xmlns=""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xmlns=""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a16="http://schemas.microsoft.com/office/drawing/2014/main" xmlns=""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a16="http://schemas.microsoft.com/office/drawing/2014/main" xmlns=""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a16="http://schemas.microsoft.com/office/drawing/2014/main" xmlns="" id="{35E9960B-9257-48AC-94BE-30223D211B0C}"/>
              </a:ext>
            </a:extLst>
          </p:cNvPr>
          <p:cNvPicPr>
            <a:picLocks noChangeAspect="1"/>
          </p:cNvPicPr>
          <p:nvPr/>
        </p:nvPicPr>
        <p:blipFill>
          <a:blip r:embed="rId7"/>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a16="http://schemas.microsoft.com/office/drawing/2014/main" xmlns="" id="{5B341BF0-DC63-4BA2-82F0-E9519DD1130C}"/>
              </a:ext>
            </a:extLst>
          </p:cNvPr>
          <p:cNvPicPr>
            <a:picLocks noChangeAspect="1"/>
          </p:cNvPicPr>
          <p:nvPr/>
        </p:nvPicPr>
        <p:blipFill>
          <a:blip r:embed="rId8"/>
          <a:stretch>
            <a:fillRect/>
          </a:stretch>
        </p:blipFill>
        <p:spPr>
          <a:xfrm>
            <a:off x="5386805" y="2304759"/>
            <a:ext cx="3344377" cy="1628297"/>
          </a:xfrm>
          <a:prstGeom prst="rect">
            <a:avLst/>
          </a:prstGeom>
          <a:ln>
            <a:solidFill>
              <a:srgbClr val="33A8C7"/>
            </a:solidFill>
          </a:ln>
        </p:spPr>
      </p:pic>
      <p:sp>
        <p:nvSpPr>
          <p:cNvPr id="79" name="文本框 78">
            <a:extLst>
              <a:ext uri="{FF2B5EF4-FFF2-40B4-BE49-F238E27FC236}">
                <a16:creationId xmlns:a16="http://schemas.microsoft.com/office/drawing/2014/main" xmlns="" id="{29F19B66-021C-433D-A6F1-B752DED66A4C}"/>
              </a:ext>
            </a:extLst>
          </p:cNvPr>
          <p:cNvSpPr txBox="1"/>
          <p:nvPr/>
        </p:nvSpPr>
        <p:spPr>
          <a:xfrm>
            <a:off x="5021328" y="2005239"/>
            <a:ext cx="370985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新样本构建</a:t>
            </a:r>
          </a:p>
        </p:txBody>
      </p:sp>
      <p:sp>
        <p:nvSpPr>
          <p:cNvPr id="80" name="箭头: 右 79">
            <a:extLst>
              <a:ext uri="{FF2B5EF4-FFF2-40B4-BE49-F238E27FC236}">
                <a16:creationId xmlns:a16="http://schemas.microsoft.com/office/drawing/2014/main" xmlns="" id="{DF2BFB4A-67B7-4D43-8F94-D5EED0F106F6}"/>
              </a:ext>
            </a:extLst>
          </p:cNvPr>
          <p:cNvSpPr/>
          <p:nvPr/>
        </p:nvSpPr>
        <p:spPr>
          <a:xfrm>
            <a:off x="3918011" y="2678785"/>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3.</a:t>
            </a:r>
            <a:r>
              <a:rPr lang="zh-CN" altLang="en-US" sz="1200" dirty="0"/>
              <a:t>集成</a:t>
            </a:r>
          </a:p>
        </p:txBody>
      </p:sp>
      <p:sp>
        <p:nvSpPr>
          <p:cNvPr id="81" name="箭头: 右 80">
            <a:extLst>
              <a:ext uri="{FF2B5EF4-FFF2-40B4-BE49-F238E27FC236}">
                <a16:creationId xmlns:a16="http://schemas.microsoft.com/office/drawing/2014/main" xmlns=""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 action="ppaction://noaction"/>
            <a:extLst>
              <a:ext uri="{FF2B5EF4-FFF2-40B4-BE49-F238E27FC236}">
                <a16:creationId xmlns:a16="http://schemas.microsoft.com/office/drawing/2014/main" xmlns="" id="{CBE6DDAE-3EC6-4186-8125-1CB1DE525CF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47597" y="60299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 action="ppaction://noaction"/>
            <a:extLst>
              <a:ext uri="{FF2B5EF4-FFF2-40B4-BE49-F238E27FC236}">
                <a16:creationId xmlns:a16="http://schemas.microsoft.com/office/drawing/2014/main" xmlns="" id="{045CB944-D231-430D-9D15-6F557C6D273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4668" y="286345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a16="http://schemas.microsoft.com/office/drawing/2014/main" xmlns="" id="{FFCA6DEE-B1A3-484D-A204-1E492F62308C}"/>
              </a:ext>
            </a:extLst>
          </p:cNvPr>
          <p:cNvGrpSpPr/>
          <p:nvPr/>
        </p:nvGrpSpPr>
        <p:grpSpPr>
          <a:xfrm>
            <a:off x="107119" y="1831213"/>
            <a:ext cx="9036496" cy="5136856"/>
            <a:chOff x="35005" y="1720215"/>
            <a:chExt cx="9036496" cy="5136856"/>
          </a:xfrm>
        </p:grpSpPr>
        <p:sp>
          <p:nvSpPr>
            <p:cNvPr id="85" name="矩形 84">
              <a:extLst>
                <a:ext uri="{FF2B5EF4-FFF2-40B4-BE49-F238E27FC236}">
                  <a16:creationId xmlns:a16="http://schemas.microsoft.com/office/drawing/2014/main" xmlns="" id="{C18A3349-C7F5-441F-84F4-2E43DEE3BADF}"/>
                </a:ext>
              </a:extLst>
            </p:cNvPr>
            <p:cNvSpPr/>
            <p:nvPr/>
          </p:nvSpPr>
          <p:spPr>
            <a:xfrm>
              <a:off x="35005" y="1720215"/>
              <a:ext cx="9036496" cy="51368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a16="http://schemas.microsoft.com/office/drawing/2014/main" xmlns="" id="{CD47477A-945E-4087-84AD-FE6EA4861489}"/>
                </a:ext>
              </a:extLst>
            </p:cNvPr>
            <p:cNvPicPr>
              <a:picLocks noChangeAspect="1"/>
            </p:cNvPicPr>
            <p:nvPr/>
          </p:nvPicPr>
          <p:blipFill>
            <a:blip r:embed="rId10"/>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a16="http://schemas.microsoft.com/office/drawing/2014/main" xmlns="" id="{C576AF6C-8797-4023-803C-8FEA622F27FA}"/>
                </a:ext>
              </a:extLst>
            </p:cNvPr>
            <p:cNvPicPr>
              <a:picLocks noChangeAspect="1"/>
            </p:cNvPicPr>
            <p:nvPr/>
          </p:nvPicPr>
          <p:blipFill>
            <a:blip r:embed="rId11"/>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a16="http://schemas.microsoft.com/office/drawing/2014/main" xmlns="" id="{463A47BE-C8B1-44AE-BCEA-72E718425A18}"/>
                </a:ext>
              </a:extLst>
            </p:cNvPr>
            <p:cNvPicPr>
              <a:picLocks noChangeAspect="1"/>
            </p:cNvPicPr>
            <p:nvPr/>
          </p:nvPicPr>
          <p:blipFill>
            <a:blip r:embed="rId12"/>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a16="http://schemas.microsoft.com/office/drawing/2014/main" xmlns="" id="{D2235A8F-F7FA-47B5-AF11-8E8C793054C4}"/>
                </a:ext>
              </a:extLst>
            </p:cNvPr>
            <p:cNvPicPr>
              <a:picLocks noChangeAspect="1"/>
            </p:cNvPicPr>
            <p:nvPr/>
          </p:nvPicPr>
          <p:blipFill>
            <a:blip r:embed="rId13"/>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a16="http://schemas.microsoft.com/office/drawing/2014/main" xmlns="" id="{B3302E15-9BD2-4541-81FA-493CD96CCC62}"/>
                </a:ext>
              </a:extLst>
            </p:cNvPr>
            <p:cNvPicPr>
              <a:picLocks noChangeAspect="1"/>
            </p:cNvPicPr>
            <p:nvPr/>
          </p:nvPicPr>
          <p:blipFill>
            <a:blip r:embed="rId14"/>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a16="http://schemas.microsoft.com/office/drawing/2014/main" xmlns="" id="{978212D8-00BB-4E02-B368-B03755B404BF}"/>
                </a:ext>
              </a:extLst>
            </p:cNvPr>
            <p:cNvPicPr>
              <a:picLocks noChangeAspect="1"/>
            </p:cNvPicPr>
            <p:nvPr/>
          </p:nvPicPr>
          <p:blipFill>
            <a:blip r:embed="rId15"/>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a16="http://schemas.microsoft.com/office/drawing/2014/main" xmlns="" id="{EF92C2FE-2778-411C-B5D6-2A9D6CF4AE7D}"/>
                </a:ext>
              </a:extLst>
            </p:cNvPr>
            <p:cNvPicPr>
              <a:picLocks noChangeAspect="1"/>
            </p:cNvPicPr>
            <p:nvPr/>
          </p:nvPicPr>
          <p:blipFill>
            <a:blip r:embed="rId16"/>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a16="http://schemas.microsoft.com/office/drawing/2014/main" xmlns=""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xmlns=""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a16="http://schemas.microsoft.com/office/drawing/2014/main" xmlns=""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xmlns=""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a16="http://schemas.microsoft.com/office/drawing/2014/main" xmlns=""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xmlns=""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xmlns=""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xmlns=""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a16="http://schemas.microsoft.com/office/drawing/2014/main" xmlns=""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xmlns=""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xmlns=""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xmlns=""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xmlns=""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xmlns=""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xmlns=""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xmlns=""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a16="http://schemas.microsoft.com/office/drawing/2014/main" xmlns=""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最优模型参数</a:t>
              </a:r>
            </a:p>
          </p:txBody>
        </p:sp>
      </p:grpSp>
      <p:pic>
        <p:nvPicPr>
          <p:cNvPr id="4" name="图片 3">
            <a:extLst>
              <a:ext uri="{FF2B5EF4-FFF2-40B4-BE49-F238E27FC236}">
                <a16:creationId xmlns:a16="http://schemas.microsoft.com/office/drawing/2014/main" xmlns="" id="{55E5E810-B581-4918-8203-D0DBAE39134C}"/>
              </a:ext>
            </a:extLst>
          </p:cNvPr>
          <p:cNvPicPr>
            <a:picLocks noChangeAspect="1"/>
          </p:cNvPicPr>
          <p:nvPr/>
        </p:nvPicPr>
        <p:blipFill>
          <a:blip r:embed="rId17"/>
          <a:stretch>
            <a:fillRect/>
          </a:stretch>
        </p:blipFill>
        <p:spPr>
          <a:xfrm>
            <a:off x="325664" y="1826594"/>
            <a:ext cx="8436548" cy="5119349"/>
          </a:xfrm>
          <a:prstGeom prst="rect">
            <a:avLst/>
          </a:prstGeom>
        </p:spPr>
      </p:pic>
    </p:spTree>
    <p:extLst>
      <p:ext uri="{BB962C8B-B14F-4D97-AF65-F5344CB8AC3E}">
        <p14:creationId xmlns:p14="http://schemas.microsoft.com/office/powerpoint/2010/main" val="197169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0AB8D66-5E0D-40E5-BA72-F20B6E09AAE1}"/>
              </a:ext>
            </a:extLst>
          </p:cNvPr>
          <p:cNvSpPr>
            <a:spLocks noGrp="1"/>
          </p:cNvSpPr>
          <p:nvPr>
            <p:ph type="title"/>
          </p:nvPr>
        </p:nvSpPr>
        <p:spPr>
          <a:xfrm>
            <a:off x="914400" y="26741"/>
            <a:ext cx="8229600" cy="673453"/>
          </a:xfrm>
        </p:spPr>
        <p:txBody>
          <a:bodyPr>
            <a:normAutofit/>
          </a:bodyPr>
          <a:lstStyle/>
          <a:p>
            <a:r>
              <a:rPr lang="zh-CN" altLang="en-US" sz="2400" dirty="0">
                <a:solidFill>
                  <a:srgbClr val="FF0000"/>
                </a:solidFill>
              </a:rPr>
              <a:t>新属性计算</a:t>
            </a:r>
            <a:r>
              <a:rPr lang="en-US" altLang="zh-CN" sz="2400" dirty="0">
                <a:solidFill>
                  <a:srgbClr val="FF0000"/>
                </a:solidFill>
              </a:rPr>
              <a:t>---</a:t>
            </a:r>
            <a:r>
              <a:rPr lang="zh-CN" altLang="en-US" sz="2400" dirty="0">
                <a:solidFill>
                  <a:srgbClr val="FF0000"/>
                </a:solidFill>
              </a:rPr>
              <a:t>基于新属性的蠕变预测</a:t>
            </a:r>
            <a:endParaRPr lang="zh-CN" altLang="en-US" dirty="0"/>
          </a:p>
        </p:txBody>
      </p:sp>
      <p:graphicFrame>
        <p:nvGraphicFramePr>
          <p:cNvPr id="7" name="表格 6">
            <a:extLst>
              <a:ext uri="{FF2B5EF4-FFF2-40B4-BE49-F238E27FC236}">
                <a16:creationId xmlns:a16="http://schemas.microsoft.com/office/drawing/2014/main" xmlns="" id="{82B17029-76B1-49BB-B293-FF8B928B8CEC}"/>
              </a:ext>
            </a:extLst>
          </p:cNvPr>
          <p:cNvGraphicFramePr>
            <a:graphicFrameLocks noGrp="1"/>
          </p:cNvGraphicFramePr>
          <p:nvPr>
            <p:extLst/>
          </p:nvPr>
        </p:nvGraphicFramePr>
        <p:xfrm>
          <a:off x="449188" y="1100487"/>
          <a:ext cx="1409700" cy="105156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计算新属性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xmlns=""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13" name="矩形: 圆角 12">
            <a:extLst>
              <a:ext uri="{FF2B5EF4-FFF2-40B4-BE49-F238E27FC236}">
                <a16:creationId xmlns:a16="http://schemas.microsoft.com/office/drawing/2014/main" xmlns="" id="{9A5CEEA4-55D9-49F2-8852-98E083B88206}"/>
              </a:ext>
            </a:extLst>
          </p:cNvPr>
          <p:cNvSpPr/>
          <p:nvPr/>
        </p:nvSpPr>
        <p:spPr>
          <a:xfrm>
            <a:off x="323528" y="764704"/>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xmlns="" id="{C9C7274E-74D1-400E-BD61-8912AA529227}"/>
              </a:ext>
            </a:extLst>
          </p:cNvPr>
          <p:cNvSpPr txBox="1"/>
          <p:nvPr/>
        </p:nvSpPr>
        <p:spPr>
          <a:xfrm>
            <a:off x="395136" y="806135"/>
            <a:ext cx="1584176" cy="307777"/>
          </a:xfrm>
          <a:prstGeom prst="rect">
            <a:avLst/>
          </a:prstGeom>
          <a:noFill/>
        </p:spPr>
        <p:txBody>
          <a:bodyPr wrap="square" rtlCol="0">
            <a:spAutoFit/>
          </a:bodyPr>
          <a:lstStyle/>
          <a:p>
            <a:r>
              <a:rPr lang="zh-CN" altLang="en-US" sz="1400" dirty="0"/>
              <a:t>样本统计</a:t>
            </a:r>
          </a:p>
        </p:txBody>
      </p:sp>
      <p:sp>
        <p:nvSpPr>
          <p:cNvPr id="19" name="文本框 18">
            <a:extLst>
              <a:ext uri="{FF2B5EF4-FFF2-40B4-BE49-F238E27FC236}">
                <a16:creationId xmlns:a16="http://schemas.microsoft.com/office/drawing/2014/main" xmlns="" id="{E6EF5C53-1488-4A63-B0AA-39EE4D8527BB}"/>
              </a:ext>
            </a:extLst>
          </p:cNvPr>
          <p:cNvSpPr txBox="1"/>
          <p:nvPr/>
        </p:nvSpPr>
        <p:spPr>
          <a:xfrm>
            <a:off x="2671685" y="1247786"/>
            <a:ext cx="3028723" cy="338554"/>
          </a:xfrm>
          <a:prstGeom prst="rect">
            <a:avLst/>
          </a:prstGeom>
          <a:noFill/>
        </p:spPr>
        <p:txBody>
          <a:bodyPr wrap="square" rtlCol="0">
            <a:spAutoFit/>
          </a:bodyPr>
          <a:lstStyle/>
          <a:p>
            <a:r>
              <a:rPr lang="zh-CN" altLang="en-US" sz="1600" dirty="0"/>
              <a:t>  </a:t>
            </a:r>
            <a:r>
              <a:rPr lang="en-US" altLang="zh-CN" sz="1600" dirty="0"/>
              <a:t>RF</a:t>
            </a:r>
            <a:r>
              <a:rPr lang="zh-CN" altLang="en-US" sz="1600" dirty="0"/>
              <a:t>                   </a:t>
            </a:r>
            <a:r>
              <a:rPr lang="en-US" altLang="zh-CN" sz="1600" dirty="0"/>
              <a:t>SVR               GPR    </a:t>
            </a:r>
            <a:endParaRPr lang="zh-CN" altLang="en-US" sz="1600" dirty="0"/>
          </a:p>
        </p:txBody>
      </p:sp>
      <p:pic>
        <p:nvPicPr>
          <p:cNvPr id="20" name="Picture 4" descr="http://s1.knowsky.com/20170221/ngnvdubua2w25.png">
            <a:extLst>
              <a:ext uri="{FF2B5EF4-FFF2-40B4-BE49-F238E27FC236}">
                <a16:creationId xmlns:a16="http://schemas.microsoft.com/office/drawing/2014/main" xmlns=""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0214" y="1597883"/>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xmlns="" id="{E545F8CC-4C77-4000-82A5-2FBD826B1CFD}"/>
              </a:ext>
            </a:extLst>
          </p:cNvPr>
          <p:cNvPicPr>
            <a:picLocks noChangeAspect="1"/>
          </p:cNvPicPr>
          <p:nvPr/>
        </p:nvPicPr>
        <p:blipFill>
          <a:blip r:embed="rId3"/>
          <a:stretch>
            <a:fillRect/>
          </a:stretch>
        </p:blipFill>
        <p:spPr>
          <a:xfrm>
            <a:off x="3613103" y="1668741"/>
            <a:ext cx="1021150" cy="807622"/>
          </a:xfrm>
          <a:prstGeom prst="rect">
            <a:avLst/>
          </a:prstGeom>
          <a:noFill/>
        </p:spPr>
      </p:pic>
      <p:pic>
        <p:nvPicPr>
          <p:cNvPr id="23" name="图片 22">
            <a:extLst>
              <a:ext uri="{FF2B5EF4-FFF2-40B4-BE49-F238E27FC236}">
                <a16:creationId xmlns:a16="http://schemas.microsoft.com/office/drawing/2014/main" xmlns="" id="{9741AB62-6F42-4E35-8A48-4B121256DD77}"/>
              </a:ext>
            </a:extLst>
          </p:cNvPr>
          <p:cNvPicPr>
            <a:picLocks noChangeAspect="1"/>
          </p:cNvPicPr>
          <p:nvPr/>
        </p:nvPicPr>
        <p:blipFill rotWithShape="1">
          <a:blip r:embed="rId4"/>
          <a:srcRect r="32110"/>
          <a:stretch/>
        </p:blipFill>
        <p:spPr>
          <a:xfrm>
            <a:off x="4628938" y="1729285"/>
            <a:ext cx="920004" cy="713234"/>
          </a:xfrm>
          <a:prstGeom prst="rect">
            <a:avLst/>
          </a:prstGeom>
        </p:spPr>
      </p:pic>
      <p:sp>
        <p:nvSpPr>
          <p:cNvPr id="24" name="矩形: 圆角 23">
            <a:extLst>
              <a:ext uri="{FF2B5EF4-FFF2-40B4-BE49-F238E27FC236}">
                <a16:creationId xmlns:a16="http://schemas.microsoft.com/office/drawing/2014/main" xmlns="" id="{7783E1C9-AAFB-48E6-B1ED-57756AD7B207}"/>
              </a:ext>
            </a:extLst>
          </p:cNvPr>
          <p:cNvSpPr/>
          <p:nvPr/>
        </p:nvSpPr>
        <p:spPr>
          <a:xfrm>
            <a:off x="2424813" y="795809"/>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xmlns="" id="{B47992F8-9E56-4DBF-94E3-A46AEB502636}"/>
              </a:ext>
            </a:extLst>
          </p:cNvPr>
          <p:cNvSpPr txBox="1"/>
          <p:nvPr/>
        </p:nvSpPr>
        <p:spPr>
          <a:xfrm>
            <a:off x="2740214" y="912470"/>
            <a:ext cx="1584176" cy="307777"/>
          </a:xfrm>
          <a:prstGeom prst="rect">
            <a:avLst/>
          </a:prstGeom>
          <a:noFill/>
        </p:spPr>
        <p:txBody>
          <a:bodyPr wrap="square" rtlCol="0">
            <a:spAutoFit/>
          </a:bodyPr>
          <a:lstStyle/>
          <a:p>
            <a:r>
              <a:rPr lang="zh-CN" altLang="en-US" sz="1400" dirty="0"/>
              <a:t>机器学习</a:t>
            </a:r>
          </a:p>
        </p:txBody>
      </p:sp>
      <p:sp>
        <p:nvSpPr>
          <p:cNvPr id="26" name="矩形: 圆角 25">
            <a:extLst>
              <a:ext uri="{FF2B5EF4-FFF2-40B4-BE49-F238E27FC236}">
                <a16:creationId xmlns:a16="http://schemas.microsoft.com/office/drawing/2014/main" xmlns="" id="{6A433363-562A-4ED3-91DF-D8CC7C4C3205}"/>
              </a:ext>
            </a:extLst>
          </p:cNvPr>
          <p:cNvSpPr/>
          <p:nvPr/>
        </p:nvSpPr>
        <p:spPr>
          <a:xfrm>
            <a:off x="455004" y="3253840"/>
            <a:ext cx="504351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xmlns="" id="{E621647A-E9DA-4E92-873E-2ECC9E082522}"/>
              </a:ext>
            </a:extLst>
          </p:cNvPr>
          <p:cNvSpPr txBox="1"/>
          <p:nvPr/>
        </p:nvSpPr>
        <p:spPr>
          <a:xfrm>
            <a:off x="691828" y="3212976"/>
            <a:ext cx="1584176" cy="307777"/>
          </a:xfrm>
          <a:prstGeom prst="rect">
            <a:avLst/>
          </a:prstGeom>
          <a:noFill/>
        </p:spPr>
        <p:txBody>
          <a:bodyPr wrap="square" rtlCol="0">
            <a:spAutoFit/>
          </a:bodyPr>
          <a:lstStyle/>
          <a:p>
            <a:r>
              <a:rPr lang="zh-CN" altLang="en-US" sz="1400" dirty="0"/>
              <a:t>实验结果</a:t>
            </a:r>
          </a:p>
        </p:txBody>
      </p:sp>
      <p:pic>
        <p:nvPicPr>
          <p:cNvPr id="29" name="图片 28">
            <a:extLst>
              <a:ext uri="{FF2B5EF4-FFF2-40B4-BE49-F238E27FC236}">
                <a16:creationId xmlns:a16="http://schemas.microsoft.com/office/drawing/2014/main" xmlns="" id="{ACDE4779-5FA2-4948-8C9A-3EA266033DB6}"/>
              </a:ext>
            </a:extLst>
          </p:cNvPr>
          <p:cNvPicPr>
            <a:picLocks noChangeAspect="1"/>
          </p:cNvPicPr>
          <p:nvPr/>
        </p:nvPicPr>
        <p:blipFill>
          <a:blip r:embed="rId5"/>
          <a:stretch>
            <a:fillRect/>
          </a:stretch>
        </p:blipFill>
        <p:spPr>
          <a:xfrm>
            <a:off x="563496" y="3612227"/>
            <a:ext cx="1657573" cy="1284687"/>
          </a:xfrm>
          <a:prstGeom prst="rect">
            <a:avLst/>
          </a:prstGeom>
        </p:spPr>
      </p:pic>
      <p:pic>
        <p:nvPicPr>
          <p:cNvPr id="30" name="图片 29">
            <a:extLst>
              <a:ext uri="{FF2B5EF4-FFF2-40B4-BE49-F238E27FC236}">
                <a16:creationId xmlns:a16="http://schemas.microsoft.com/office/drawing/2014/main" xmlns="" id="{E45C71E9-F437-4356-942D-1DF886B40236}"/>
              </a:ext>
            </a:extLst>
          </p:cNvPr>
          <p:cNvPicPr>
            <a:picLocks noChangeAspect="1"/>
          </p:cNvPicPr>
          <p:nvPr/>
        </p:nvPicPr>
        <p:blipFill>
          <a:blip r:embed="rId6"/>
          <a:stretch>
            <a:fillRect/>
          </a:stretch>
        </p:blipFill>
        <p:spPr>
          <a:xfrm>
            <a:off x="2328870" y="3632798"/>
            <a:ext cx="1583225" cy="1297959"/>
          </a:xfrm>
          <a:prstGeom prst="rect">
            <a:avLst/>
          </a:prstGeom>
        </p:spPr>
      </p:pic>
      <p:pic>
        <p:nvPicPr>
          <p:cNvPr id="31" name="图片 30">
            <a:extLst>
              <a:ext uri="{FF2B5EF4-FFF2-40B4-BE49-F238E27FC236}">
                <a16:creationId xmlns:a16="http://schemas.microsoft.com/office/drawing/2014/main" xmlns="" id="{BF37ACC8-3855-4749-BEF6-05EBB5C64FD0}"/>
              </a:ext>
            </a:extLst>
          </p:cNvPr>
          <p:cNvPicPr>
            <a:picLocks noChangeAspect="1"/>
          </p:cNvPicPr>
          <p:nvPr/>
        </p:nvPicPr>
        <p:blipFill>
          <a:blip r:embed="rId7"/>
          <a:stretch>
            <a:fillRect/>
          </a:stretch>
        </p:blipFill>
        <p:spPr>
          <a:xfrm>
            <a:off x="3848550" y="3632798"/>
            <a:ext cx="1607469" cy="1285410"/>
          </a:xfrm>
          <a:prstGeom prst="rect">
            <a:avLst/>
          </a:prstGeom>
        </p:spPr>
      </p:pic>
      <p:graphicFrame>
        <p:nvGraphicFramePr>
          <p:cNvPr id="32" name="表格 31">
            <a:extLst>
              <a:ext uri="{FF2B5EF4-FFF2-40B4-BE49-F238E27FC236}">
                <a16:creationId xmlns:a16="http://schemas.microsoft.com/office/drawing/2014/main" xmlns="" id="{44E0C71A-2CE5-4F6D-B089-CC10F3CF5570}"/>
              </a:ext>
            </a:extLst>
          </p:cNvPr>
          <p:cNvGraphicFramePr>
            <a:graphicFrameLocks noGrp="1"/>
          </p:cNvGraphicFramePr>
          <p:nvPr>
            <p:extLst/>
          </p:nvPr>
        </p:nvGraphicFramePr>
        <p:xfrm>
          <a:off x="480024" y="5854484"/>
          <a:ext cx="5065299" cy="886884"/>
        </p:xfrm>
        <a:graphic>
          <a:graphicData uri="http://schemas.openxmlformats.org/drawingml/2006/table">
            <a:tbl>
              <a:tblPr>
                <a:tableStyleId>{8A107856-5554-42FB-B03E-39F5DBC370BA}</a:tableStyleId>
              </a:tblPr>
              <a:tblGrid>
                <a:gridCol w="1039036">
                  <a:extLst>
                    <a:ext uri="{9D8B030D-6E8A-4147-A177-3AD203B41FA5}">
                      <a16:colId xmlns:a16="http://schemas.microsoft.com/office/drawing/2014/main" xmlns="" val="874955744"/>
                    </a:ext>
                  </a:extLst>
                </a:gridCol>
                <a:gridCol w="1125622">
                  <a:extLst>
                    <a:ext uri="{9D8B030D-6E8A-4147-A177-3AD203B41FA5}">
                      <a16:colId xmlns:a16="http://schemas.microsoft.com/office/drawing/2014/main" xmlns="" val="283052616"/>
                    </a:ext>
                  </a:extLst>
                </a:gridCol>
                <a:gridCol w="1363734">
                  <a:extLst>
                    <a:ext uri="{9D8B030D-6E8A-4147-A177-3AD203B41FA5}">
                      <a16:colId xmlns:a16="http://schemas.microsoft.com/office/drawing/2014/main" xmlns="" val="3758211763"/>
                    </a:ext>
                  </a:extLst>
                </a:gridCol>
                <a:gridCol w="1536907">
                  <a:extLst>
                    <a:ext uri="{9D8B030D-6E8A-4147-A177-3AD203B41FA5}">
                      <a16:colId xmlns:a16="http://schemas.microsoft.com/office/drawing/2014/main" xmlns="" val="655483779"/>
                    </a:ext>
                  </a:extLst>
                </a:gridCol>
              </a:tblGrid>
              <a:tr h="221721">
                <a:tc>
                  <a:txBody>
                    <a:bodyPr/>
                    <a:lstStyle/>
                    <a:p>
                      <a:pPr algn="l"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宏观属性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微观属性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多尺度属性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853022840"/>
                  </a:ext>
                </a:extLst>
              </a:tr>
              <a:tr h="22172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0.043653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0.08450536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solidFill>
                            <a:srgbClr val="FF0000"/>
                          </a:solidFill>
                          <a:effectLst/>
                        </a:rPr>
                        <a:t>0.04407963</a:t>
                      </a:r>
                      <a:endParaRPr lang="en-US" altLang="zh-CN" sz="1100" b="0"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3747681805"/>
                  </a:ext>
                </a:extLst>
              </a:tr>
              <a:tr h="22172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0.048518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0.09196395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0.04922684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583746759"/>
                  </a:ext>
                </a:extLst>
              </a:tr>
              <a:tr h="221721">
                <a:tc>
                  <a:txBody>
                    <a:bodyPr/>
                    <a:lstStyle/>
                    <a:p>
                      <a:pPr algn="l" fontAlgn="b"/>
                      <a:r>
                        <a:rPr lang="zh-CN" altLang="en-US" sz="1100" u="none" strike="noStrike">
                          <a:effectLst/>
                        </a:rPr>
                        <a:t>高斯过程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0.032687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0.0827986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solidFill>
                            <a:srgbClr val="FF0000"/>
                          </a:solidFill>
                          <a:effectLst/>
                        </a:rPr>
                        <a:t>0.04120816</a:t>
                      </a:r>
                      <a:endParaRPr lang="en-US" altLang="zh-CN" sz="1100" b="0"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904562715"/>
                  </a:ext>
                </a:extLst>
              </a:tr>
            </a:tbl>
          </a:graphicData>
        </a:graphic>
      </p:graphicFrame>
      <p:pic>
        <p:nvPicPr>
          <p:cNvPr id="4" name="图片 3">
            <a:extLst>
              <a:ext uri="{FF2B5EF4-FFF2-40B4-BE49-F238E27FC236}">
                <a16:creationId xmlns:a16="http://schemas.microsoft.com/office/drawing/2014/main" xmlns="" id="{829A3B37-7652-4B8A-AFA4-CF48E843D048}"/>
              </a:ext>
            </a:extLst>
          </p:cNvPr>
          <p:cNvPicPr>
            <a:picLocks noChangeAspect="1"/>
          </p:cNvPicPr>
          <p:nvPr/>
        </p:nvPicPr>
        <p:blipFill>
          <a:blip r:embed="rId8"/>
          <a:stretch>
            <a:fillRect/>
          </a:stretch>
        </p:blipFill>
        <p:spPr>
          <a:xfrm>
            <a:off x="299726" y="3173322"/>
            <a:ext cx="5305272" cy="2285540"/>
          </a:xfrm>
          <a:prstGeom prst="rect">
            <a:avLst/>
          </a:prstGeom>
          <a:ln>
            <a:solidFill>
              <a:schemeClr val="accent1"/>
            </a:solidFill>
          </a:ln>
        </p:spPr>
      </p:pic>
      <p:graphicFrame>
        <p:nvGraphicFramePr>
          <p:cNvPr id="9" name="表格 8">
            <a:extLst>
              <a:ext uri="{FF2B5EF4-FFF2-40B4-BE49-F238E27FC236}">
                <a16:creationId xmlns:a16="http://schemas.microsoft.com/office/drawing/2014/main" xmlns="" id="{53171B14-AD36-4FC1-9151-7E61428B7338}"/>
              </a:ext>
            </a:extLst>
          </p:cNvPr>
          <p:cNvGraphicFramePr>
            <a:graphicFrameLocks noGrp="1"/>
          </p:cNvGraphicFramePr>
          <p:nvPr>
            <p:extLst/>
          </p:nvPr>
        </p:nvGraphicFramePr>
        <p:xfrm>
          <a:off x="6284209" y="1616586"/>
          <a:ext cx="2424024" cy="4639246"/>
        </p:xfrm>
        <a:graphic>
          <a:graphicData uri="http://schemas.openxmlformats.org/drawingml/2006/table">
            <a:tbl>
              <a:tblPr/>
              <a:tblGrid>
                <a:gridCol w="606006">
                  <a:extLst>
                    <a:ext uri="{9D8B030D-6E8A-4147-A177-3AD203B41FA5}">
                      <a16:colId xmlns:a16="http://schemas.microsoft.com/office/drawing/2014/main" xmlns="" val="3113492145"/>
                    </a:ext>
                  </a:extLst>
                </a:gridCol>
                <a:gridCol w="606006">
                  <a:extLst>
                    <a:ext uri="{9D8B030D-6E8A-4147-A177-3AD203B41FA5}">
                      <a16:colId xmlns:a16="http://schemas.microsoft.com/office/drawing/2014/main" xmlns="" val="1229954031"/>
                    </a:ext>
                  </a:extLst>
                </a:gridCol>
                <a:gridCol w="606006">
                  <a:extLst>
                    <a:ext uri="{9D8B030D-6E8A-4147-A177-3AD203B41FA5}">
                      <a16:colId xmlns:a16="http://schemas.microsoft.com/office/drawing/2014/main" xmlns="" val="580958859"/>
                    </a:ext>
                  </a:extLst>
                </a:gridCol>
                <a:gridCol w="606006">
                  <a:extLst>
                    <a:ext uri="{9D8B030D-6E8A-4147-A177-3AD203B41FA5}">
                      <a16:colId xmlns:a16="http://schemas.microsoft.com/office/drawing/2014/main" xmlns="" val="2166735340"/>
                    </a:ext>
                  </a:extLst>
                </a:gridCol>
              </a:tblGrid>
              <a:tr h="156226">
                <a:tc>
                  <a:txBody>
                    <a:bodyPr/>
                    <a:lstStyle/>
                    <a:p>
                      <a:pPr algn="ctr" fontAlgn="t"/>
                      <a:r>
                        <a:rPr lang="en-US" sz="900" b="1" i="0" u="none" strike="noStrike">
                          <a:effectLst/>
                          <a:latin typeface="Arial" panose="020B0604020202020204" pitchFamily="34" charset="0"/>
                        </a:rPr>
                        <a:t>real_life </a:t>
                      </a:r>
                    </a:p>
                  </a:txBody>
                  <a:tcPr marL="6627" marR="6627" marT="6627"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ai</a:t>
                      </a:r>
                    </a:p>
                  </a:txBody>
                  <a:tcPr marL="6627" marR="6627" marT="66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macro</a:t>
                      </a:r>
                    </a:p>
                  </a:txBody>
                  <a:tcPr marL="6627" marR="6627" marT="66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micro</a:t>
                      </a:r>
                    </a:p>
                  </a:txBody>
                  <a:tcPr marL="6627" marR="6627" marT="6627"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1406465"/>
                  </a:ext>
                </a:extLst>
              </a:tr>
              <a:tr h="149434">
                <a:tc>
                  <a:txBody>
                    <a:bodyPr/>
                    <a:lstStyle/>
                    <a:p>
                      <a:pPr algn="r" fontAlgn="b"/>
                      <a:r>
                        <a:rPr lang="en-US" altLang="zh-CN" sz="900" b="0" i="0" u="none" strike="noStrike">
                          <a:effectLst/>
                          <a:latin typeface="Arial" panose="020B0604020202020204" pitchFamily="34" charset="0"/>
                        </a:rPr>
                        <a:t>4.65396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6.087811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6.006199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6.611697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5767954"/>
                  </a:ext>
                </a:extLst>
              </a:tr>
              <a:tr h="149434">
                <a:tc>
                  <a:txBody>
                    <a:bodyPr/>
                    <a:lstStyle/>
                    <a:p>
                      <a:pPr algn="r" fontAlgn="b"/>
                      <a:r>
                        <a:rPr lang="en-US" altLang="zh-CN" sz="900" b="0" i="0" u="none" strike="noStrike">
                          <a:effectLst/>
                          <a:latin typeface="Arial" panose="020B0604020202020204" pitchFamily="34" charset="0"/>
                        </a:rPr>
                        <a:t>5.111988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6.004049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5.685355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6.133451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12140780"/>
                  </a:ext>
                </a:extLst>
              </a:tr>
              <a:tr h="149434">
                <a:tc>
                  <a:txBody>
                    <a:bodyPr/>
                    <a:lstStyle/>
                    <a:p>
                      <a:pPr algn="r" fontAlgn="b"/>
                      <a:r>
                        <a:rPr lang="en-US" altLang="zh-CN" sz="900" b="0" i="0" u="none" strike="noStrike">
                          <a:effectLst/>
                          <a:latin typeface="Arial" panose="020B0604020202020204" pitchFamily="34" charset="0"/>
                        </a:rPr>
                        <a:t>5.325446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5.554316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5.425919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5.671031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0815442"/>
                  </a:ext>
                </a:extLst>
              </a:tr>
              <a:tr h="149434">
                <a:tc>
                  <a:txBody>
                    <a:bodyPr/>
                    <a:lstStyle/>
                    <a:p>
                      <a:pPr algn="r" fontAlgn="b"/>
                      <a:r>
                        <a:rPr lang="en-US" altLang="zh-CN" sz="900" b="0" i="0" u="none" strike="noStrike">
                          <a:effectLst/>
                          <a:latin typeface="Arial" panose="020B0604020202020204" pitchFamily="34" charset="0"/>
                        </a:rPr>
                        <a:t>5.352332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5.77967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5.648581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6.025742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95830471"/>
                  </a:ext>
                </a:extLst>
              </a:tr>
              <a:tr h="149434">
                <a:tc>
                  <a:txBody>
                    <a:bodyPr/>
                    <a:lstStyle/>
                    <a:p>
                      <a:pPr algn="r" fontAlgn="b"/>
                      <a:r>
                        <a:rPr lang="en-US" altLang="zh-CN" sz="900" b="0" i="0" u="none" strike="noStrike">
                          <a:effectLst/>
                          <a:latin typeface="Arial" panose="020B0604020202020204" pitchFamily="34" charset="0"/>
                        </a:rPr>
                        <a:t>5.39499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5.600293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5.533449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6.085482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59956905"/>
                  </a:ext>
                </a:extLst>
              </a:tr>
              <a:tr h="149434">
                <a:tc>
                  <a:txBody>
                    <a:bodyPr/>
                    <a:lstStyle/>
                    <a:p>
                      <a:pPr algn="r" fontAlgn="b"/>
                      <a:r>
                        <a:rPr lang="en-US" altLang="zh-CN" sz="900" b="0" i="0" u="none" strike="noStrike">
                          <a:effectLst/>
                          <a:latin typeface="Arial" panose="020B0604020202020204" pitchFamily="34" charset="0"/>
                        </a:rPr>
                        <a:t>5.39499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5.945998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5.847513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5.875929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26694673"/>
                  </a:ext>
                </a:extLst>
              </a:tr>
              <a:tr h="149434">
                <a:tc>
                  <a:txBody>
                    <a:bodyPr/>
                    <a:lstStyle/>
                    <a:p>
                      <a:pPr algn="r" fontAlgn="b"/>
                      <a:r>
                        <a:rPr lang="en-US" altLang="zh-CN" sz="900" b="0" i="0" u="none" strike="noStrike">
                          <a:effectLst/>
                          <a:latin typeface="Arial" panose="020B0604020202020204" pitchFamily="34" charset="0"/>
                        </a:rPr>
                        <a:t>5.447599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5.75249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5.74529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5.764441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0697364"/>
                  </a:ext>
                </a:extLst>
              </a:tr>
              <a:tr h="149434">
                <a:tc>
                  <a:txBody>
                    <a:bodyPr/>
                    <a:lstStyle/>
                    <a:p>
                      <a:pPr algn="r" fontAlgn="b"/>
                      <a:r>
                        <a:rPr lang="en-US" altLang="zh-CN" sz="900" b="0" i="0" u="none" strike="noStrike">
                          <a:effectLst/>
                          <a:latin typeface="Arial" panose="020B0604020202020204" pitchFamily="34" charset="0"/>
                        </a:rPr>
                        <a:t>5.482304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5.594132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5.520459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5.939678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382034323"/>
                  </a:ext>
                </a:extLst>
              </a:tr>
              <a:tr h="149434">
                <a:tc>
                  <a:txBody>
                    <a:bodyPr/>
                    <a:lstStyle/>
                    <a:p>
                      <a:pPr algn="r" fontAlgn="b"/>
                      <a:r>
                        <a:rPr lang="en-US" altLang="zh-CN" sz="900" b="0" i="0" u="none" strike="noStrike">
                          <a:effectLst/>
                          <a:latin typeface="Arial" panose="020B0604020202020204" pitchFamily="34" charset="0"/>
                        </a:rPr>
                        <a:t>5.500442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5.766776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5.740583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5.798654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14973550"/>
                  </a:ext>
                </a:extLst>
              </a:tr>
              <a:tr h="149434">
                <a:tc>
                  <a:txBody>
                    <a:bodyPr/>
                    <a:lstStyle/>
                    <a:p>
                      <a:pPr algn="r" fontAlgn="b"/>
                      <a:r>
                        <a:rPr lang="en-US" altLang="zh-CN" sz="900" b="0" i="0" u="none" strike="noStrike">
                          <a:effectLst/>
                          <a:latin typeface="Arial" panose="020B0604020202020204" pitchFamily="34" charset="0"/>
                        </a:rPr>
                        <a:t>5.598422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5.749676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5.533551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5.6388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3656198"/>
                  </a:ext>
                </a:extLst>
              </a:tr>
              <a:tr h="149434">
                <a:tc>
                  <a:txBody>
                    <a:bodyPr/>
                    <a:lstStyle/>
                    <a:p>
                      <a:pPr algn="r" fontAlgn="b"/>
                      <a:r>
                        <a:rPr lang="en-US" altLang="zh-CN" sz="900" b="0" i="0" u="none" strike="noStrike">
                          <a:effectLst/>
                          <a:latin typeface="Arial" panose="020B0604020202020204" pitchFamily="34" charset="0"/>
                        </a:rPr>
                        <a:t>5.617861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5.641116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5.62699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6.322937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33742316"/>
                  </a:ext>
                </a:extLst>
              </a:tr>
              <a:tr h="149434">
                <a:tc>
                  <a:txBody>
                    <a:bodyPr/>
                    <a:lstStyle/>
                    <a:p>
                      <a:pPr algn="r" fontAlgn="b"/>
                      <a:r>
                        <a:rPr lang="en-US" altLang="zh-CN" sz="900" b="0" i="0" u="none" strike="noStrike">
                          <a:effectLst/>
                          <a:latin typeface="Arial" panose="020B0604020202020204" pitchFamily="34" charset="0"/>
                        </a:rPr>
                        <a:t>5.69944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5.586815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5.560134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5.899821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87008557"/>
                  </a:ext>
                </a:extLst>
              </a:tr>
              <a:tr h="149434">
                <a:tc>
                  <a:txBody>
                    <a:bodyPr/>
                    <a:lstStyle/>
                    <a:p>
                      <a:pPr algn="r" fontAlgn="b"/>
                      <a:r>
                        <a:rPr lang="en-US" altLang="zh-CN" sz="900" b="0" i="0" u="none" strike="noStrike">
                          <a:effectLst/>
                          <a:latin typeface="Arial" panose="020B0604020202020204" pitchFamily="34" charset="0"/>
                        </a:rPr>
                        <a:t>5.765191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6.047161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5.986501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5.992354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37181546"/>
                  </a:ext>
                </a:extLst>
              </a:tr>
              <a:tr h="149434">
                <a:tc>
                  <a:txBody>
                    <a:bodyPr/>
                    <a:lstStyle/>
                    <a:p>
                      <a:pPr algn="r" fontAlgn="b"/>
                      <a:r>
                        <a:rPr lang="en-US" altLang="zh-CN" sz="900" b="0" i="0" u="none" strike="noStrike">
                          <a:effectLst/>
                          <a:latin typeface="Arial" panose="020B0604020202020204" pitchFamily="34" charset="0"/>
                        </a:rPr>
                        <a:t>5.778581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5.543705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5.527012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5.932647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337700"/>
                  </a:ext>
                </a:extLst>
              </a:tr>
              <a:tr h="149434">
                <a:tc>
                  <a:txBody>
                    <a:bodyPr/>
                    <a:lstStyle/>
                    <a:p>
                      <a:pPr algn="r" fontAlgn="b"/>
                      <a:r>
                        <a:rPr lang="en-US" altLang="zh-CN" sz="900" b="0" i="0" u="none" strike="noStrike">
                          <a:effectLst/>
                          <a:latin typeface="Arial" panose="020B0604020202020204" pitchFamily="34" charset="0"/>
                        </a:rPr>
                        <a:t>5.793928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6.263874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6.237911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6.485075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8091197"/>
                  </a:ext>
                </a:extLst>
              </a:tr>
              <a:tr h="149434">
                <a:tc>
                  <a:txBody>
                    <a:bodyPr/>
                    <a:lstStyle/>
                    <a:p>
                      <a:pPr algn="r" fontAlgn="b"/>
                      <a:r>
                        <a:rPr lang="en-US" altLang="zh-CN" sz="900" b="0" i="0" u="none" strike="noStrike">
                          <a:effectLst/>
                          <a:latin typeface="Arial" panose="020B0604020202020204" pitchFamily="34" charset="0"/>
                        </a:rPr>
                        <a:t>5.809643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5.683978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5.708744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5.532808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83292807"/>
                  </a:ext>
                </a:extLst>
              </a:tr>
              <a:tr h="149434">
                <a:tc>
                  <a:txBody>
                    <a:bodyPr/>
                    <a:lstStyle/>
                    <a:p>
                      <a:pPr algn="r" fontAlgn="b"/>
                      <a:r>
                        <a:rPr lang="en-US" altLang="zh-CN" sz="900" b="0" i="0" u="none" strike="noStrike">
                          <a:effectLst/>
                          <a:latin typeface="Arial" panose="020B0604020202020204" pitchFamily="34" charset="0"/>
                        </a:rPr>
                        <a:t>5.842384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6.651354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6.644575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6.69682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39905149"/>
                  </a:ext>
                </a:extLst>
              </a:tr>
              <a:tr h="149434">
                <a:tc>
                  <a:txBody>
                    <a:bodyPr/>
                    <a:lstStyle/>
                    <a:p>
                      <a:pPr algn="r" fontAlgn="b"/>
                      <a:r>
                        <a:rPr lang="en-US" altLang="zh-CN" sz="900" b="0" i="0" u="none" strike="noStrike">
                          <a:effectLst/>
                          <a:latin typeface="Arial" panose="020B0604020202020204" pitchFamily="34" charset="0"/>
                        </a:rPr>
                        <a:t>5.932245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6.119633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6.127051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5.874806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074639630"/>
                  </a:ext>
                </a:extLst>
              </a:tr>
              <a:tr h="149434">
                <a:tc>
                  <a:txBody>
                    <a:bodyPr/>
                    <a:lstStyle/>
                    <a:p>
                      <a:pPr algn="r" fontAlgn="b"/>
                      <a:r>
                        <a:rPr lang="en-US" altLang="zh-CN" sz="900" b="0" i="0" u="none" strike="noStrike">
                          <a:effectLst/>
                          <a:latin typeface="Arial" panose="020B0604020202020204" pitchFamily="34" charset="0"/>
                        </a:rPr>
                        <a:t>5.940171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5.992633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6.037991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6.518997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126069549"/>
                  </a:ext>
                </a:extLst>
              </a:tr>
              <a:tr h="149434">
                <a:tc>
                  <a:txBody>
                    <a:bodyPr/>
                    <a:lstStyle/>
                    <a:p>
                      <a:pPr algn="r" fontAlgn="b"/>
                      <a:r>
                        <a:rPr lang="en-US" altLang="zh-CN" sz="900" b="0" i="0" u="none" strike="noStrike">
                          <a:effectLst/>
                          <a:latin typeface="Arial" panose="020B0604020202020204" pitchFamily="34" charset="0"/>
                        </a:rPr>
                        <a:t>5.958425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5.92318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5.768041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6.002723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51944116"/>
                  </a:ext>
                </a:extLst>
              </a:tr>
              <a:tr h="149434">
                <a:tc>
                  <a:txBody>
                    <a:bodyPr/>
                    <a:lstStyle/>
                    <a:p>
                      <a:pPr algn="r" fontAlgn="b"/>
                      <a:r>
                        <a:rPr lang="en-US" altLang="zh-CN" sz="900" b="0" i="0" u="none" strike="noStrike">
                          <a:effectLst/>
                          <a:latin typeface="Arial" panose="020B0604020202020204" pitchFamily="34" charset="0"/>
                        </a:rPr>
                        <a:t>5.963322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6.032998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6.018342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6.13832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66779236"/>
                  </a:ext>
                </a:extLst>
              </a:tr>
              <a:tr h="149434">
                <a:tc>
                  <a:txBody>
                    <a:bodyPr/>
                    <a:lstStyle/>
                    <a:p>
                      <a:pPr algn="r" fontAlgn="b"/>
                      <a:r>
                        <a:rPr lang="en-US" altLang="zh-CN" sz="900" b="0" i="0" u="none" strike="noStrike">
                          <a:effectLst/>
                          <a:latin typeface="Arial" panose="020B0604020202020204" pitchFamily="34" charset="0"/>
                        </a:rPr>
                        <a:t>5.991465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6.22904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6.160974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6.91155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8023510"/>
                  </a:ext>
                </a:extLst>
              </a:tr>
              <a:tr h="149434">
                <a:tc>
                  <a:txBody>
                    <a:bodyPr/>
                    <a:lstStyle/>
                    <a:p>
                      <a:pPr algn="r" fontAlgn="b"/>
                      <a:r>
                        <a:rPr lang="en-US" altLang="zh-CN" sz="900" b="0" i="0" u="none" strike="noStrike">
                          <a:effectLst/>
                          <a:latin typeface="Arial" panose="020B0604020202020204" pitchFamily="34" charset="0"/>
                        </a:rPr>
                        <a:t>6.029242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dirty="0">
                          <a:effectLst/>
                          <a:latin typeface="Arial" panose="020B0604020202020204" pitchFamily="34" charset="0"/>
                        </a:rPr>
                        <a:t>5.922426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5.914162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5.911965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44347616"/>
                  </a:ext>
                </a:extLst>
              </a:tr>
              <a:tr h="149434">
                <a:tc>
                  <a:txBody>
                    <a:bodyPr/>
                    <a:lstStyle/>
                    <a:p>
                      <a:pPr algn="r" fontAlgn="b"/>
                      <a:r>
                        <a:rPr lang="en-US" altLang="zh-CN" sz="900" b="0" i="0" u="none" strike="noStrike">
                          <a:effectLst/>
                          <a:latin typeface="Arial" panose="020B0604020202020204" pitchFamily="34" charset="0"/>
                        </a:rPr>
                        <a:t>6.030685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6.49952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6.040827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5.744877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23010547"/>
                  </a:ext>
                </a:extLst>
              </a:tr>
              <a:tr h="149434">
                <a:tc>
                  <a:txBody>
                    <a:bodyPr/>
                    <a:lstStyle/>
                    <a:p>
                      <a:pPr algn="r" fontAlgn="b"/>
                      <a:r>
                        <a:rPr lang="en-US" altLang="zh-CN" sz="900" b="0" i="0" u="none" strike="noStrike">
                          <a:effectLst/>
                          <a:latin typeface="Arial" panose="020B0604020202020204" pitchFamily="34" charset="0"/>
                        </a:rPr>
                        <a:t>6.063785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6.280526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6.29016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6.248536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98718800"/>
                  </a:ext>
                </a:extLst>
              </a:tr>
              <a:tr h="149434">
                <a:tc>
                  <a:txBody>
                    <a:bodyPr/>
                    <a:lstStyle/>
                    <a:p>
                      <a:pPr algn="r" fontAlgn="b"/>
                      <a:r>
                        <a:rPr lang="en-US" altLang="zh-CN" sz="900" b="0" i="0" u="none" strike="noStrike">
                          <a:effectLst/>
                          <a:latin typeface="Arial" panose="020B0604020202020204" pitchFamily="34" charset="0"/>
                        </a:rPr>
                        <a:t>6.071661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6.061268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6.065961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6.026346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10168086"/>
                  </a:ext>
                </a:extLst>
              </a:tr>
              <a:tr h="149434">
                <a:tc>
                  <a:txBody>
                    <a:bodyPr/>
                    <a:lstStyle/>
                    <a:p>
                      <a:pPr algn="r" fontAlgn="b"/>
                      <a:r>
                        <a:rPr lang="en-US" altLang="zh-CN" sz="900" b="0" i="0" u="none" strike="noStrike">
                          <a:effectLst/>
                          <a:latin typeface="Arial" panose="020B0604020202020204" pitchFamily="34" charset="0"/>
                        </a:rPr>
                        <a:t>6.075346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6.008525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5.91908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5.928927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15975073"/>
                  </a:ext>
                </a:extLst>
              </a:tr>
              <a:tr h="149434">
                <a:tc>
                  <a:txBody>
                    <a:bodyPr/>
                    <a:lstStyle/>
                    <a:p>
                      <a:pPr algn="r" fontAlgn="b"/>
                      <a:r>
                        <a:rPr lang="en-US" altLang="zh-CN" sz="900" b="0" i="0" u="none" strike="noStrike">
                          <a:effectLst/>
                          <a:latin typeface="Arial" panose="020B0604020202020204" pitchFamily="34" charset="0"/>
                        </a:rPr>
                        <a:t>6.078788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6.030078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6.041803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6.104388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98861870"/>
                  </a:ext>
                </a:extLst>
              </a:tr>
              <a:tr h="149434">
                <a:tc>
                  <a:txBody>
                    <a:bodyPr/>
                    <a:lstStyle/>
                    <a:p>
                      <a:pPr algn="r" fontAlgn="b"/>
                      <a:r>
                        <a:rPr lang="en-US" altLang="zh-CN" sz="900" b="0" i="0" u="none" strike="noStrike">
                          <a:effectLst/>
                          <a:latin typeface="Arial" panose="020B0604020202020204" pitchFamily="34" charset="0"/>
                        </a:rPr>
                        <a:t>6.086775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6.198608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6.247315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5.871971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34667580"/>
                  </a:ext>
                </a:extLst>
              </a:tr>
              <a:tr h="149434">
                <a:tc>
                  <a:txBody>
                    <a:bodyPr/>
                    <a:lstStyle/>
                    <a:p>
                      <a:pPr algn="r" fontAlgn="b"/>
                      <a:r>
                        <a:rPr lang="en-US" altLang="zh-CN" sz="900" b="0" i="0" u="none" strike="noStrike">
                          <a:effectLst/>
                          <a:latin typeface="Arial" panose="020B0604020202020204" pitchFamily="34" charset="0"/>
                        </a:rPr>
                        <a:t>6.109248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5.972248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5.90467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dirty="0">
                          <a:effectLst/>
                          <a:latin typeface="Arial" panose="020B0604020202020204" pitchFamily="34" charset="0"/>
                        </a:rPr>
                        <a:t>6.361707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84970791"/>
                  </a:ext>
                </a:extLst>
              </a:tr>
            </a:tbl>
          </a:graphicData>
        </a:graphic>
      </p:graphicFrame>
      <p:sp>
        <p:nvSpPr>
          <p:cNvPr id="33" name="矩形: 圆角 32">
            <a:extLst>
              <a:ext uri="{FF2B5EF4-FFF2-40B4-BE49-F238E27FC236}">
                <a16:creationId xmlns:a16="http://schemas.microsoft.com/office/drawing/2014/main" xmlns="" id="{40844E59-1454-42CF-918C-922AF3E81E4F}"/>
              </a:ext>
            </a:extLst>
          </p:cNvPr>
          <p:cNvSpPr/>
          <p:nvPr/>
        </p:nvSpPr>
        <p:spPr>
          <a:xfrm>
            <a:off x="6023015" y="912470"/>
            <a:ext cx="2886852" cy="582889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xmlns="" id="{124AACDC-D1C6-43FD-9B75-74250B6585AD}"/>
              </a:ext>
            </a:extLst>
          </p:cNvPr>
          <p:cNvSpPr txBox="1"/>
          <p:nvPr/>
        </p:nvSpPr>
        <p:spPr>
          <a:xfrm>
            <a:off x="6218699" y="1131050"/>
            <a:ext cx="1584176" cy="307777"/>
          </a:xfrm>
          <a:prstGeom prst="rect">
            <a:avLst/>
          </a:prstGeom>
          <a:noFill/>
        </p:spPr>
        <p:txBody>
          <a:bodyPr wrap="square" rtlCol="0">
            <a:spAutoFit/>
          </a:bodyPr>
          <a:lstStyle/>
          <a:p>
            <a:r>
              <a:rPr lang="zh-CN" altLang="en-US" sz="1400" b="1" dirty="0">
                <a:solidFill>
                  <a:srgbClr val="FF0000"/>
                </a:solidFill>
              </a:rPr>
              <a:t>预测结果对比</a:t>
            </a:r>
          </a:p>
        </p:txBody>
      </p:sp>
      <p:sp>
        <p:nvSpPr>
          <p:cNvPr id="38" name="箭头: 右 37">
            <a:extLst>
              <a:ext uri="{FF2B5EF4-FFF2-40B4-BE49-F238E27FC236}">
                <a16:creationId xmlns:a16="http://schemas.microsoft.com/office/drawing/2014/main" xmlns="" id="{2EB79248-1698-430C-9D2D-7A66C99045D0}"/>
              </a:ext>
            </a:extLst>
          </p:cNvPr>
          <p:cNvSpPr/>
          <p:nvPr/>
        </p:nvSpPr>
        <p:spPr>
          <a:xfrm>
            <a:off x="1991802" y="1526688"/>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0" name="箭头: 右 39">
            <a:extLst>
              <a:ext uri="{FF2B5EF4-FFF2-40B4-BE49-F238E27FC236}">
                <a16:creationId xmlns:a16="http://schemas.microsoft.com/office/drawing/2014/main" xmlns="" id="{A13472D7-1D13-407A-BD93-22F70AC2BB96}"/>
              </a:ext>
            </a:extLst>
          </p:cNvPr>
          <p:cNvSpPr/>
          <p:nvPr/>
        </p:nvSpPr>
        <p:spPr>
          <a:xfrm rot="5400000">
            <a:off x="2740214" y="5466926"/>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箭头: 右 40">
            <a:extLst>
              <a:ext uri="{FF2B5EF4-FFF2-40B4-BE49-F238E27FC236}">
                <a16:creationId xmlns:a16="http://schemas.microsoft.com/office/drawing/2014/main" xmlns="" id="{4F397AFD-E60E-4F94-89B3-B195E20CA2D3}"/>
              </a:ext>
            </a:extLst>
          </p:cNvPr>
          <p:cNvSpPr/>
          <p:nvPr/>
        </p:nvSpPr>
        <p:spPr>
          <a:xfrm>
            <a:off x="5596304" y="4136072"/>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箭头: 右 41">
            <a:extLst>
              <a:ext uri="{FF2B5EF4-FFF2-40B4-BE49-F238E27FC236}">
                <a16:creationId xmlns:a16="http://schemas.microsoft.com/office/drawing/2014/main" xmlns="" id="{7FA4764F-8F60-4C63-B6EB-3B4F23E5DE38}"/>
              </a:ext>
            </a:extLst>
          </p:cNvPr>
          <p:cNvSpPr/>
          <p:nvPr/>
        </p:nvSpPr>
        <p:spPr>
          <a:xfrm rot="5400000">
            <a:off x="3732075" y="2693465"/>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文本框 9">
            <a:extLst>
              <a:ext uri="{FF2B5EF4-FFF2-40B4-BE49-F238E27FC236}">
                <a16:creationId xmlns:a16="http://schemas.microsoft.com/office/drawing/2014/main" xmlns="" id="{AF12E857-29BE-4A0D-8D87-FC607082ABFD}"/>
              </a:ext>
            </a:extLst>
          </p:cNvPr>
          <p:cNvSpPr txBox="1"/>
          <p:nvPr/>
        </p:nvSpPr>
        <p:spPr>
          <a:xfrm>
            <a:off x="1001441" y="3640570"/>
            <a:ext cx="4238082" cy="1200329"/>
          </a:xfrm>
          <a:prstGeom prst="rect">
            <a:avLst/>
          </a:prstGeom>
          <a:solidFill>
            <a:srgbClr val="33A8C7"/>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b="1" dirty="0"/>
              <a:t>结论</a:t>
            </a:r>
            <a:r>
              <a:rPr lang="en-US" altLang="zh-CN" b="1" dirty="0"/>
              <a:t>:</a:t>
            </a:r>
            <a:r>
              <a:rPr lang="zh-CN" altLang="en-US" dirty="0"/>
              <a:t>多尺度样本预测蠕变的精度甚至更低，原因可能是相对于小样本，维度更高，导致得精度下降，</a:t>
            </a:r>
            <a:r>
              <a:rPr lang="zh-CN" altLang="en-US" b="1" dirty="0">
                <a:solidFill>
                  <a:srgbClr val="FF0000"/>
                </a:solidFill>
              </a:rPr>
              <a:t>所以有必要进行特征选择！</a:t>
            </a:r>
          </a:p>
        </p:txBody>
      </p:sp>
    </p:spTree>
    <p:extLst>
      <p:ext uri="{BB962C8B-B14F-4D97-AF65-F5344CB8AC3E}">
        <p14:creationId xmlns:p14="http://schemas.microsoft.com/office/powerpoint/2010/main" val="20780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zh-CN" altLang="en-US" sz="2700" dirty="0">
                <a:solidFill>
                  <a:srgbClr val="FF0000"/>
                </a:solidFill>
              </a:rPr>
              <a:t>基于主动学习的多层级交互式特征分析方法</a:t>
            </a:r>
            <a:r>
              <a:rPr lang="zh-CN" altLang="en-US" dirty="0"/>
              <a:t/>
            </a:r>
            <a:br>
              <a:rPr lang="zh-CN" altLang="en-US" dirty="0"/>
            </a:br>
            <a:r>
              <a:rPr lang="zh-CN" altLang="en-US" dirty="0"/>
              <a:t/>
            </a:r>
            <a:br>
              <a:rPr lang="zh-CN" altLang="en-US" dirty="0"/>
            </a:br>
            <a:endParaRPr lang="zh-CN" altLang="en-US" dirty="0"/>
          </a:p>
        </p:txBody>
      </p:sp>
      <p:grpSp>
        <p:nvGrpSpPr>
          <p:cNvPr id="4" name="组合 3"/>
          <p:cNvGrpSpPr/>
          <p:nvPr/>
        </p:nvGrpSpPr>
        <p:grpSpPr>
          <a:xfrm>
            <a:off x="179512" y="1948403"/>
            <a:ext cx="8784976" cy="4806530"/>
            <a:chOff x="-75357" y="794618"/>
            <a:chExt cx="9153049" cy="5702703"/>
          </a:xfrm>
        </p:grpSpPr>
        <p:grpSp>
          <p:nvGrpSpPr>
            <p:cNvPr id="21" name="组合 20"/>
            <p:cNvGrpSpPr/>
            <p:nvPr/>
          </p:nvGrpSpPr>
          <p:grpSpPr>
            <a:xfrm>
              <a:off x="-75357" y="794618"/>
              <a:ext cx="9153049" cy="5702703"/>
              <a:chOff x="-71713" y="1020143"/>
              <a:chExt cx="9237849" cy="5627604"/>
            </a:xfrm>
          </p:grpSpPr>
          <p:grpSp>
            <p:nvGrpSpPr>
              <p:cNvPr id="43" name="组合 42"/>
              <p:cNvGrpSpPr/>
              <p:nvPr/>
            </p:nvGrpSpPr>
            <p:grpSpPr>
              <a:xfrm>
                <a:off x="-35376" y="3985727"/>
                <a:ext cx="3098807" cy="2427831"/>
                <a:chOff x="578008" y="3771026"/>
                <a:chExt cx="3299591" cy="2572443"/>
              </a:xfrm>
            </p:grpSpPr>
            <p:sp>
              <p:nvSpPr>
                <p:cNvPr id="37" name="文本框 36"/>
                <p:cNvSpPr txBox="1"/>
                <p:nvPr/>
              </p:nvSpPr>
              <p:spPr>
                <a:xfrm>
                  <a:off x="578008" y="3771026"/>
                  <a:ext cx="570789" cy="2572443"/>
                </a:xfrm>
                <a:prstGeom prst="rect">
                  <a:avLst/>
                </a:prstGeom>
                <a:noFill/>
              </p:spPr>
              <p:txBody>
                <a:bodyPr vert="eaVert" wrap="square" rtlCol="0">
                  <a:spAutoFit/>
                </a:bodyPr>
                <a:lstStyle/>
                <a:p>
                  <a:pPr algn="ctr"/>
                  <a:r>
                    <a:rPr lang="zh-CN" altLang="en-US" b="1" dirty="0"/>
                    <a:t>机器学习模型验证</a:t>
                  </a:r>
                </a:p>
              </p:txBody>
            </p:sp>
            <p:pic>
              <p:nvPicPr>
                <p:cNvPr id="34" name="图片 33"/>
                <p:cNvPicPr>
                  <a:picLocks noChangeAspect="1"/>
                </p:cNvPicPr>
                <p:nvPr/>
              </p:nvPicPr>
              <p:blipFill>
                <a:blip r:embed="rId3"/>
                <a:stretch>
                  <a:fillRect/>
                </a:stretch>
              </p:blipFill>
              <p:spPr>
                <a:xfrm>
                  <a:off x="1069427" y="4390866"/>
                  <a:ext cx="2808172" cy="1918454"/>
                </a:xfrm>
                <a:prstGeom prst="rect">
                  <a:avLst/>
                </a:prstGeom>
              </p:spPr>
            </p:pic>
          </p:grpSp>
          <p:grpSp>
            <p:nvGrpSpPr>
              <p:cNvPr id="42" name="组合 41"/>
              <p:cNvGrpSpPr/>
              <p:nvPr/>
            </p:nvGrpSpPr>
            <p:grpSpPr>
              <a:xfrm>
                <a:off x="25581" y="1255573"/>
                <a:ext cx="2914302" cy="2532942"/>
                <a:chOff x="514451" y="1124162"/>
                <a:chExt cx="3210359" cy="2808312"/>
              </a:xfrm>
            </p:grpSpPr>
            <p:pic>
              <p:nvPicPr>
                <p:cNvPr id="31" name="图片 30"/>
                <p:cNvPicPr>
                  <a:picLocks noChangeAspect="1"/>
                </p:cNvPicPr>
                <p:nvPr/>
              </p:nvPicPr>
              <p:blipFill>
                <a:blip r:embed="rId4"/>
                <a:stretch>
                  <a:fillRect/>
                </a:stretch>
              </p:blipFill>
              <p:spPr>
                <a:xfrm>
                  <a:off x="1043147" y="1124162"/>
                  <a:ext cx="2681663" cy="2808312"/>
                </a:xfrm>
                <a:prstGeom prst="rect">
                  <a:avLst/>
                </a:prstGeom>
              </p:spPr>
            </p:pic>
            <p:sp>
              <p:nvSpPr>
                <p:cNvPr id="39" name="文本框 38"/>
                <p:cNvSpPr txBox="1"/>
                <p:nvPr/>
              </p:nvSpPr>
              <p:spPr>
                <a:xfrm>
                  <a:off x="514451" y="1962149"/>
                  <a:ext cx="396497" cy="1558161"/>
                </a:xfrm>
                <a:prstGeom prst="rect">
                  <a:avLst/>
                </a:prstGeom>
                <a:noFill/>
              </p:spPr>
              <p:txBody>
                <a:bodyPr wrap="square" rtlCol="0">
                  <a:spAutoFit/>
                </a:bodyPr>
                <a:lstStyle/>
                <a:p>
                  <a:r>
                    <a:rPr lang="zh-CN" altLang="en-US" b="1" dirty="0"/>
                    <a:t>专家经验</a:t>
                  </a:r>
                </a:p>
              </p:txBody>
            </p:sp>
          </p:grpSp>
          <p:sp>
            <p:nvSpPr>
              <p:cNvPr id="54" name="文本框 53"/>
              <p:cNvSpPr txBox="1"/>
              <p:nvPr/>
            </p:nvSpPr>
            <p:spPr>
              <a:xfrm>
                <a:off x="4270619" y="1124744"/>
                <a:ext cx="2368887" cy="432423"/>
              </a:xfrm>
              <a:prstGeom prst="rect">
                <a:avLst/>
              </a:prstGeom>
              <a:noFill/>
            </p:spPr>
            <p:txBody>
              <a:bodyPr wrap="square" rtlCol="0">
                <a:spAutoFit/>
              </a:bodyPr>
              <a:lstStyle/>
              <a:p>
                <a:pPr algn="ctr"/>
                <a:r>
                  <a:rPr lang="zh-CN" altLang="en-US" b="1" dirty="0" smtClean="0"/>
                  <a:t>多层特</a:t>
                </a:r>
                <a:r>
                  <a:rPr lang="zh-CN" altLang="en-US" b="1" dirty="0"/>
                  <a:t>征分</a:t>
                </a:r>
                <a:r>
                  <a:rPr lang="zh-CN" altLang="en-US" b="1" dirty="0" smtClean="0"/>
                  <a:t>析方法</a:t>
                </a:r>
                <a:endParaRPr lang="zh-CN" altLang="en-US" b="1" dirty="0"/>
              </a:p>
            </p:txBody>
          </p:sp>
          <p:grpSp>
            <p:nvGrpSpPr>
              <p:cNvPr id="8" name="组合 7"/>
              <p:cNvGrpSpPr/>
              <p:nvPr/>
            </p:nvGrpSpPr>
            <p:grpSpPr>
              <a:xfrm>
                <a:off x="7236296" y="3985725"/>
                <a:ext cx="1830443" cy="2395200"/>
                <a:chOff x="7281069" y="3616917"/>
                <a:chExt cx="2071615" cy="2395201"/>
              </a:xfrm>
            </p:grpSpPr>
            <p:graphicFrame>
              <p:nvGraphicFramePr>
                <p:cNvPr id="20" name="图示 19"/>
                <p:cNvGraphicFramePr/>
                <p:nvPr>
                  <p:extLst/>
                </p:nvPr>
              </p:nvGraphicFramePr>
              <p:xfrm>
                <a:off x="7281069" y="4126284"/>
                <a:ext cx="1909101" cy="18858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9" name="文本框 58"/>
                <p:cNvSpPr txBox="1"/>
                <p:nvPr/>
              </p:nvSpPr>
              <p:spPr>
                <a:xfrm>
                  <a:off x="7496196" y="3616917"/>
                  <a:ext cx="1856488" cy="637675"/>
                </a:xfrm>
                <a:prstGeom prst="rect">
                  <a:avLst/>
                </a:prstGeom>
                <a:noFill/>
              </p:spPr>
              <p:txBody>
                <a:bodyPr wrap="square" rtlCol="0">
                  <a:spAutoFit/>
                </a:bodyPr>
                <a:lstStyle/>
                <a:p>
                  <a:r>
                    <a:rPr lang="zh-CN" altLang="en-US" sz="1400" dirty="0">
                      <a:solidFill>
                        <a:srgbClr val="FF0000"/>
                      </a:solidFill>
                    </a:rPr>
                    <a:t>属性</a:t>
                  </a:r>
                  <a:r>
                    <a:rPr lang="zh-CN" altLang="en-US" sz="1400" dirty="0"/>
                    <a:t>与</a:t>
                  </a:r>
                  <a:r>
                    <a:rPr lang="zh-CN" altLang="en-US" sz="1400" dirty="0">
                      <a:solidFill>
                        <a:srgbClr val="FF0000"/>
                      </a:solidFill>
                    </a:rPr>
                    <a:t>性能</a:t>
                  </a:r>
                  <a:r>
                    <a:rPr lang="zh-CN" altLang="en-US" sz="1400" dirty="0"/>
                    <a:t>之间的</a:t>
                  </a:r>
                  <a:r>
                    <a:rPr lang="zh-CN" altLang="en-US" sz="1400" dirty="0">
                      <a:solidFill>
                        <a:srgbClr val="FF0000"/>
                      </a:solidFill>
                    </a:rPr>
                    <a:t>因果关系</a:t>
                  </a:r>
                </a:p>
              </p:txBody>
            </p:sp>
          </p:grpSp>
          <p:grpSp>
            <p:nvGrpSpPr>
              <p:cNvPr id="7" name="组合 6"/>
              <p:cNvGrpSpPr/>
              <p:nvPr/>
            </p:nvGrpSpPr>
            <p:grpSpPr>
              <a:xfrm>
                <a:off x="7178593" y="1590524"/>
                <a:ext cx="1886300" cy="1846232"/>
                <a:chOff x="7319332" y="1640989"/>
                <a:chExt cx="2039330" cy="1802474"/>
              </a:xfrm>
            </p:grpSpPr>
            <p:sp>
              <p:nvSpPr>
                <p:cNvPr id="58" name="文本框 57"/>
                <p:cNvSpPr txBox="1"/>
                <p:nvPr/>
              </p:nvSpPr>
              <p:spPr>
                <a:xfrm>
                  <a:off x="7465409" y="1640989"/>
                  <a:ext cx="1893253" cy="622561"/>
                </a:xfrm>
                <a:prstGeom prst="rect">
                  <a:avLst/>
                </a:prstGeom>
                <a:noFill/>
              </p:spPr>
              <p:txBody>
                <a:bodyPr wrap="square" rtlCol="0">
                  <a:spAutoFit/>
                </a:bodyPr>
                <a:lstStyle/>
                <a:p>
                  <a:pPr algn="ctr"/>
                  <a:r>
                    <a:rPr lang="zh-CN" altLang="en-US" sz="1400" dirty="0">
                      <a:solidFill>
                        <a:srgbClr val="FF0000"/>
                      </a:solidFill>
                    </a:rPr>
                    <a:t>属性</a:t>
                  </a:r>
                  <a:r>
                    <a:rPr lang="zh-CN" altLang="en-US" sz="1400" dirty="0"/>
                    <a:t>与</a:t>
                  </a:r>
                  <a:r>
                    <a:rPr lang="zh-CN" altLang="en-US" sz="1400" dirty="0">
                      <a:solidFill>
                        <a:srgbClr val="FF0000"/>
                      </a:solidFill>
                    </a:rPr>
                    <a:t>属性</a:t>
                  </a:r>
                  <a:r>
                    <a:rPr lang="zh-CN" altLang="en-US" sz="1400" dirty="0"/>
                    <a:t>之间的</a:t>
                  </a:r>
                  <a:r>
                    <a:rPr lang="zh-CN" altLang="en-US" sz="1400" dirty="0">
                      <a:solidFill>
                        <a:srgbClr val="FF0000"/>
                      </a:solidFill>
                    </a:rPr>
                    <a:t>关联关系</a:t>
                  </a:r>
                </a:p>
              </p:txBody>
            </p:sp>
            <p:pic>
              <p:nvPicPr>
                <p:cNvPr id="6" name="图片 5"/>
                <p:cNvPicPr>
                  <a:picLocks noChangeAspect="1"/>
                </p:cNvPicPr>
                <p:nvPr/>
              </p:nvPicPr>
              <p:blipFill>
                <a:blip r:embed="rId10"/>
                <a:stretch>
                  <a:fillRect/>
                </a:stretch>
              </p:blipFill>
              <p:spPr>
                <a:xfrm>
                  <a:off x="7319332" y="2247705"/>
                  <a:ext cx="2017192" cy="1195758"/>
                </a:xfrm>
                <a:prstGeom prst="rect">
                  <a:avLst/>
                </a:prstGeom>
              </p:spPr>
            </p:pic>
          </p:grpSp>
          <p:sp>
            <p:nvSpPr>
              <p:cNvPr id="10" name="圆角矩形 9"/>
              <p:cNvSpPr/>
              <p:nvPr/>
            </p:nvSpPr>
            <p:spPr>
              <a:xfrm>
                <a:off x="-71713" y="1020143"/>
                <a:ext cx="9237849" cy="562760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72961" y="1020143"/>
                <a:ext cx="0" cy="562760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a:off x="-71713" y="3833945"/>
                <a:ext cx="3444674" cy="1"/>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040435"/>
                <a:ext cx="0" cy="5607312"/>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flipV="1">
                <a:off x="7092280" y="3833945"/>
                <a:ext cx="2073856" cy="5491"/>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65901" y="2534692"/>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95665" y="5198291"/>
                <a:ext cx="533209" cy="390948"/>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337696" y="1321978"/>
              <a:ext cx="5639683" cy="11601"/>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003361" y="900613"/>
              <a:ext cx="2074331" cy="438194"/>
            </a:xfrm>
            <a:prstGeom prst="rect">
              <a:avLst/>
            </a:prstGeom>
            <a:noFill/>
          </p:spPr>
          <p:txBody>
            <a:bodyPr wrap="square" rtlCol="0">
              <a:spAutoFit/>
            </a:bodyPr>
            <a:lstStyle/>
            <a:p>
              <a:r>
                <a:rPr lang="zh-CN" altLang="en-US" b="1" dirty="0"/>
                <a:t>关联和因果分析</a:t>
              </a:r>
            </a:p>
          </p:txBody>
        </p:sp>
      </p:grpSp>
      <p:sp>
        <p:nvSpPr>
          <p:cNvPr id="5" name="文本框 4"/>
          <p:cNvSpPr txBox="1"/>
          <p:nvPr/>
        </p:nvSpPr>
        <p:spPr>
          <a:xfrm>
            <a:off x="268946" y="771180"/>
            <a:ext cx="8812372" cy="1200329"/>
          </a:xfrm>
          <a:prstGeom prst="rect">
            <a:avLst/>
          </a:prstGeom>
          <a:noFill/>
        </p:spPr>
        <p:txBody>
          <a:bodyPr wrap="square" rtlCol="0">
            <a:spAutoFit/>
          </a:bodyPr>
          <a:lstStyle/>
          <a:p>
            <a:r>
              <a:rPr lang="zh-CN" altLang="en-US" b="1" dirty="0">
                <a:solidFill>
                  <a:srgbClr val="FF0000"/>
                </a:solidFill>
              </a:rPr>
              <a:t>问题描述</a:t>
            </a:r>
            <a:r>
              <a:rPr lang="zh-CN" altLang="en-US" dirty="0">
                <a:solidFill>
                  <a:srgbClr val="FF0000"/>
                </a:solidFill>
              </a:rPr>
              <a:t>：</a:t>
            </a:r>
            <a:r>
              <a:rPr lang="zh-CN" altLang="en-US" dirty="0"/>
              <a:t>目前的特征选择算法选择特征时存在不稳定性，可能会剔除专家认为很关键的特征给剔除掉，这一方面可能会影响</a:t>
            </a:r>
            <a:r>
              <a:rPr lang="zh-CN" altLang="en-US" b="1" dirty="0">
                <a:solidFill>
                  <a:srgbClr val="FF0000"/>
                </a:solidFill>
              </a:rPr>
              <a:t>材料领域专家对新属性的计算</a:t>
            </a:r>
            <a:r>
              <a:rPr lang="zh-CN" altLang="en-US" dirty="0"/>
              <a:t>；另一方面也可能</a:t>
            </a:r>
            <a:r>
              <a:rPr lang="zh-CN" altLang="en-US" b="1" dirty="0">
                <a:solidFill>
                  <a:srgbClr val="FF0000"/>
                </a:solidFill>
              </a:rPr>
              <a:t>降低机器模型的预测精度</a:t>
            </a:r>
            <a:r>
              <a:rPr lang="zh-CN" altLang="en-US" dirty="0"/>
              <a:t>。因此在进行特征选择时，需要综合考虑</a:t>
            </a:r>
            <a:r>
              <a:rPr lang="zh-CN" altLang="en-US" b="1" dirty="0">
                <a:solidFill>
                  <a:srgbClr val="FF0000"/>
                </a:solidFill>
              </a:rPr>
              <a:t>领域专家经验、机器学习模型的预测精度</a:t>
            </a:r>
            <a:r>
              <a:rPr lang="zh-CN" altLang="en-US" dirty="0"/>
              <a:t>等因素，协同完成特征分析。</a:t>
            </a:r>
            <a:endParaRPr lang="zh-CN" altLang="en-US" sz="1600" dirty="0"/>
          </a:p>
        </p:txBody>
      </p:sp>
      <p:sp>
        <p:nvSpPr>
          <p:cNvPr id="33" name="文本框 32">
            <a:extLst>
              <a:ext uri="{FF2B5EF4-FFF2-40B4-BE49-F238E27FC236}">
                <a16:creationId xmlns:a16="http://schemas.microsoft.com/office/drawing/2014/main" xmlns="" id="{A2776E32-72F5-BE40-BBC2-E4498CF6BB79}"/>
              </a:ext>
            </a:extLst>
          </p:cNvPr>
          <p:cNvSpPr txBox="1"/>
          <p:nvPr/>
        </p:nvSpPr>
        <p:spPr>
          <a:xfrm>
            <a:off x="2087159" y="2073141"/>
            <a:ext cx="1346844" cy="923330"/>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专家经验的</a:t>
            </a:r>
            <a:endParaRPr lang="en-US" altLang="zh-Hans" dirty="0"/>
          </a:p>
          <a:p>
            <a:r>
              <a:rPr lang="zh-Hans" altLang="en-US" dirty="0"/>
              <a:t>表示与</a:t>
            </a:r>
            <a:endParaRPr lang="en-US" altLang="zh-Hans" dirty="0"/>
          </a:p>
          <a:p>
            <a:r>
              <a:rPr lang="zh-Hans" altLang="en-US" dirty="0"/>
              <a:t>融入方法</a:t>
            </a:r>
            <a:endParaRPr lang="zh-CN" altLang="en-US" dirty="0"/>
          </a:p>
        </p:txBody>
      </p:sp>
      <p:sp>
        <p:nvSpPr>
          <p:cNvPr id="38" name="文本框 37">
            <a:extLst>
              <a:ext uri="{FF2B5EF4-FFF2-40B4-BE49-F238E27FC236}">
                <a16:creationId xmlns:a16="http://schemas.microsoft.com/office/drawing/2014/main" xmlns="" id="{499D610A-A65F-8B4A-BBC7-513A8B5D4A0B}"/>
              </a:ext>
            </a:extLst>
          </p:cNvPr>
          <p:cNvSpPr txBox="1"/>
          <p:nvPr/>
        </p:nvSpPr>
        <p:spPr>
          <a:xfrm>
            <a:off x="1094304" y="4379609"/>
            <a:ext cx="2276585" cy="646331"/>
          </a:xfrm>
          <a:prstGeom prst="rect">
            <a:avLst/>
          </a:prstGeom>
          <a:noFill/>
        </p:spPr>
        <p:txBody>
          <a:bodyPr wrap="none" rtlCol="0">
            <a:spAutoFit/>
          </a:bodyPr>
          <a:lstStyle/>
          <a:p>
            <a:r>
              <a:rPr kumimoji="1" lang="zh-Hans" altLang="en-US" b="1" dirty="0">
                <a:solidFill>
                  <a:srgbClr val="C00000"/>
                </a:solidFill>
              </a:rPr>
              <a:t>模型选择和</a:t>
            </a:r>
            <a:endParaRPr kumimoji="1" lang="en-US" altLang="zh-Hans" b="1" dirty="0">
              <a:solidFill>
                <a:srgbClr val="C00000"/>
              </a:solidFill>
            </a:endParaRPr>
          </a:p>
          <a:p>
            <a:r>
              <a:rPr kumimoji="1" lang="zh-Hans" altLang="en-US" b="1" dirty="0">
                <a:solidFill>
                  <a:srgbClr val="C00000"/>
                </a:solidFill>
              </a:rPr>
              <a:t>多目标评价函数确定</a:t>
            </a:r>
            <a:endParaRPr kumimoji="1" lang="zh-CN" altLang="en-US" b="1" dirty="0">
              <a:solidFill>
                <a:srgbClr val="C00000"/>
              </a:solidFill>
            </a:endParaRPr>
          </a:p>
        </p:txBody>
      </p:sp>
      <p:sp>
        <p:nvSpPr>
          <p:cNvPr id="40" name="文本框 39">
            <a:extLst>
              <a:ext uri="{FF2B5EF4-FFF2-40B4-BE49-F238E27FC236}">
                <a16:creationId xmlns:a16="http://schemas.microsoft.com/office/drawing/2014/main" xmlns="" id="{7667E40B-C58D-3242-9C75-480DEE1BA7D8}"/>
              </a:ext>
            </a:extLst>
          </p:cNvPr>
          <p:cNvSpPr txBox="1"/>
          <p:nvPr/>
        </p:nvSpPr>
        <p:spPr>
          <a:xfrm>
            <a:off x="3725422" y="2449830"/>
            <a:ext cx="2973891" cy="369332"/>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阈值与筛选条件的自动学习</a:t>
            </a:r>
            <a:endParaRPr lang="zh-CN" altLang="en-US" dirty="0"/>
          </a:p>
        </p:txBody>
      </p:sp>
      <p:sp>
        <p:nvSpPr>
          <p:cNvPr id="41" name="文本框 40">
            <a:extLst>
              <a:ext uri="{FF2B5EF4-FFF2-40B4-BE49-F238E27FC236}">
                <a16:creationId xmlns:a16="http://schemas.microsoft.com/office/drawing/2014/main" xmlns="" id="{FE6E1FA6-99F7-624D-8E7E-B22940957AD9}"/>
              </a:ext>
            </a:extLst>
          </p:cNvPr>
          <p:cNvSpPr txBox="1"/>
          <p:nvPr/>
        </p:nvSpPr>
        <p:spPr>
          <a:xfrm>
            <a:off x="6919782" y="3330299"/>
            <a:ext cx="388608" cy="2585323"/>
          </a:xfrm>
          <a:prstGeom prst="rect">
            <a:avLst/>
          </a:prstGeom>
          <a:noFill/>
        </p:spPr>
        <p:txBody>
          <a:bodyPr wrap="square" rtlCol="0">
            <a:spAutoFit/>
          </a:bodyPr>
          <a:lstStyle/>
          <a:p>
            <a:r>
              <a:rPr kumimoji="1" lang="zh-Hans" altLang="en-US" b="1" dirty="0">
                <a:solidFill>
                  <a:srgbClr val="C00000"/>
                </a:solidFill>
              </a:rPr>
              <a:t>特征重要性集成学习</a:t>
            </a:r>
            <a:endParaRPr kumimoji="1" lang="zh-CN" altLang="en-US" b="1" dirty="0">
              <a:solidFill>
                <a:srgbClr val="C00000"/>
              </a:solidFill>
            </a:endParaRPr>
          </a:p>
        </p:txBody>
      </p:sp>
      <p:sp>
        <p:nvSpPr>
          <p:cNvPr id="32" name="圆角矩形 31"/>
          <p:cNvSpPr/>
          <p:nvPr/>
        </p:nvSpPr>
        <p:spPr>
          <a:xfrm>
            <a:off x="-4735258" y="385133"/>
            <a:ext cx="4451682" cy="197242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多层级交互式特征分析方法</a:t>
            </a:r>
            <a:r>
              <a:rPr lang="zh-CN" altLang="en-US" sz="1600" b="1" dirty="0">
                <a:solidFill>
                  <a:srgbClr val="FF0000"/>
                </a:solidFill>
              </a:rPr>
              <a:t>集成了多领域专家的知识和经验</a:t>
            </a:r>
            <a:r>
              <a:rPr lang="zh-CN" altLang="en-US" sz="1600" b="1" dirty="0">
                <a:solidFill>
                  <a:schemeClr val="tx1"/>
                </a:solidFill>
              </a:rPr>
              <a:t>，并对特征分析得到的结果采用</a:t>
            </a:r>
            <a:r>
              <a:rPr lang="zh-CN" altLang="en-US" sz="1600" b="1" dirty="0">
                <a:solidFill>
                  <a:srgbClr val="FF0000"/>
                </a:solidFill>
              </a:rPr>
              <a:t>机器学习模型进行验证</a:t>
            </a:r>
            <a:r>
              <a:rPr lang="zh-CN" altLang="en-US" sz="1600" b="1" dirty="0">
                <a:solidFill>
                  <a:schemeClr val="tx1"/>
                </a:solidFill>
              </a:rPr>
              <a:t>。</a:t>
            </a:r>
            <a:r>
              <a:rPr lang="zh-CN" altLang="en-US" sz="1600" b="1" dirty="0">
                <a:solidFill>
                  <a:srgbClr val="FF0000"/>
                </a:solidFill>
              </a:rPr>
              <a:t>算法、模型验证、领域专家经验</a:t>
            </a:r>
            <a:r>
              <a:rPr lang="zh-CN" altLang="en-US" sz="1600" b="1" dirty="0">
                <a:solidFill>
                  <a:schemeClr val="tx1"/>
                </a:solidFill>
              </a:rPr>
              <a:t>三者共同保证筛选特征子集的质量。该方法在获得最优特征子集的同时，也能有效的分析属性与属性之间的关联关系，属性与性能之间的因果关系。</a:t>
            </a:r>
          </a:p>
        </p:txBody>
      </p:sp>
      <p:pic>
        <p:nvPicPr>
          <p:cNvPr id="14" name="图片 13"/>
          <p:cNvPicPr>
            <a:picLocks noChangeAspect="1"/>
          </p:cNvPicPr>
          <p:nvPr/>
        </p:nvPicPr>
        <p:blipFill>
          <a:blip r:embed="rId11"/>
          <a:stretch>
            <a:fillRect/>
          </a:stretch>
        </p:blipFill>
        <p:spPr>
          <a:xfrm>
            <a:off x="3561932" y="2741538"/>
            <a:ext cx="3178777" cy="3853298"/>
          </a:xfrm>
          <a:prstGeom prst="rect">
            <a:avLst/>
          </a:prstGeom>
        </p:spPr>
      </p:pic>
    </p:spTree>
    <p:extLst>
      <p:ext uri="{BB962C8B-B14F-4D97-AF65-F5344CB8AC3E}">
        <p14:creationId xmlns:p14="http://schemas.microsoft.com/office/powerpoint/2010/main" val="190898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538934" y="830310"/>
            <a:ext cx="4849899" cy="1300666"/>
          </a:xfrm>
          <a:prstGeom prst="rect">
            <a:avLst/>
          </a:prstGeom>
          <a:noFill/>
          <a:ln w="19050">
            <a:solidFill>
              <a:schemeClr val="accent5">
                <a:lumMod val="75000"/>
              </a:schemeClr>
            </a:solidFill>
            <a:prstDash val="dash"/>
          </a:ln>
        </p:spPr>
        <p:txBody>
          <a:bodyPr wrap="square" rtlCol="0">
            <a:spAutoFit/>
          </a:bodyPr>
          <a:lstStyle/>
          <a:p>
            <a:endParaRPr lang="zh-CN" altLang="en-US" dirty="0"/>
          </a:p>
        </p:txBody>
      </p:sp>
      <p:sp>
        <p:nvSpPr>
          <p:cNvPr id="224" name="文本框 223"/>
          <p:cNvSpPr txBox="1"/>
          <p:nvPr/>
        </p:nvSpPr>
        <p:spPr>
          <a:xfrm>
            <a:off x="538935" y="4806536"/>
            <a:ext cx="4867930" cy="1142743"/>
          </a:xfrm>
          <a:prstGeom prst="rect">
            <a:avLst/>
          </a:prstGeom>
          <a:noFill/>
          <a:ln w="19050">
            <a:solidFill>
              <a:schemeClr val="accent2">
                <a:lumMod val="75000"/>
              </a:schemeClr>
            </a:solidFill>
            <a:prstDash val="dash"/>
          </a:ln>
        </p:spPr>
        <p:txBody>
          <a:bodyPr wrap="square" rtlCol="0">
            <a:spAutoFit/>
          </a:bodyPr>
          <a:lstStyle/>
          <a:p>
            <a:endParaRPr lang="zh-CN" altLang="en-US" dirty="0"/>
          </a:p>
        </p:txBody>
      </p:sp>
      <p:sp>
        <p:nvSpPr>
          <p:cNvPr id="225" name="文本框 224"/>
          <p:cNvSpPr txBox="1"/>
          <p:nvPr/>
        </p:nvSpPr>
        <p:spPr>
          <a:xfrm>
            <a:off x="538935" y="3462523"/>
            <a:ext cx="4880514" cy="1086598"/>
          </a:xfrm>
          <a:prstGeom prst="rect">
            <a:avLst/>
          </a:prstGeom>
          <a:noFill/>
          <a:ln w="19050">
            <a:solidFill>
              <a:schemeClr val="accent4">
                <a:lumMod val="75000"/>
              </a:schemeClr>
            </a:solidFill>
            <a:prstDash val="dash"/>
          </a:ln>
        </p:spPr>
        <p:txBody>
          <a:bodyPr wrap="square" rtlCol="0">
            <a:spAutoFit/>
          </a:bodyPr>
          <a:lstStyle/>
          <a:p>
            <a:endParaRPr lang="zh-CN" altLang="en-US" dirty="0"/>
          </a:p>
        </p:txBody>
      </p:sp>
      <p:sp>
        <p:nvSpPr>
          <p:cNvPr id="222" name="文本框 221"/>
          <p:cNvSpPr txBox="1"/>
          <p:nvPr/>
        </p:nvSpPr>
        <p:spPr>
          <a:xfrm>
            <a:off x="538935" y="2199169"/>
            <a:ext cx="4889125" cy="1095442"/>
          </a:xfrm>
          <a:prstGeom prst="rect">
            <a:avLst/>
          </a:prstGeom>
          <a:noFill/>
          <a:ln w="19050">
            <a:solidFill>
              <a:schemeClr val="accent6">
                <a:lumMod val="60000"/>
                <a:lumOff val="40000"/>
              </a:schemeClr>
            </a:solidFill>
            <a:prstDash val="dash"/>
          </a:ln>
        </p:spPr>
        <p:txBody>
          <a:bodyPr wrap="square" rtlCol="0">
            <a:spAutoFit/>
          </a:bodyPr>
          <a:lstStyle/>
          <a:p>
            <a:endParaRPr lang="zh-CN" altLang="en-US" dirty="0"/>
          </a:p>
        </p:txBody>
      </p:sp>
      <p:sp>
        <p:nvSpPr>
          <p:cNvPr id="2" name="标题 1"/>
          <p:cNvSpPr>
            <a:spLocks noGrp="1"/>
          </p:cNvSpPr>
          <p:nvPr>
            <p:ph type="title"/>
          </p:nvPr>
        </p:nvSpPr>
        <p:spPr>
          <a:xfrm>
            <a:off x="755576" y="44624"/>
            <a:ext cx="8229600" cy="687846"/>
          </a:xfrm>
        </p:spPr>
        <p:txBody>
          <a:bodyPr>
            <a:normAutofit/>
          </a:bodyPr>
          <a:lstStyle/>
          <a:p>
            <a:pPr lvl="0"/>
            <a:r>
              <a:rPr lang="zh-CN" altLang="en-US" sz="2000" dirty="0">
                <a:solidFill>
                  <a:srgbClr val="FF0000"/>
                </a:solidFill>
              </a:rPr>
              <a:t>多层级特征分析方法在蠕变性能数据中的应用</a:t>
            </a:r>
          </a:p>
        </p:txBody>
      </p:sp>
      <p:grpSp>
        <p:nvGrpSpPr>
          <p:cNvPr id="27" name="组合 26"/>
          <p:cNvGrpSpPr/>
          <p:nvPr/>
        </p:nvGrpSpPr>
        <p:grpSpPr>
          <a:xfrm>
            <a:off x="538935" y="1059279"/>
            <a:ext cx="4796558" cy="5573083"/>
            <a:chOff x="1259632" y="188640"/>
            <a:chExt cx="4982557" cy="6048672"/>
          </a:xfrm>
        </p:grpSpPr>
        <p:grpSp>
          <p:nvGrpSpPr>
            <p:cNvPr id="25" name="组合 24"/>
            <p:cNvGrpSpPr/>
            <p:nvPr/>
          </p:nvGrpSpPr>
          <p:grpSpPr>
            <a:xfrm>
              <a:off x="1259632" y="188640"/>
              <a:ext cx="4982557" cy="5149154"/>
              <a:chOff x="1331640" y="908720"/>
              <a:chExt cx="4982557" cy="5149154"/>
            </a:xfrm>
          </p:grpSpPr>
          <p:grpSp>
            <p:nvGrpSpPr>
              <p:cNvPr id="24" name="组合 23"/>
              <p:cNvGrpSpPr/>
              <p:nvPr/>
            </p:nvGrpSpPr>
            <p:grpSpPr>
              <a:xfrm>
                <a:off x="1331640" y="908720"/>
                <a:ext cx="4982557" cy="5149154"/>
                <a:chOff x="1610293" y="1160166"/>
                <a:chExt cx="4982557" cy="5149154"/>
              </a:xfrm>
            </p:grpSpPr>
            <p:sp>
              <p:nvSpPr>
                <p:cNvPr id="80" name="椭圆 79"/>
                <p:cNvSpPr/>
                <p:nvPr/>
              </p:nvSpPr>
              <p:spPr>
                <a:xfrm>
                  <a:off x="3642036" y="2810853"/>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459399" y="280401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219587" y="2850808"/>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982828" y="291157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extLst/>
                </p:nvPr>
              </p:nvGraphicFramePr>
              <p:xfrm>
                <a:off x="1878709" y="3306530"/>
                <a:ext cx="4632176" cy="216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组合 14"/>
                <p:cNvGrpSpPr/>
                <p:nvPr/>
              </p:nvGrpSpPr>
              <p:grpSpPr>
                <a:xfrm>
                  <a:off x="3172111" y="1160166"/>
                  <a:ext cx="1931740" cy="5114308"/>
                  <a:chOff x="2222748" y="1502302"/>
                  <a:chExt cx="1931740" cy="5114308"/>
                </a:xfrm>
              </p:grpSpPr>
              <p:sp>
                <p:nvSpPr>
                  <p:cNvPr id="65" name="椭圆 64"/>
                  <p:cNvSpPr/>
                  <p:nvPr/>
                </p:nvSpPr>
                <p:spPr>
                  <a:xfrm>
                    <a:off x="2764681" y="1910536"/>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033465" y="2008059"/>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275074" y="2012959"/>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555838" y="2008059"/>
                    <a:ext cx="144016" cy="1662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形状 37"/>
                  <p:cNvSpPr/>
                  <p:nvPr/>
                </p:nvSpPr>
                <p:spPr>
                  <a:xfrm>
                    <a:off x="2245022" y="1502302"/>
                    <a:ext cx="1909466" cy="992685"/>
                  </a:xfrm>
                  <a:prstGeom prst="funnel">
                    <a:avLst/>
                  </a:prstGeom>
                  <a:solidFill>
                    <a:schemeClr val="accent1">
                      <a:lumMod val="40000"/>
                      <a:lumOff val="6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4" name="形状 43"/>
                  <p:cNvSpPr/>
                  <p:nvPr/>
                </p:nvSpPr>
                <p:spPr>
                  <a:xfrm>
                    <a:off x="2222748" y="5623925"/>
                    <a:ext cx="1909466" cy="992685"/>
                  </a:xfrm>
                  <a:prstGeom prst="funnel">
                    <a:avLst/>
                  </a:prstGeom>
                  <a:solidFill>
                    <a:schemeClr val="accent2">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形状 45"/>
                  <p:cNvSpPr/>
                  <p:nvPr/>
                </p:nvSpPr>
                <p:spPr>
                  <a:xfrm>
                    <a:off x="2222748" y="4232252"/>
                    <a:ext cx="1909466" cy="992685"/>
                  </a:xfrm>
                  <a:prstGeom prst="funnel">
                    <a:avLst/>
                  </a:prstGeom>
                  <a:solidFill>
                    <a:schemeClr val="accent4">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下箭头 10"/>
                  <p:cNvSpPr/>
                  <p:nvPr/>
                </p:nvSpPr>
                <p:spPr>
                  <a:xfrm>
                    <a:off x="3042241" y="3855362"/>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a:off x="3042779" y="531379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形状 49"/>
                  <p:cNvSpPr/>
                  <p:nvPr/>
                </p:nvSpPr>
                <p:spPr>
                  <a:xfrm>
                    <a:off x="2222748" y="2814194"/>
                    <a:ext cx="1909466" cy="992685"/>
                  </a:xfrm>
                  <a:prstGeom prst="funnel">
                    <a:avLst/>
                  </a:prstGeom>
                  <a:solidFill>
                    <a:schemeClr val="accent6">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51" name="下箭头 50"/>
                  <p:cNvSpPr/>
                  <p:nvPr/>
                </p:nvSpPr>
                <p:spPr>
                  <a:xfrm>
                    <a:off x="3065053" y="254315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764681" y="1644083"/>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304105" y="1700177"/>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052830" y="1719782"/>
                    <a:ext cx="150083" cy="1722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23849" y="1667557"/>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627311" y="3299134"/>
                    <a:ext cx="1295525" cy="276999"/>
                  </a:xfrm>
                  <a:prstGeom prst="rect">
                    <a:avLst/>
                  </a:prstGeom>
                  <a:noFill/>
                </p:spPr>
                <p:txBody>
                  <a:bodyPr wrap="square" rtlCol="0">
                    <a:spAutoFit/>
                  </a:bodyPr>
                  <a:lstStyle/>
                  <a:p>
                    <a:r>
                      <a:rPr lang="zh-CN" altLang="en-US" sz="1200" b="1" dirty="0"/>
                      <a:t>稀疏属性分析</a:t>
                    </a:r>
                  </a:p>
                </p:txBody>
              </p:sp>
              <p:sp>
                <p:nvSpPr>
                  <p:cNvPr id="72" name="文本框 71"/>
                  <p:cNvSpPr txBox="1"/>
                  <p:nvPr/>
                </p:nvSpPr>
                <p:spPr>
                  <a:xfrm>
                    <a:off x="2665447" y="4723950"/>
                    <a:ext cx="1195074" cy="300637"/>
                  </a:xfrm>
                  <a:prstGeom prst="rect">
                    <a:avLst/>
                  </a:prstGeom>
                  <a:noFill/>
                </p:spPr>
                <p:txBody>
                  <a:bodyPr wrap="square" rtlCol="0">
                    <a:spAutoFit/>
                  </a:bodyPr>
                  <a:lstStyle/>
                  <a:p>
                    <a:r>
                      <a:rPr lang="zh-CN" altLang="en-US" sz="1200" b="1" dirty="0"/>
                      <a:t>相关属性分析</a:t>
                    </a:r>
                  </a:p>
                </p:txBody>
              </p:sp>
              <p:sp>
                <p:nvSpPr>
                  <p:cNvPr id="73" name="文本框 72"/>
                  <p:cNvSpPr txBox="1"/>
                  <p:nvPr/>
                </p:nvSpPr>
                <p:spPr>
                  <a:xfrm>
                    <a:off x="2648745" y="6146652"/>
                    <a:ext cx="1151737" cy="289057"/>
                  </a:xfrm>
                  <a:prstGeom prst="rect">
                    <a:avLst/>
                  </a:prstGeom>
                  <a:noFill/>
                </p:spPr>
                <p:txBody>
                  <a:bodyPr wrap="square" rtlCol="0">
                    <a:spAutoFit/>
                  </a:bodyPr>
                  <a:lstStyle/>
                  <a:p>
                    <a:r>
                      <a:rPr lang="zh-CN" altLang="en-US" sz="1200" b="1" dirty="0"/>
                      <a:t>冗余属性分析</a:t>
                    </a:r>
                  </a:p>
                </p:txBody>
              </p:sp>
            </p:grpSp>
            <p:sp>
              <p:nvSpPr>
                <p:cNvPr id="16" name="右箭头 15"/>
                <p:cNvSpPr/>
                <p:nvPr/>
              </p:nvSpPr>
              <p:spPr>
                <a:xfrm>
                  <a:off x="4901832"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3598108" y="1688514"/>
                  <a:ext cx="1194107" cy="282214"/>
                </a:xfrm>
                <a:prstGeom prst="rect">
                  <a:avLst/>
                </a:prstGeom>
                <a:noFill/>
              </p:spPr>
              <p:txBody>
                <a:bodyPr wrap="square" rtlCol="0">
                  <a:spAutoFit/>
                </a:bodyPr>
                <a:lstStyle/>
                <a:p>
                  <a:r>
                    <a:rPr lang="zh-CN" altLang="en-US" sz="1200" b="1" dirty="0"/>
                    <a:t>蠕变性能数据</a:t>
                  </a:r>
                </a:p>
              </p:txBody>
            </p:sp>
            <p:sp>
              <p:nvSpPr>
                <p:cNvPr id="74" name="右箭头 73"/>
                <p:cNvSpPr/>
                <p:nvPr/>
              </p:nvSpPr>
              <p:spPr>
                <a:xfrm flipH="1">
                  <a:off x="2866193"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684134" y="2622882"/>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982828" y="2675480"/>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09514" y="2637791"/>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425050" y="2613227"/>
                  <a:ext cx="152159" cy="1537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44294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右箭头 85"/>
                <p:cNvSpPr/>
                <p:nvPr/>
              </p:nvSpPr>
              <p:spPr>
                <a:xfrm>
                  <a:off x="4882685"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右箭头 86"/>
                <p:cNvSpPr/>
                <p:nvPr/>
              </p:nvSpPr>
              <p:spPr>
                <a:xfrm flipH="1">
                  <a:off x="2866193"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右箭头 89"/>
                <p:cNvSpPr/>
                <p:nvPr/>
              </p:nvSpPr>
              <p:spPr>
                <a:xfrm>
                  <a:off x="4841178" y="5814601"/>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右箭头 90"/>
                <p:cNvSpPr/>
                <p:nvPr/>
              </p:nvSpPr>
              <p:spPr>
                <a:xfrm flipH="1">
                  <a:off x="2836559" y="5756514"/>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p:cNvSpPr/>
                <p:nvPr/>
              </p:nvSpPr>
              <p:spPr>
                <a:xfrm>
                  <a:off x="3682673" y="4105747"/>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77367" y="4177752"/>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909928" y="3987448"/>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4219674" y="414264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4330822" y="3973666"/>
                  <a:ext cx="142390" cy="1513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24223" y="3122643"/>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012207" y="3126008"/>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98975" y="2808532"/>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2" name="椭圆 101"/>
                <p:cNvSpPr/>
                <p:nvPr/>
              </p:nvSpPr>
              <p:spPr>
                <a:xfrm>
                  <a:off x="166015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1817382" y="2758590"/>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4" name="椭圆 103"/>
                <p:cNvSpPr/>
                <p:nvPr/>
              </p:nvSpPr>
              <p:spPr>
                <a:xfrm>
                  <a:off x="2111773" y="3104044"/>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4665868" y="1381716"/>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648199" y="2674394"/>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439356" y="4150193"/>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116990" y="3958754"/>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447574" y="4168793"/>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655666" y="4177752"/>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5406522" y="557671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610293" y="548297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2120274" y="4634225"/>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766226" y="4260862"/>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4" name="文本框 133"/>
                <p:cNvSpPr txBox="1"/>
                <p:nvPr/>
              </p:nvSpPr>
              <p:spPr>
                <a:xfrm>
                  <a:off x="5540997" y="4255580"/>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5" name="椭圆 134"/>
                <p:cNvSpPr/>
                <p:nvPr/>
              </p:nvSpPr>
              <p:spPr>
                <a:xfrm>
                  <a:off x="5940199" y="462171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椭圆 135"/>
              <p:cNvSpPr/>
              <p:nvPr/>
            </p:nvSpPr>
            <p:spPr>
              <a:xfrm>
                <a:off x="3475965" y="5197551"/>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940934" y="5230593"/>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4173964" y="520507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762944" y="5090530"/>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1508508" y="5300334"/>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2" name="文本框 141"/>
              <p:cNvSpPr txBox="1"/>
              <p:nvPr/>
            </p:nvSpPr>
            <p:spPr>
              <a:xfrm>
                <a:off x="5328981" y="5360031"/>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3" name="椭圆 142"/>
              <p:cNvSpPr/>
              <p:nvPr/>
            </p:nvSpPr>
            <p:spPr>
              <a:xfrm>
                <a:off x="3677790" y="527692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800438" y="562893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5633578" y="5672024"/>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6" name="下箭头 215"/>
            <p:cNvSpPr/>
            <p:nvPr/>
          </p:nvSpPr>
          <p:spPr>
            <a:xfrm>
              <a:off x="3605782" y="536264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843724" y="5662346"/>
              <a:ext cx="1800284" cy="5749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rPr>
                <a:t>最优蠕变性能</a:t>
              </a:r>
              <a:endParaRPr lang="en-US" altLang="zh-CN" sz="1200" b="1" dirty="0">
                <a:solidFill>
                  <a:srgbClr val="FF0000"/>
                </a:solidFill>
              </a:endParaRPr>
            </a:p>
            <a:p>
              <a:pPr algn="ctr"/>
              <a:r>
                <a:rPr lang="zh-CN" altLang="en-US" sz="1200" b="1" dirty="0">
                  <a:solidFill>
                    <a:srgbClr val="FF0000"/>
                  </a:solidFill>
                </a:rPr>
                <a:t>数据子集</a:t>
              </a:r>
              <a:endParaRPr lang="en-US" altLang="zh-CN" sz="1200" b="1" dirty="0">
                <a:solidFill>
                  <a:srgbClr val="FF0000"/>
                </a:solidFill>
              </a:endParaRPr>
            </a:p>
            <a:p>
              <a:pPr algn="ctr"/>
              <a:endParaRPr lang="zh-CN" altLang="en-US" sz="1400" b="1" dirty="0">
                <a:solidFill>
                  <a:schemeClr val="tx1"/>
                </a:solidFill>
              </a:endParaRPr>
            </a:p>
          </p:txBody>
        </p:sp>
        <p:sp>
          <p:nvSpPr>
            <p:cNvPr id="217" name="椭圆 216"/>
            <p:cNvSpPr/>
            <p:nvPr/>
          </p:nvSpPr>
          <p:spPr>
            <a:xfrm>
              <a:off x="3363383" y="6018752"/>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663511" y="6053522"/>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3945927" y="601656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左箭头 226"/>
          <p:cNvSpPr/>
          <p:nvPr/>
        </p:nvSpPr>
        <p:spPr>
          <a:xfrm>
            <a:off x="5436096" y="1375884"/>
            <a:ext cx="567841" cy="356238"/>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左箭头 229"/>
          <p:cNvSpPr/>
          <p:nvPr/>
        </p:nvSpPr>
        <p:spPr>
          <a:xfrm flipH="1">
            <a:off x="5480456" y="2607599"/>
            <a:ext cx="575877" cy="365386"/>
          </a:xfrm>
          <a:prstGeom prst="lef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左箭头 230"/>
          <p:cNvSpPr/>
          <p:nvPr/>
        </p:nvSpPr>
        <p:spPr>
          <a:xfrm flipH="1">
            <a:off x="5502746" y="3911310"/>
            <a:ext cx="575877" cy="365386"/>
          </a:xfrm>
          <a:prstGeom prst="lef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左箭头 231"/>
          <p:cNvSpPr/>
          <p:nvPr/>
        </p:nvSpPr>
        <p:spPr>
          <a:xfrm flipH="1">
            <a:off x="5482663" y="5276348"/>
            <a:ext cx="575877" cy="365386"/>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文本框 237"/>
          <p:cNvSpPr txBox="1"/>
          <p:nvPr/>
        </p:nvSpPr>
        <p:spPr>
          <a:xfrm>
            <a:off x="-1238" y="1678420"/>
            <a:ext cx="461665" cy="3482175"/>
          </a:xfrm>
          <a:prstGeom prst="rect">
            <a:avLst/>
          </a:prstGeom>
          <a:noFill/>
        </p:spPr>
        <p:txBody>
          <a:bodyPr vert="eaVert" wrap="square" rtlCol="0">
            <a:spAutoFit/>
          </a:bodyPr>
          <a:lstStyle/>
          <a:p>
            <a:pPr algn="ctr"/>
            <a:r>
              <a:rPr lang="zh-CN" altLang="en-US" b="1" dirty="0">
                <a:solidFill>
                  <a:srgbClr val="FF0000"/>
                </a:solidFill>
              </a:rPr>
              <a:t>多层级特征分析方法过程</a:t>
            </a:r>
          </a:p>
        </p:txBody>
      </p:sp>
      <p:sp>
        <p:nvSpPr>
          <p:cNvPr id="239" name="矩形 238"/>
          <p:cNvSpPr/>
          <p:nvPr/>
        </p:nvSpPr>
        <p:spPr>
          <a:xfrm>
            <a:off x="5601815" y="2199169"/>
            <a:ext cx="3472151"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连接符 240"/>
          <p:cNvCxnSpPr/>
          <p:nvPr/>
        </p:nvCxnSpPr>
        <p:spPr>
          <a:xfrm flipV="1">
            <a:off x="5601815" y="3772541"/>
            <a:ext cx="3472151" cy="717"/>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5601815" y="5105593"/>
            <a:ext cx="3472151" cy="22972"/>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46" name="图片 245"/>
          <p:cNvPicPr>
            <a:picLocks noChangeAspect="1"/>
          </p:cNvPicPr>
          <p:nvPr/>
        </p:nvPicPr>
        <p:blipFill>
          <a:blip r:embed="rId8"/>
          <a:stretch>
            <a:fillRect/>
          </a:stretch>
        </p:blipFill>
        <p:spPr>
          <a:xfrm>
            <a:off x="7556049" y="3814209"/>
            <a:ext cx="1469625" cy="1225780"/>
          </a:xfrm>
          <a:prstGeom prst="rect">
            <a:avLst/>
          </a:prstGeom>
        </p:spPr>
      </p:pic>
      <p:sp>
        <p:nvSpPr>
          <p:cNvPr id="247" name="文本框 246"/>
          <p:cNvSpPr txBox="1"/>
          <p:nvPr/>
        </p:nvSpPr>
        <p:spPr>
          <a:xfrm>
            <a:off x="5910363" y="3803374"/>
            <a:ext cx="400110" cy="1166332"/>
          </a:xfrm>
          <a:prstGeom prst="rect">
            <a:avLst/>
          </a:prstGeom>
          <a:noFill/>
        </p:spPr>
        <p:txBody>
          <a:bodyPr vert="eaVert" wrap="square" rtlCol="0">
            <a:spAutoFit/>
          </a:bodyPr>
          <a:lstStyle/>
          <a:p>
            <a:r>
              <a:rPr lang="zh-CN" altLang="en-US" sz="1400" b="1" dirty="0"/>
              <a:t>相关性分析图</a:t>
            </a:r>
          </a:p>
        </p:txBody>
      </p:sp>
      <p:sp>
        <p:nvSpPr>
          <p:cNvPr id="248" name="文本框 247"/>
          <p:cNvSpPr txBox="1"/>
          <p:nvPr/>
        </p:nvSpPr>
        <p:spPr>
          <a:xfrm>
            <a:off x="6490227" y="2199169"/>
            <a:ext cx="2486062" cy="338554"/>
          </a:xfrm>
          <a:prstGeom prst="rect">
            <a:avLst/>
          </a:prstGeom>
          <a:noFill/>
        </p:spPr>
        <p:txBody>
          <a:bodyPr wrap="square" rtlCol="0">
            <a:spAutoFit/>
          </a:bodyPr>
          <a:lstStyle/>
          <a:p>
            <a:r>
              <a:rPr lang="zh-CN" altLang="en-US" sz="1600" b="1" dirty="0">
                <a:solidFill>
                  <a:srgbClr val="FF0000"/>
                </a:solidFill>
              </a:rPr>
              <a:t>特征分析结果可视化</a:t>
            </a:r>
          </a:p>
        </p:txBody>
      </p:sp>
      <p:sp>
        <p:nvSpPr>
          <p:cNvPr id="249" name="文本框 248"/>
          <p:cNvSpPr txBox="1"/>
          <p:nvPr/>
        </p:nvSpPr>
        <p:spPr>
          <a:xfrm>
            <a:off x="5895268" y="2333747"/>
            <a:ext cx="400110" cy="1166332"/>
          </a:xfrm>
          <a:prstGeom prst="rect">
            <a:avLst/>
          </a:prstGeom>
          <a:noFill/>
        </p:spPr>
        <p:txBody>
          <a:bodyPr vert="eaVert" wrap="square" rtlCol="0">
            <a:spAutoFit/>
          </a:bodyPr>
          <a:lstStyle/>
          <a:p>
            <a:r>
              <a:rPr lang="zh-CN" altLang="en-US" sz="1400" b="1" dirty="0"/>
              <a:t>稀疏性分析图</a:t>
            </a:r>
          </a:p>
        </p:txBody>
      </p:sp>
      <p:sp>
        <p:nvSpPr>
          <p:cNvPr id="251" name="文本框 250"/>
          <p:cNvSpPr txBox="1"/>
          <p:nvPr/>
        </p:nvSpPr>
        <p:spPr>
          <a:xfrm>
            <a:off x="5895268" y="5181826"/>
            <a:ext cx="400110" cy="1166332"/>
          </a:xfrm>
          <a:prstGeom prst="rect">
            <a:avLst/>
          </a:prstGeom>
          <a:noFill/>
        </p:spPr>
        <p:txBody>
          <a:bodyPr vert="eaVert" wrap="square" rtlCol="0">
            <a:spAutoFit/>
          </a:bodyPr>
          <a:lstStyle/>
          <a:p>
            <a:r>
              <a:rPr lang="zh-CN" altLang="en-US" sz="1400" b="1" dirty="0"/>
              <a:t>冗余性分析图</a:t>
            </a:r>
          </a:p>
        </p:txBody>
      </p:sp>
      <p:pic>
        <p:nvPicPr>
          <p:cNvPr id="253" name="图片 252"/>
          <p:cNvPicPr>
            <a:picLocks noChangeAspect="1"/>
          </p:cNvPicPr>
          <p:nvPr/>
        </p:nvPicPr>
        <p:blipFill>
          <a:blip r:embed="rId9"/>
          <a:stretch>
            <a:fillRect/>
          </a:stretch>
        </p:blipFill>
        <p:spPr>
          <a:xfrm>
            <a:off x="6136070" y="2569128"/>
            <a:ext cx="1684466" cy="1178102"/>
          </a:xfrm>
          <a:prstGeom prst="rect">
            <a:avLst/>
          </a:prstGeom>
        </p:spPr>
      </p:pic>
      <p:pic>
        <p:nvPicPr>
          <p:cNvPr id="254" name="图片 253"/>
          <p:cNvPicPr>
            <a:picLocks noChangeAspect="1"/>
          </p:cNvPicPr>
          <p:nvPr/>
        </p:nvPicPr>
        <p:blipFill>
          <a:blip r:embed="rId10"/>
          <a:stretch>
            <a:fillRect/>
          </a:stretch>
        </p:blipFill>
        <p:spPr>
          <a:xfrm>
            <a:off x="7525742" y="2578038"/>
            <a:ext cx="1696189" cy="1173291"/>
          </a:xfrm>
          <a:prstGeom prst="rect">
            <a:avLst/>
          </a:prstGeom>
        </p:spPr>
      </p:pic>
      <p:sp>
        <p:nvSpPr>
          <p:cNvPr id="256" name="文本框 255"/>
          <p:cNvSpPr txBox="1"/>
          <p:nvPr/>
        </p:nvSpPr>
        <p:spPr>
          <a:xfrm>
            <a:off x="6512534" y="2463102"/>
            <a:ext cx="1129906" cy="307777"/>
          </a:xfrm>
          <a:prstGeom prst="rect">
            <a:avLst/>
          </a:prstGeom>
          <a:noFill/>
        </p:spPr>
        <p:txBody>
          <a:bodyPr wrap="square" rtlCol="0">
            <a:spAutoFit/>
          </a:bodyPr>
          <a:lstStyle/>
          <a:p>
            <a:r>
              <a:rPr lang="zh-CN" altLang="en-US" sz="1400" b="1" dirty="0">
                <a:solidFill>
                  <a:srgbClr val="FF0000"/>
                </a:solidFill>
              </a:rPr>
              <a:t>属性稀疏值</a:t>
            </a:r>
          </a:p>
        </p:txBody>
      </p:sp>
      <p:sp>
        <p:nvSpPr>
          <p:cNvPr id="257" name="文本框 256"/>
          <p:cNvSpPr txBox="1"/>
          <p:nvPr/>
        </p:nvSpPr>
        <p:spPr>
          <a:xfrm>
            <a:off x="7922115" y="2440443"/>
            <a:ext cx="1076352" cy="316432"/>
          </a:xfrm>
          <a:prstGeom prst="rect">
            <a:avLst/>
          </a:prstGeom>
          <a:noFill/>
        </p:spPr>
        <p:txBody>
          <a:bodyPr wrap="square" rtlCol="0">
            <a:spAutoFit/>
          </a:bodyPr>
          <a:lstStyle/>
          <a:p>
            <a:r>
              <a:rPr lang="zh-CN" altLang="en-US" sz="1400" b="1" dirty="0">
                <a:solidFill>
                  <a:srgbClr val="FF0000"/>
                </a:solidFill>
              </a:rPr>
              <a:t>属性方差值</a:t>
            </a:r>
          </a:p>
        </p:txBody>
      </p:sp>
      <p:pic>
        <p:nvPicPr>
          <p:cNvPr id="260" name="图片 259"/>
          <p:cNvPicPr>
            <a:picLocks noChangeAspect="1"/>
          </p:cNvPicPr>
          <p:nvPr/>
        </p:nvPicPr>
        <p:blipFill>
          <a:blip r:embed="rId11"/>
          <a:stretch>
            <a:fillRect/>
          </a:stretch>
        </p:blipFill>
        <p:spPr>
          <a:xfrm>
            <a:off x="6052963" y="3774081"/>
            <a:ext cx="1911452" cy="1465100"/>
          </a:xfrm>
          <a:prstGeom prst="rect">
            <a:avLst/>
          </a:prstGeom>
        </p:spPr>
      </p:pic>
      <p:sp>
        <p:nvSpPr>
          <p:cNvPr id="261" name="文本框 260"/>
          <p:cNvSpPr txBox="1"/>
          <p:nvPr/>
        </p:nvSpPr>
        <p:spPr>
          <a:xfrm>
            <a:off x="6260989" y="3791423"/>
            <a:ext cx="1551723" cy="276999"/>
          </a:xfrm>
          <a:prstGeom prst="rect">
            <a:avLst/>
          </a:prstGeom>
          <a:noFill/>
        </p:spPr>
        <p:txBody>
          <a:bodyPr wrap="square" rtlCol="0">
            <a:spAutoFit/>
          </a:bodyPr>
          <a:lstStyle/>
          <a:p>
            <a:r>
              <a:rPr lang="zh-CN" altLang="en-US" sz="1200" b="1" dirty="0">
                <a:solidFill>
                  <a:srgbClr val="FF0000"/>
                </a:solidFill>
              </a:rPr>
              <a:t>条件属性相关系数</a:t>
            </a:r>
          </a:p>
        </p:txBody>
      </p:sp>
      <p:graphicFrame>
        <p:nvGraphicFramePr>
          <p:cNvPr id="263" name="表格 262">
            <a:extLst>
              <a:ext uri="{FF2B5EF4-FFF2-40B4-BE49-F238E27FC236}">
                <a16:creationId xmlns:a16="http://schemas.microsoft.com/office/drawing/2014/main" xmlns="" id="{82B17029-76B1-49BB-B293-FF8B928B8CEC}"/>
              </a:ext>
            </a:extLst>
          </p:cNvPr>
          <p:cNvGraphicFramePr>
            <a:graphicFrameLocks noGrp="1"/>
          </p:cNvGraphicFramePr>
          <p:nvPr>
            <p:extLst/>
          </p:nvPr>
        </p:nvGraphicFramePr>
        <p:xfrm>
          <a:off x="3889544" y="979697"/>
          <a:ext cx="1378582" cy="1051560"/>
        </p:xfrm>
        <a:graphic>
          <a:graphicData uri="http://schemas.openxmlformats.org/drawingml/2006/table">
            <a:tbl>
              <a:tblPr>
                <a:tableStyleId>{7DF18680-E054-41AD-8BC1-D1AEF772440D}</a:tableStyleId>
              </a:tblPr>
              <a:tblGrid>
                <a:gridCol w="782438">
                  <a:extLst>
                    <a:ext uri="{9D8B030D-6E8A-4147-A177-3AD203B41FA5}">
                      <a16:colId xmlns:a16="http://schemas.microsoft.com/office/drawing/2014/main" xmlns="" val="1534108306"/>
                    </a:ext>
                  </a:extLst>
                </a:gridCol>
                <a:gridCol w="596144">
                  <a:extLst>
                    <a:ext uri="{9D8B030D-6E8A-4147-A177-3AD203B41FA5}">
                      <a16:colId xmlns:a16="http://schemas.microsoft.com/office/drawing/2014/main" xmlns="" val="2171917429"/>
                    </a:ext>
                  </a:extLst>
                </a:gridCol>
              </a:tblGrid>
              <a:tr h="153303">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201135549"/>
                  </a:ext>
                </a:extLst>
              </a:tr>
              <a:tr h="153303">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753678148"/>
                  </a:ext>
                </a:extLst>
              </a:tr>
              <a:tr h="153303">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37059762"/>
                  </a:ext>
                </a:extLst>
              </a:tr>
              <a:tr h="153303">
                <a:tc>
                  <a:txBody>
                    <a:bodyPr/>
                    <a:lstStyle/>
                    <a:p>
                      <a:pPr algn="l" fontAlgn="b"/>
                      <a:r>
                        <a:rPr lang="zh-CN" altLang="en-US" sz="1100" u="none" strike="noStrike" dirty="0">
                          <a:effectLst/>
                        </a:rPr>
                        <a:t>条件维度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61295978"/>
                  </a:ext>
                </a:extLst>
              </a:tr>
              <a:tr h="153303">
                <a:tc>
                  <a:txBody>
                    <a:bodyPr/>
                    <a:lstStyle/>
                    <a:p>
                      <a:pPr algn="l" fontAlgn="b"/>
                      <a:r>
                        <a:rPr lang="zh-CN" altLang="en-US" sz="1100" u="none" strike="noStrike" dirty="0">
                          <a:effectLst/>
                        </a:rPr>
                        <a:t>计算新属性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5</a:t>
                      </a:r>
                      <a:r>
                        <a:rPr lang="zh-CN" altLang="en-US" sz="1100" u="none" strike="noStrike" dirty="0">
                          <a:effectLst/>
                        </a:rPr>
                        <a:t>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195761531"/>
                  </a:ext>
                </a:extLst>
              </a:tr>
              <a:tr h="153303">
                <a:tc>
                  <a:txBody>
                    <a:bodyPr/>
                    <a:lstStyle/>
                    <a:p>
                      <a:pPr algn="l" fontAlgn="b"/>
                      <a:r>
                        <a:rPr lang="zh-CN" altLang="en-US" sz="1100" u="none" strike="noStrike" dirty="0">
                          <a:effectLst/>
                        </a:rPr>
                        <a:t>决策属性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78136561"/>
                  </a:ext>
                </a:extLst>
              </a:tr>
            </a:tbl>
          </a:graphicData>
        </a:graphic>
      </p:graphicFrame>
      <p:pic>
        <p:nvPicPr>
          <p:cNvPr id="265" name="图片 264"/>
          <p:cNvPicPr>
            <a:picLocks noChangeAspect="1"/>
          </p:cNvPicPr>
          <p:nvPr/>
        </p:nvPicPr>
        <p:blipFill>
          <a:blip r:embed="rId12"/>
          <a:stretch>
            <a:fillRect/>
          </a:stretch>
        </p:blipFill>
        <p:spPr>
          <a:xfrm>
            <a:off x="6057664" y="826992"/>
            <a:ext cx="2442645" cy="1344874"/>
          </a:xfrm>
          <a:prstGeom prst="rect">
            <a:avLst/>
          </a:prstGeom>
        </p:spPr>
      </p:pic>
      <p:sp>
        <p:nvSpPr>
          <p:cNvPr id="266" name="文本框 265"/>
          <p:cNvSpPr txBox="1"/>
          <p:nvPr/>
        </p:nvSpPr>
        <p:spPr>
          <a:xfrm>
            <a:off x="8460291" y="905883"/>
            <a:ext cx="400110" cy="1212213"/>
          </a:xfrm>
          <a:prstGeom prst="rect">
            <a:avLst/>
          </a:prstGeom>
          <a:noFill/>
        </p:spPr>
        <p:txBody>
          <a:bodyPr vert="eaVert" wrap="square" rtlCol="0">
            <a:spAutoFit/>
          </a:bodyPr>
          <a:lstStyle/>
          <a:p>
            <a:r>
              <a:rPr lang="zh-CN" altLang="en-US" sz="1400" b="1" dirty="0">
                <a:solidFill>
                  <a:srgbClr val="FF0000"/>
                </a:solidFill>
              </a:rPr>
              <a:t>蠕变性能数据</a:t>
            </a:r>
          </a:p>
        </p:txBody>
      </p:sp>
      <p:pic>
        <p:nvPicPr>
          <p:cNvPr id="267" name="图片 266"/>
          <p:cNvPicPr>
            <a:picLocks noChangeAspect="1"/>
          </p:cNvPicPr>
          <p:nvPr/>
        </p:nvPicPr>
        <p:blipFill>
          <a:blip r:embed="rId13"/>
          <a:stretch>
            <a:fillRect/>
          </a:stretch>
        </p:blipFill>
        <p:spPr>
          <a:xfrm>
            <a:off x="7318556" y="5239957"/>
            <a:ext cx="1669574" cy="1314993"/>
          </a:xfrm>
          <a:prstGeom prst="rect">
            <a:avLst/>
          </a:prstGeom>
        </p:spPr>
      </p:pic>
      <p:pic>
        <p:nvPicPr>
          <p:cNvPr id="269" name="图片 268"/>
          <p:cNvPicPr>
            <a:picLocks noChangeAspect="1"/>
          </p:cNvPicPr>
          <p:nvPr/>
        </p:nvPicPr>
        <p:blipFill>
          <a:blip r:embed="rId14"/>
          <a:stretch>
            <a:fillRect/>
          </a:stretch>
        </p:blipFill>
        <p:spPr>
          <a:xfrm>
            <a:off x="6532322" y="5212127"/>
            <a:ext cx="625075" cy="1260397"/>
          </a:xfrm>
          <a:prstGeom prst="rect">
            <a:avLst/>
          </a:prstGeom>
        </p:spPr>
      </p:pic>
      <p:sp>
        <p:nvSpPr>
          <p:cNvPr id="270" name="文本框 269"/>
          <p:cNvSpPr txBox="1"/>
          <p:nvPr/>
        </p:nvSpPr>
        <p:spPr>
          <a:xfrm>
            <a:off x="6250843" y="5341014"/>
            <a:ext cx="400110" cy="1025694"/>
          </a:xfrm>
          <a:prstGeom prst="rect">
            <a:avLst/>
          </a:prstGeom>
          <a:noFill/>
        </p:spPr>
        <p:txBody>
          <a:bodyPr vert="eaVert" wrap="square" rtlCol="0">
            <a:spAutoFit/>
          </a:bodyPr>
          <a:lstStyle/>
          <a:p>
            <a:r>
              <a:rPr lang="zh-CN" altLang="en-US" sz="1400" b="1" dirty="0">
                <a:solidFill>
                  <a:srgbClr val="FF0000"/>
                </a:solidFill>
              </a:rPr>
              <a:t>特征重要度</a:t>
            </a:r>
          </a:p>
        </p:txBody>
      </p:sp>
      <p:sp>
        <p:nvSpPr>
          <p:cNvPr id="109" name="文本框 108">
            <a:extLst>
              <a:ext uri="{FF2B5EF4-FFF2-40B4-BE49-F238E27FC236}">
                <a16:creationId xmlns:a16="http://schemas.microsoft.com/office/drawing/2014/main" xmlns="" id="{866CF783-44DE-4327-B6A3-6B61F43ABAF2}"/>
              </a:ext>
            </a:extLst>
          </p:cNvPr>
          <p:cNvSpPr txBox="1"/>
          <p:nvPr/>
        </p:nvSpPr>
        <p:spPr>
          <a:xfrm>
            <a:off x="507251" y="838478"/>
            <a:ext cx="1592063" cy="1338828"/>
          </a:xfrm>
          <a:prstGeom prst="rect">
            <a:avLst/>
          </a:prstGeom>
          <a:noFill/>
        </p:spPr>
        <p:txBody>
          <a:bodyPr wrap="square" rtlCol="0">
            <a:spAutoFit/>
          </a:bodyPr>
          <a:lstStyle/>
          <a:p>
            <a:r>
              <a:rPr lang="zh-CN" altLang="en-US" sz="900" dirty="0">
                <a:solidFill>
                  <a:srgbClr val="FF0000"/>
                </a:solidFill>
              </a:rPr>
              <a:t>成分</a:t>
            </a:r>
            <a:r>
              <a:rPr lang="en-US" altLang="zh-CN" sz="900" dirty="0">
                <a:solidFill>
                  <a:srgbClr val="FF0000"/>
                </a:solidFill>
              </a:rPr>
              <a:t>:</a:t>
            </a:r>
            <a:r>
              <a:rPr lang="en-US" altLang="zh-CN" sz="900" dirty="0"/>
              <a:t>Ni, Re, Co, Al, </a:t>
            </a:r>
            <a:r>
              <a:rPr lang="en-US" altLang="zh-CN" sz="900" dirty="0" err="1"/>
              <a:t>Ti</a:t>
            </a:r>
            <a:r>
              <a:rPr lang="en-US" altLang="zh-CN" sz="900" dirty="0"/>
              <a:t>, W, Mo, Cr, Ta, C, B,  Y,  </a:t>
            </a:r>
            <a:r>
              <a:rPr lang="en-US" altLang="zh-CN" sz="900" dirty="0" err="1"/>
              <a:t>Nb</a:t>
            </a:r>
            <a:r>
              <a:rPr lang="en-US" altLang="zh-CN" sz="900" dirty="0"/>
              <a:t>, </a:t>
            </a:r>
            <a:r>
              <a:rPr lang="en-US" altLang="zh-CN" sz="900" dirty="0" err="1"/>
              <a:t>Hf</a:t>
            </a:r>
            <a:endParaRPr lang="en-US" altLang="zh-CN" sz="900" dirty="0"/>
          </a:p>
          <a:p>
            <a:r>
              <a:rPr lang="zh-CN" altLang="en-US" sz="900" dirty="0">
                <a:solidFill>
                  <a:srgbClr val="FF0000"/>
                </a:solidFill>
              </a:rPr>
              <a:t>热处理</a:t>
            </a:r>
            <a:r>
              <a:rPr lang="en-US" altLang="zh-CN" sz="900" dirty="0">
                <a:solidFill>
                  <a:srgbClr val="FF0000"/>
                </a:solidFill>
              </a:rPr>
              <a:t>: </a:t>
            </a:r>
            <a:r>
              <a:rPr lang="zh-CN" altLang="en-US" sz="900" dirty="0"/>
              <a:t>固溶温度</a:t>
            </a:r>
            <a:r>
              <a:rPr lang="en-US" altLang="zh-CN" sz="900" dirty="0"/>
              <a:t>, </a:t>
            </a:r>
            <a:r>
              <a:rPr lang="zh-CN" altLang="en-US" sz="900" dirty="0"/>
              <a:t>固溶时间</a:t>
            </a:r>
            <a:r>
              <a:rPr lang="en-US" altLang="zh-CN" sz="900" dirty="0"/>
              <a:t>, </a:t>
            </a:r>
            <a:r>
              <a:rPr lang="zh-CN" altLang="en-US" sz="900" dirty="0"/>
              <a:t>时效</a:t>
            </a:r>
            <a:r>
              <a:rPr lang="en-US" altLang="zh-CN" sz="900" dirty="0"/>
              <a:t>1 2</a:t>
            </a:r>
            <a:r>
              <a:rPr lang="zh-CN" altLang="en-US" sz="900" dirty="0"/>
              <a:t>温度</a:t>
            </a:r>
            <a:r>
              <a:rPr lang="en-US" altLang="zh-CN" sz="900" dirty="0"/>
              <a:t>, </a:t>
            </a:r>
            <a:r>
              <a:rPr lang="zh-CN" altLang="en-US" sz="900" dirty="0"/>
              <a:t>时效</a:t>
            </a:r>
            <a:r>
              <a:rPr lang="en-US" altLang="zh-CN" sz="900" dirty="0"/>
              <a:t>1 2</a:t>
            </a:r>
            <a:r>
              <a:rPr lang="zh-CN" altLang="en-US" sz="900" dirty="0"/>
              <a:t>时间</a:t>
            </a:r>
            <a:endParaRPr lang="en-US" altLang="zh-CN" sz="900" dirty="0"/>
          </a:p>
          <a:p>
            <a:r>
              <a:rPr lang="zh-CN" altLang="en-US" sz="900" dirty="0">
                <a:solidFill>
                  <a:srgbClr val="FF0000"/>
                </a:solidFill>
              </a:rPr>
              <a:t>条件</a:t>
            </a:r>
            <a:r>
              <a:rPr lang="en-US" altLang="zh-CN" sz="900" dirty="0">
                <a:solidFill>
                  <a:srgbClr val="FF0000"/>
                </a:solidFill>
              </a:rPr>
              <a:t>: </a:t>
            </a:r>
            <a:r>
              <a:rPr lang="zh-CN" altLang="en-US" sz="900" dirty="0"/>
              <a:t>外部温度</a:t>
            </a:r>
            <a:r>
              <a:rPr lang="en-US" altLang="zh-CN" sz="900" dirty="0"/>
              <a:t>, </a:t>
            </a:r>
            <a:r>
              <a:rPr lang="zh-CN" altLang="en-US" sz="900" dirty="0"/>
              <a:t>外部应力</a:t>
            </a:r>
            <a:endParaRPr lang="en-US" altLang="zh-CN" sz="900" dirty="0"/>
          </a:p>
          <a:p>
            <a:r>
              <a:rPr lang="zh-CN" altLang="en-US" sz="900" dirty="0">
                <a:solidFill>
                  <a:srgbClr val="FF0000"/>
                </a:solidFill>
              </a:rPr>
              <a:t>计算新属性</a:t>
            </a:r>
            <a:r>
              <a:rPr lang="en-US" altLang="zh-CN" sz="900" dirty="0">
                <a:solidFill>
                  <a:srgbClr val="FF0000"/>
                </a:solidFill>
              </a:rPr>
              <a:t>:</a:t>
            </a:r>
            <a:r>
              <a:rPr lang="zh-CN" altLang="en-US" sz="900" dirty="0"/>
              <a:t>相摩尔分数</a:t>
            </a:r>
            <a:r>
              <a:rPr lang="en-US" altLang="zh-CN" sz="900" dirty="0"/>
              <a:t>, </a:t>
            </a:r>
            <a:r>
              <a:rPr lang="zh-CN" altLang="en-US" sz="900" dirty="0"/>
              <a:t>层错能</a:t>
            </a:r>
            <a:r>
              <a:rPr lang="en-US" altLang="zh-CN" sz="900" dirty="0"/>
              <a:t>, </a:t>
            </a:r>
            <a:r>
              <a:rPr lang="zh-CN" altLang="en-US" sz="900" dirty="0"/>
              <a:t>晶格常数</a:t>
            </a:r>
            <a:r>
              <a:rPr lang="en-US" altLang="zh-CN" sz="900" dirty="0"/>
              <a:t>, </a:t>
            </a:r>
            <a:r>
              <a:rPr lang="zh-CN" altLang="en-US" sz="900" dirty="0"/>
              <a:t>剪切模量</a:t>
            </a:r>
            <a:r>
              <a:rPr lang="en-US" altLang="zh-CN" sz="900" dirty="0"/>
              <a:t>, </a:t>
            </a:r>
            <a:r>
              <a:rPr lang="zh-CN" altLang="en-US" sz="900" dirty="0"/>
              <a:t>扩散系数</a:t>
            </a:r>
            <a:endParaRPr lang="en-US" altLang="zh-CN" sz="900" dirty="0"/>
          </a:p>
          <a:p>
            <a:r>
              <a:rPr lang="zh-CN" altLang="en-US" sz="900" dirty="0">
                <a:solidFill>
                  <a:srgbClr val="FF0000"/>
                </a:solidFill>
              </a:rPr>
              <a:t>目标属性</a:t>
            </a:r>
            <a:r>
              <a:rPr lang="en-US" altLang="zh-CN" sz="900" dirty="0">
                <a:solidFill>
                  <a:srgbClr val="FF0000"/>
                </a:solidFill>
              </a:rPr>
              <a:t>:</a:t>
            </a:r>
            <a:r>
              <a:rPr lang="zh-CN" altLang="en-US" sz="900" dirty="0"/>
              <a:t>蠕变断裂寿命</a:t>
            </a:r>
            <a:endParaRPr lang="en-US" altLang="zh-CN" sz="900" dirty="0"/>
          </a:p>
        </p:txBody>
      </p:sp>
      <p:pic>
        <p:nvPicPr>
          <p:cNvPr id="110" name="图片 10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71666" y="1271645"/>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图片 110">
            <a:extLst>
              <a:ext uri="{FF2B5EF4-FFF2-40B4-BE49-F238E27FC236}">
                <a16:creationId xmlns:a16="http://schemas.microsoft.com/office/drawing/2014/main" xmlns="" id="{55E5E810-B581-4918-8203-D0DBAE39134C}"/>
              </a:ext>
            </a:extLst>
          </p:cNvPr>
          <p:cNvPicPr>
            <a:picLocks noChangeAspect="1"/>
          </p:cNvPicPr>
          <p:nvPr/>
        </p:nvPicPr>
        <p:blipFill>
          <a:blip r:embed="rId17"/>
          <a:stretch>
            <a:fillRect/>
          </a:stretch>
        </p:blipFill>
        <p:spPr>
          <a:xfrm>
            <a:off x="582486" y="1241596"/>
            <a:ext cx="8436548" cy="5119349"/>
          </a:xfrm>
          <a:prstGeom prst="rect">
            <a:avLst/>
          </a:prstGeom>
        </p:spPr>
      </p:pic>
    </p:spTree>
    <p:extLst>
      <p:ext uri="{BB962C8B-B14F-4D97-AF65-F5344CB8AC3E}">
        <p14:creationId xmlns:p14="http://schemas.microsoft.com/office/powerpoint/2010/main" val="77886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10"/>
                                        </p:tgtEl>
                                      </p:cBhvr>
                                      <p:by x="150000" y="150000"/>
                                    </p:animScale>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500"/>
                                        <p:tgtEl>
                                          <p:spTgt spid="111"/>
                                        </p:tgtEl>
                                      </p:cBhvr>
                                    </p:animEffect>
                                    <p:set>
                                      <p:cBhvr>
                                        <p:cTn id="14"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133411267"/>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566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xmlns="" id="{346DC986-416C-4BB3-8124-CF2C1E143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743" y="2565620"/>
            <a:ext cx="3846178" cy="2807596"/>
          </a:xfrm>
          <a:prstGeom prst="rect">
            <a:avLst/>
          </a:prstGeom>
        </p:spPr>
      </p:pic>
      <p:pic>
        <p:nvPicPr>
          <p:cNvPr id="9" name="图片 8">
            <a:extLst>
              <a:ext uri="{FF2B5EF4-FFF2-40B4-BE49-F238E27FC236}">
                <a16:creationId xmlns:a16="http://schemas.microsoft.com/office/drawing/2014/main" xmlns="" id="{365EA71D-A9B0-40D5-AAF7-743E03D9E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19" y="2420888"/>
            <a:ext cx="4170131" cy="2989101"/>
          </a:xfrm>
          <a:prstGeom prst="rect">
            <a:avLst/>
          </a:prstGeom>
        </p:spPr>
      </p:pic>
      <p:sp>
        <p:nvSpPr>
          <p:cNvPr id="25" name="文本框 24"/>
          <p:cNvSpPr txBox="1"/>
          <p:nvPr/>
        </p:nvSpPr>
        <p:spPr>
          <a:xfrm>
            <a:off x="289619" y="5397428"/>
            <a:ext cx="8614321" cy="1354217"/>
          </a:xfrm>
          <a:prstGeom prst="rect">
            <a:avLst/>
          </a:prstGeom>
          <a:noFill/>
        </p:spPr>
        <p:txBody>
          <a:bodyPr wrap="square" rtlCol="0">
            <a:spAutoFit/>
          </a:bodyPr>
          <a:lstStyle/>
          <a:p>
            <a:r>
              <a:rPr lang="zh-CN" altLang="en-US" sz="1600" b="1" dirty="0"/>
              <a:t>稀疏性结论：</a:t>
            </a:r>
            <a:endParaRPr lang="en-US" altLang="zh-CN" sz="1600" b="1" dirty="0"/>
          </a:p>
          <a:p>
            <a:r>
              <a:rPr lang="zh-CN" altLang="en-US" sz="1600" b="1" dirty="0"/>
              <a:t>（</a:t>
            </a:r>
            <a:r>
              <a:rPr lang="en-US" altLang="zh-CN" sz="1600" b="1" dirty="0"/>
              <a:t>1</a:t>
            </a:r>
            <a:r>
              <a:rPr lang="zh-CN" altLang="en-US" sz="1600" b="1" dirty="0"/>
              <a:t>）根据专家经验，稀疏值阈值设定为</a:t>
            </a:r>
            <a:r>
              <a:rPr lang="en-US" altLang="zh-CN" sz="1600" b="1" dirty="0"/>
              <a:t>95</a:t>
            </a:r>
            <a:r>
              <a:rPr lang="zh-CN" altLang="en-US" sz="1600" b="1" dirty="0"/>
              <a:t>，从左图可以看出</a:t>
            </a:r>
            <a:r>
              <a:rPr lang="en-US" altLang="zh-CN" sz="1600" b="1" dirty="0">
                <a:solidFill>
                  <a:srgbClr val="FF0000"/>
                </a:solidFill>
              </a:rPr>
              <a:t>Y</a:t>
            </a:r>
            <a:r>
              <a:rPr lang="zh-CN" altLang="en-US" sz="1600" b="1" dirty="0">
                <a:solidFill>
                  <a:srgbClr val="FF0000"/>
                </a:solidFill>
              </a:rPr>
              <a:t>（</a:t>
            </a:r>
            <a:r>
              <a:rPr lang="zh-CN" altLang="en-US" sz="1600" dirty="0">
                <a:solidFill>
                  <a:srgbClr val="FF0000"/>
                </a:solidFill>
              </a:rPr>
              <a:t>钇</a:t>
            </a:r>
            <a:r>
              <a:rPr lang="zh-CN" altLang="en-US" sz="1600" b="1" dirty="0">
                <a:solidFill>
                  <a:srgbClr val="FF0000"/>
                </a:solidFill>
              </a:rPr>
              <a:t>）元素的质量分数</a:t>
            </a:r>
            <a:r>
              <a:rPr lang="zh-CN" altLang="en-US" sz="1600" b="1" dirty="0"/>
              <a:t>和</a:t>
            </a:r>
            <a:r>
              <a:rPr lang="en-US" altLang="zh-CN" sz="1600" b="1" dirty="0">
                <a:solidFill>
                  <a:srgbClr val="FF0000"/>
                </a:solidFill>
              </a:rPr>
              <a:t>2sat</a:t>
            </a:r>
            <a:r>
              <a:rPr lang="zh-CN" altLang="en-US" sz="1600" b="1" dirty="0">
                <a:solidFill>
                  <a:srgbClr val="FF0000"/>
                </a:solidFill>
              </a:rPr>
              <a:t>（二阶段时效处理时间）</a:t>
            </a:r>
            <a:r>
              <a:rPr lang="zh-CN" altLang="en-US" sz="1600" b="1" dirty="0"/>
              <a:t>这两个离散属性的稀疏值大于</a:t>
            </a:r>
            <a:r>
              <a:rPr lang="en-US" altLang="zh-CN" sz="1600" b="1" dirty="0"/>
              <a:t>95</a:t>
            </a:r>
            <a:r>
              <a:rPr lang="zh-CN" altLang="en-US" sz="1600" b="1" dirty="0"/>
              <a:t>，</a:t>
            </a:r>
            <a:r>
              <a:rPr lang="zh-CN" altLang="en-US" sz="1600" b="1" dirty="0">
                <a:solidFill>
                  <a:srgbClr val="FF0000"/>
                </a:solidFill>
              </a:rPr>
              <a:t>因此它们都是稀疏属性。</a:t>
            </a:r>
            <a:endParaRPr lang="en-US" altLang="zh-CN" sz="1600" b="1" dirty="0">
              <a:solidFill>
                <a:srgbClr val="FF0000"/>
              </a:solidFill>
            </a:endParaRPr>
          </a:p>
          <a:p>
            <a:r>
              <a:rPr lang="zh-CN" altLang="en-US" sz="1600" b="1" dirty="0"/>
              <a:t>（</a:t>
            </a:r>
            <a:r>
              <a:rPr lang="en-US" altLang="zh-CN" sz="1600" b="1" dirty="0"/>
              <a:t>2</a:t>
            </a:r>
            <a:r>
              <a:rPr lang="zh-CN" altLang="en-US" sz="1600" b="1" dirty="0"/>
              <a:t>）依据专家经验，属性方差阈值设定为</a:t>
            </a:r>
            <a:r>
              <a:rPr lang="en-US" altLang="zh-CN" sz="1600" b="1" dirty="0"/>
              <a:t>0.01</a:t>
            </a:r>
            <a:r>
              <a:rPr lang="zh-CN" altLang="en-US" sz="1600" b="1" dirty="0"/>
              <a:t>，从右图中可看出</a:t>
            </a:r>
            <a:r>
              <a:rPr lang="zh-CN" altLang="en-US" sz="1600" b="1" dirty="0">
                <a:solidFill>
                  <a:srgbClr val="FF0000"/>
                </a:solidFill>
              </a:rPr>
              <a:t>所有连续属性方差都大于</a:t>
            </a:r>
            <a:r>
              <a:rPr lang="en-US" altLang="zh-CN" sz="1600" b="1" dirty="0">
                <a:solidFill>
                  <a:srgbClr val="FF0000"/>
                </a:solidFill>
              </a:rPr>
              <a:t>0.01</a:t>
            </a:r>
            <a:r>
              <a:rPr lang="zh-CN" altLang="en-US" sz="1600" b="1" dirty="0"/>
              <a:t>，因此保留全部的连续属性。稀疏属性分析后，保留了</a:t>
            </a:r>
            <a:r>
              <a:rPr lang="en-US" altLang="zh-CN" sz="1600" b="1" dirty="0"/>
              <a:t>25</a:t>
            </a:r>
            <a:r>
              <a:rPr lang="zh-CN" altLang="en-US" sz="1600" b="1" dirty="0"/>
              <a:t>个属性。</a:t>
            </a:r>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稀疏属性分析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4215" y="737088"/>
            <a:ext cx="88757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5"/>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可以过滤一些稀疏属性，使得各个属性值的分布尽可能均匀，从而为后续的数据分析提供良好质量的数据，提高机器学习的预测精度。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a:t>
            </a:r>
            <a:r>
              <a:rPr lang="zh-CN" altLang="en-US" sz="1800" dirty="0">
                <a:solidFill>
                  <a:srgbClr val="FF0000"/>
                </a:solidFill>
                <a:latin typeface="Calibri" panose="020F0502020204030204" pitchFamily="34" charset="0"/>
                <a:ea typeface="宋体" panose="02010600030101010101" pitchFamily="2" charset="-122"/>
              </a:rPr>
              <a:t>样本数量为</a:t>
            </a:r>
            <a:r>
              <a:rPr lang="en-US" altLang="zh-CN" sz="1800" dirty="0">
                <a:solidFill>
                  <a:srgbClr val="FF0000"/>
                </a:solidFill>
                <a:latin typeface="Calibri" panose="020F0502020204030204" pitchFamily="34" charset="0"/>
                <a:ea typeface="宋体" panose="02010600030101010101" pitchFamily="2" charset="-122"/>
              </a:rPr>
              <a:t>78</a:t>
            </a:r>
            <a:r>
              <a:rPr lang="zh-CN" altLang="en-US" sz="1800" dirty="0">
                <a:solidFill>
                  <a:srgbClr val="FF0000"/>
                </a:solidFill>
                <a:latin typeface="Calibri" panose="020F0502020204030204" pitchFamily="34" charset="0"/>
                <a:ea typeface="宋体" panose="02010600030101010101" pitchFamily="2" charset="-122"/>
              </a:rPr>
              <a:t>条，描述因子个数为</a:t>
            </a:r>
            <a:r>
              <a:rPr lang="en-US" altLang="zh-CN" sz="1800" dirty="0">
                <a:solidFill>
                  <a:srgbClr val="FF0000"/>
                </a:solidFill>
                <a:latin typeface="Calibri" panose="020F0502020204030204" pitchFamily="34" charset="0"/>
                <a:ea typeface="宋体" panose="02010600030101010101" pitchFamily="2" charset="-122"/>
              </a:rPr>
              <a:t>27</a:t>
            </a:r>
            <a:r>
              <a:rPr lang="zh-CN" altLang="en-US" sz="1800" dirty="0">
                <a:solidFill>
                  <a:srgbClr val="FF0000"/>
                </a:solidFill>
                <a:latin typeface="Calibri" panose="020F0502020204030204" pitchFamily="34" charset="0"/>
                <a:ea typeface="宋体" panose="02010600030101010101" pitchFamily="2" charset="-122"/>
              </a:rPr>
              <a:t>个</a:t>
            </a:r>
            <a:r>
              <a:rPr lang="zh-CN" altLang="en-US" sz="1800" dirty="0">
                <a:latin typeface="Calibri" panose="020F0502020204030204" pitchFamily="34" charset="0"/>
                <a:ea typeface="宋体" panose="02010600030101010101" pitchFamily="2" charset="-122"/>
              </a:rPr>
              <a:t>的蠕变性能数据进行了稀疏属性分析。稀疏属性指的是当属性值为离散值时比如</a:t>
            </a:r>
            <a:r>
              <a:rPr lang="en-US" altLang="zh-CN" sz="1800" dirty="0">
                <a:latin typeface="Calibri" panose="020F0502020204030204" pitchFamily="34" charset="0"/>
                <a:ea typeface="宋体" panose="02010600030101010101" pitchFamily="2" charset="-122"/>
              </a:rPr>
              <a:t>0,1</a:t>
            </a:r>
            <a:r>
              <a:rPr lang="zh-CN" altLang="en-US" sz="1800" dirty="0">
                <a:latin typeface="Calibri" panose="020F0502020204030204" pitchFamily="34" charset="0"/>
                <a:ea typeface="宋体" panose="02010600030101010101" pitchFamily="2" charset="-122"/>
              </a:rPr>
              <a:t>，如果其中某个离散值的数量超过总数量的</a:t>
            </a:r>
            <a:r>
              <a:rPr lang="en-US" altLang="zh-CN" sz="1800" dirty="0">
                <a:latin typeface="Calibri" panose="020F0502020204030204" pitchFamily="34" charset="0"/>
                <a:ea typeface="宋体" panose="02010600030101010101" pitchFamily="2" charset="-122"/>
              </a:rPr>
              <a:t>95%</a:t>
            </a:r>
            <a:r>
              <a:rPr lang="zh-CN" altLang="en-US" sz="1800" dirty="0">
                <a:latin typeface="Calibri" panose="020F0502020204030204" pitchFamily="34" charset="0"/>
                <a:ea typeface="宋体" panose="02010600030101010101" pitchFamily="2" charset="-122"/>
              </a:rPr>
              <a:t>，说明该离散值对应的属性为稀疏属性；当属性值为连续值时，如果属性值的方差小于给定阈值时，也说明该属性为稀疏属性。</a:t>
            </a:r>
          </a:p>
        </p:txBody>
      </p:sp>
      <p:cxnSp>
        <p:nvCxnSpPr>
          <p:cNvPr id="6" name="直接连接符 5"/>
          <p:cNvCxnSpPr/>
          <p:nvPr/>
        </p:nvCxnSpPr>
        <p:spPr>
          <a:xfrm>
            <a:off x="3995936" y="2414079"/>
            <a:ext cx="20053" cy="2650924"/>
          </a:xfrm>
          <a:prstGeom prst="line">
            <a:avLst/>
          </a:prstGeom>
          <a:ln w="28575">
            <a:solidFill>
              <a:schemeClr val="accent2">
                <a:lumMod val="60000"/>
                <a:lumOff val="4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064374" y="2539519"/>
            <a:ext cx="382160" cy="678151"/>
          </a:xfrm>
          <a:prstGeom prst="rect">
            <a:avLst/>
          </a:prstGeom>
          <a:noFill/>
        </p:spPr>
        <p:txBody>
          <a:bodyPr vert="eaVert" wrap="square" rtlCol="0">
            <a:spAutoFit/>
          </a:bodyPr>
          <a:lstStyle/>
          <a:p>
            <a:r>
              <a:rPr lang="zh-CN" altLang="en-US" sz="1200" b="1" dirty="0">
                <a:solidFill>
                  <a:srgbClr val="FF0000"/>
                </a:solidFill>
              </a:rPr>
              <a:t>阈值</a:t>
            </a:r>
            <a:r>
              <a:rPr lang="en-US" altLang="zh-CN" sz="1200" b="1" dirty="0">
                <a:solidFill>
                  <a:srgbClr val="FF0000"/>
                </a:solidFill>
              </a:rPr>
              <a:t>-95</a:t>
            </a:r>
            <a:endParaRPr lang="zh-CN" altLang="en-US" sz="1200" b="1" dirty="0">
              <a:solidFill>
                <a:srgbClr val="FF0000"/>
              </a:solidFill>
            </a:endParaRPr>
          </a:p>
        </p:txBody>
      </p:sp>
      <p:cxnSp>
        <p:nvCxnSpPr>
          <p:cNvPr id="18" name="直接连接符 17"/>
          <p:cNvCxnSpPr/>
          <p:nvPr/>
        </p:nvCxnSpPr>
        <p:spPr>
          <a:xfrm>
            <a:off x="5209395" y="2402310"/>
            <a:ext cx="0" cy="2754882"/>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889992" y="2547941"/>
            <a:ext cx="369332" cy="717153"/>
          </a:xfrm>
          <a:prstGeom prst="rect">
            <a:avLst/>
          </a:prstGeom>
          <a:noFill/>
        </p:spPr>
        <p:txBody>
          <a:bodyPr vert="eaVert" wrap="square" rtlCol="0">
            <a:spAutoFit/>
          </a:bodyPr>
          <a:lstStyle/>
          <a:p>
            <a:r>
              <a:rPr lang="zh-CN" altLang="en-US" sz="1200" b="1" dirty="0">
                <a:solidFill>
                  <a:srgbClr val="FF0000"/>
                </a:solidFill>
              </a:rPr>
              <a:t>阈值</a:t>
            </a:r>
            <a:r>
              <a:rPr lang="en-US" altLang="zh-CN" sz="1200" b="1" dirty="0">
                <a:solidFill>
                  <a:srgbClr val="FF0000"/>
                </a:solidFill>
              </a:rPr>
              <a:t>-0.01</a:t>
            </a:r>
            <a:endParaRPr lang="zh-CN" altLang="en-US" sz="1200" b="1" dirty="0">
              <a:solidFill>
                <a:srgbClr val="FF0000"/>
              </a:solidFill>
            </a:endParaRPr>
          </a:p>
        </p:txBody>
      </p:sp>
      <p:sp>
        <p:nvSpPr>
          <p:cNvPr id="24" name="矩形 23"/>
          <p:cNvSpPr/>
          <p:nvPr/>
        </p:nvSpPr>
        <p:spPr>
          <a:xfrm>
            <a:off x="289622" y="5396439"/>
            <a:ext cx="8614321" cy="1306118"/>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69952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xmlns="" id="{D633C84C-C517-41B4-B5B5-0CD357461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51" y="2534551"/>
            <a:ext cx="3943817" cy="2846407"/>
          </a:xfrm>
          <a:prstGeom prst="rect">
            <a:avLst/>
          </a:prstGeom>
        </p:spPr>
      </p:pic>
      <p:pic>
        <p:nvPicPr>
          <p:cNvPr id="6" name="图片 5">
            <a:extLst>
              <a:ext uri="{FF2B5EF4-FFF2-40B4-BE49-F238E27FC236}">
                <a16:creationId xmlns:a16="http://schemas.microsoft.com/office/drawing/2014/main" xmlns="" id="{95CFCFA1-9F6A-47AB-8E7F-70FA4620B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053" y="1679803"/>
            <a:ext cx="4094560" cy="4191895"/>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t>相关属性分析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2529" y="735653"/>
            <a:ext cx="88757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5"/>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可以过滤无关或弱相关的属性，保留最相关的属性，使得条件属性与决策属性之间的相关性较强，从而为后续的数据分析提供良好质量的数据，提高机器学习的预测精度。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eaLnBrk="1" hangingPunct="1">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对样本数量为</a:t>
            </a:r>
            <a:r>
              <a:rPr lang="en-US" altLang="zh-CN" sz="1800" dirty="0">
                <a:latin typeface="Calibri" panose="020F0502020204030204" pitchFamily="34" charset="0"/>
                <a:ea typeface="宋体" panose="02010600030101010101" pitchFamily="2" charset="-122"/>
              </a:rPr>
              <a:t>78</a:t>
            </a:r>
            <a:r>
              <a:rPr lang="zh-CN" altLang="en-US" sz="1800" dirty="0">
                <a:latin typeface="Calibri" panose="020F0502020204030204" pitchFamily="34" charset="0"/>
                <a:ea typeface="宋体" panose="02010600030101010101" pitchFamily="2" charset="-122"/>
              </a:rPr>
              <a:t>条，描述因子个数为</a:t>
            </a:r>
            <a:r>
              <a:rPr lang="en-US" altLang="zh-CN" sz="1800" dirty="0">
                <a:latin typeface="Calibri" panose="020F0502020204030204" pitchFamily="34" charset="0"/>
                <a:ea typeface="宋体" panose="02010600030101010101" pitchFamily="2" charset="-122"/>
              </a:rPr>
              <a:t>25</a:t>
            </a:r>
            <a:r>
              <a:rPr lang="zh-CN" altLang="en-US" sz="1800" dirty="0">
                <a:latin typeface="Calibri" panose="020F0502020204030204" pitchFamily="34" charset="0"/>
                <a:ea typeface="宋体" panose="02010600030101010101" pitchFamily="2" charset="-122"/>
              </a:rPr>
              <a:t>个的蠕变性能数据进行了相关性分析。其中，红色表示</a:t>
            </a:r>
            <a:r>
              <a:rPr lang="zh-CN" altLang="en-US" sz="1800" dirty="0">
                <a:solidFill>
                  <a:srgbClr val="FF0000"/>
                </a:solidFill>
                <a:latin typeface="Calibri" panose="020F0502020204030204" pitchFamily="34" charset="0"/>
                <a:ea typeface="宋体" panose="02010600030101010101" pitchFamily="2" charset="-122"/>
              </a:rPr>
              <a:t>负相关</a:t>
            </a:r>
            <a:r>
              <a:rPr lang="zh-CN" altLang="en-US" sz="1800" dirty="0">
                <a:solidFill>
                  <a:srgbClr val="0070C0"/>
                </a:solidFill>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蓝色表示</a:t>
            </a:r>
            <a:r>
              <a:rPr lang="zh-CN" altLang="en-US" sz="1800" dirty="0">
                <a:solidFill>
                  <a:srgbClr val="0033CC"/>
                </a:solidFill>
                <a:latin typeface="Calibri" panose="020F0502020204030204" pitchFamily="34" charset="0"/>
                <a:ea typeface="宋体" panose="02010600030101010101" pitchFamily="2" charset="-122"/>
              </a:rPr>
              <a:t>正相关</a:t>
            </a:r>
            <a:r>
              <a:rPr lang="zh-CN" altLang="en-US" sz="1800" dirty="0">
                <a:latin typeface="Calibri" panose="020F0502020204030204" pitchFamily="34" charset="0"/>
                <a:ea typeface="宋体" panose="02010600030101010101" pitchFamily="2" charset="-122"/>
              </a:rPr>
              <a:t>，颜色越深，相关性越强。</a:t>
            </a:r>
          </a:p>
        </p:txBody>
      </p:sp>
      <p:sp>
        <p:nvSpPr>
          <p:cNvPr id="9" name="文本框 8"/>
          <p:cNvSpPr txBox="1"/>
          <p:nvPr/>
        </p:nvSpPr>
        <p:spPr>
          <a:xfrm>
            <a:off x="4381599" y="2358456"/>
            <a:ext cx="830997" cy="3039510"/>
          </a:xfrm>
          <a:prstGeom prst="rect">
            <a:avLst/>
          </a:prstGeom>
          <a:noFill/>
        </p:spPr>
        <p:txBody>
          <a:bodyPr vert="eaVert" wrap="square" rtlCol="0">
            <a:spAutoFit/>
          </a:bodyPr>
          <a:lstStyle/>
          <a:p>
            <a:pPr algn="ctr"/>
            <a:r>
              <a:rPr lang="zh-CN" altLang="en-US" sz="1400" b="1" dirty="0">
                <a:solidFill>
                  <a:srgbClr val="FF0000"/>
                </a:solidFill>
              </a:rPr>
              <a:t>属性与属性之间的相关系数、属性与蠕变寿命之间的相关系数分析图</a:t>
            </a:r>
          </a:p>
          <a:p>
            <a:pPr algn="ctr"/>
            <a:endParaRPr lang="zh-CN" altLang="en-US" sz="1400" dirty="0"/>
          </a:p>
        </p:txBody>
      </p:sp>
      <p:sp>
        <p:nvSpPr>
          <p:cNvPr id="10" name="文本框 9"/>
          <p:cNvSpPr txBox="1"/>
          <p:nvPr/>
        </p:nvSpPr>
        <p:spPr>
          <a:xfrm>
            <a:off x="37566" y="2424568"/>
            <a:ext cx="615553" cy="2935058"/>
          </a:xfrm>
          <a:prstGeom prst="rect">
            <a:avLst/>
          </a:prstGeom>
          <a:noFill/>
        </p:spPr>
        <p:txBody>
          <a:bodyPr vert="eaVert" wrap="square" rtlCol="0">
            <a:spAutoFit/>
          </a:bodyPr>
          <a:lstStyle/>
          <a:p>
            <a:r>
              <a:rPr lang="zh-CN" altLang="en-US" sz="1400" b="1" dirty="0">
                <a:solidFill>
                  <a:srgbClr val="FF0000"/>
                </a:solidFill>
              </a:rPr>
              <a:t>条件属性与决策属性之间的相关系数</a:t>
            </a:r>
          </a:p>
          <a:p>
            <a:endParaRPr lang="zh-CN" altLang="en-US" sz="1400" dirty="0"/>
          </a:p>
        </p:txBody>
      </p:sp>
      <p:grpSp>
        <p:nvGrpSpPr>
          <p:cNvPr id="12" name="组合 11"/>
          <p:cNvGrpSpPr/>
          <p:nvPr/>
        </p:nvGrpSpPr>
        <p:grpSpPr>
          <a:xfrm>
            <a:off x="225386" y="5502957"/>
            <a:ext cx="8868167" cy="1200331"/>
            <a:chOff x="271416" y="5531595"/>
            <a:chExt cx="8868167" cy="1189964"/>
          </a:xfrm>
        </p:grpSpPr>
        <p:sp>
          <p:nvSpPr>
            <p:cNvPr id="8" name="矩形 7"/>
            <p:cNvSpPr/>
            <p:nvPr/>
          </p:nvSpPr>
          <p:spPr>
            <a:xfrm>
              <a:off x="271417" y="5531597"/>
              <a:ext cx="8817720" cy="1189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71416" y="5531595"/>
              <a:ext cx="8868167" cy="1189962"/>
            </a:xfrm>
            <a:prstGeom prst="rect">
              <a:avLst/>
            </a:prstGeom>
            <a:noFill/>
          </p:spPr>
          <p:txBody>
            <a:bodyPr wrap="square" rtlCol="0">
              <a:spAutoFit/>
            </a:bodyPr>
            <a:lstStyle/>
            <a:p>
              <a:r>
                <a:rPr lang="zh-CN" altLang="en-US" sz="1600" b="1" dirty="0"/>
                <a:t>相关属性分析结论：</a:t>
              </a:r>
              <a:endParaRPr lang="en-US" altLang="zh-CN" sz="1600" b="1" dirty="0"/>
            </a:p>
            <a:p>
              <a:r>
                <a:rPr lang="zh-CN" altLang="en-US" sz="1400" b="1" dirty="0"/>
                <a:t>（</a:t>
              </a:r>
              <a:r>
                <a:rPr lang="en-US" altLang="zh-CN" sz="1400" b="1" dirty="0"/>
                <a:t>1</a:t>
              </a:r>
              <a:r>
                <a:rPr lang="zh-CN" altLang="en-US" sz="1400" b="1" dirty="0"/>
                <a:t>）依据专家经验，相关系数阈值设定为</a:t>
              </a:r>
              <a:r>
                <a:rPr lang="en-US" altLang="zh-CN" sz="1400" b="1" dirty="0"/>
                <a:t>0.02</a:t>
              </a:r>
              <a:r>
                <a:rPr lang="zh-CN" altLang="en-US" sz="1400" b="1" dirty="0"/>
                <a:t>，从左图可以看出，所有的蠕变属性</a:t>
              </a:r>
              <a:r>
                <a:rPr lang="zh-CN" altLang="en-US" sz="1400" b="1" dirty="0">
                  <a:solidFill>
                    <a:srgbClr val="FF0000"/>
                  </a:solidFill>
                </a:rPr>
                <a:t>（</a:t>
              </a:r>
              <a:r>
                <a:rPr lang="en-US" altLang="zh-CN" sz="1400" b="1" dirty="0">
                  <a:solidFill>
                    <a:srgbClr val="FF0000"/>
                  </a:solidFill>
                </a:rPr>
                <a:t>25</a:t>
              </a:r>
              <a:r>
                <a:rPr lang="zh-CN" altLang="en-US" sz="1400" b="1" dirty="0">
                  <a:solidFill>
                    <a:srgbClr val="FF0000"/>
                  </a:solidFill>
                </a:rPr>
                <a:t>个</a:t>
              </a:r>
              <a:r>
                <a:rPr lang="zh-CN" altLang="en-US" sz="1400" b="1" dirty="0"/>
                <a:t>）与决策属性（蠕变断裂寿命）之间的相关系数都大于</a:t>
              </a:r>
              <a:r>
                <a:rPr lang="en-US" altLang="zh-CN" sz="1400" b="1" dirty="0"/>
                <a:t>0.02</a:t>
              </a:r>
              <a:r>
                <a:rPr lang="zh-CN" altLang="en-US" sz="1400" b="1" dirty="0"/>
                <a:t>，</a:t>
              </a:r>
              <a:r>
                <a:rPr lang="zh-CN" altLang="en-US" sz="1400" b="1" dirty="0">
                  <a:solidFill>
                    <a:srgbClr val="FF0000"/>
                  </a:solidFill>
                </a:rPr>
                <a:t>因此保留了全部属性</a:t>
              </a:r>
              <a:r>
                <a:rPr lang="zh-CN" altLang="en-US" sz="1400" b="1" dirty="0"/>
                <a:t>。</a:t>
              </a:r>
              <a:endParaRPr lang="en-US" altLang="zh-CN" sz="1400" b="1" dirty="0"/>
            </a:p>
            <a:p>
              <a:r>
                <a:rPr lang="zh-CN" altLang="en-US" sz="1400" b="1" dirty="0"/>
                <a:t>（</a:t>
              </a:r>
              <a:r>
                <a:rPr lang="en-US" altLang="zh-CN" sz="1400" b="1" dirty="0"/>
                <a:t>2</a:t>
              </a:r>
              <a:r>
                <a:rPr lang="zh-CN" altLang="en-US" sz="1400" b="1" dirty="0"/>
                <a:t>）从右图看出条件属性与条件属性之间也存在较强的相关性，称之为冗余性，</a:t>
              </a:r>
              <a:r>
                <a:rPr lang="zh-CN" altLang="en-US" sz="1400" b="1" dirty="0">
                  <a:solidFill>
                    <a:srgbClr val="FF0000"/>
                  </a:solidFill>
                </a:rPr>
                <a:t>因此接下来需要考虑消除属性之间的冗余性。</a:t>
              </a:r>
            </a:p>
          </p:txBody>
        </p:sp>
      </p:grpSp>
      <p:sp>
        <p:nvSpPr>
          <p:cNvPr id="18" name="文本框 17"/>
          <p:cNvSpPr txBox="1"/>
          <p:nvPr/>
        </p:nvSpPr>
        <p:spPr>
          <a:xfrm>
            <a:off x="2821751" y="2684626"/>
            <a:ext cx="1305905" cy="369332"/>
          </a:xfrm>
          <a:prstGeom prst="rect">
            <a:avLst/>
          </a:prstGeom>
          <a:noFill/>
        </p:spPr>
        <p:txBody>
          <a:bodyPr wrap="square" rtlCol="0">
            <a:spAutoFit/>
          </a:bodyPr>
          <a:lstStyle/>
          <a:p>
            <a:r>
              <a:rPr lang="zh-CN" altLang="en-US" b="1" dirty="0">
                <a:solidFill>
                  <a:srgbClr val="FF0000"/>
                </a:solidFill>
              </a:rPr>
              <a:t>阈值：</a:t>
            </a:r>
            <a:r>
              <a:rPr lang="en-US" altLang="zh-CN" b="1" dirty="0">
                <a:solidFill>
                  <a:srgbClr val="FF0000"/>
                </a:solidFill>
              </a:rPr>
              <a:t>0.02</a:t>
            </a:r>
            <a:endParaRPr lang="zh-CN" altLang="en-US" b="1" dirty="0">
              <a:solidFill>
                <a:srgbClr val="FF0000"/>
              </a:solidFill>
            </a:endParaRPr>
          </a:p>
        </p:txBody>
      </p:sp>
      <p:cxnSp>
        <p:nvCxnSpPr>
          <p:cNvPr id="19" name="直接连接符 18">
            <a:extLst>
              <a:ext uri="{FF2B5EF4-FFF2-40B4-BE49-F238E27FC236}">
                <a16:creationId xmlns:a16="http://schemas.microsoft.com/office/drawing/2014/main" xmlns="" id="{46DA42C6-3F6F-40E2-B6B7-5CD4CF420E91}"/>
              </a:ext>
            </a:extLst>
          </p:cNvPr>
          <p:cNvCxnSpPr>
            <a:cxnSpLocks/>
          </p:cNvCxnSpPr>
          <p:nvPr/>
        </p:nvCxnSpPr>
        <p:spPr>
          <a:xfrm>
            <a:off x="1255346" y="2570553"/>
            <a:ext cx="37458" cy="2505449"/>
          </a:xfrm>
          <a:prstGeom prst="line">
            <a:avLst/>
          </a:prstGeom>
          <a:ln w="28575">
            <a:solidFill>
              <a:schemeClr val="accent2">
                <a:lumMod val="60000"/>
                <a:lumOff val="40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xmlns="" id="{ADF01C89-B79F-4799-9366-D8573B2D195C}"/>
              </a:ext>
            </a:extLst>
          </p:cNvPr>
          <p:cNvGrpSpPr/>
          <p:nvPr/>
        </p:nvGrpSpPr>
        <p:grpSpPr>
          <a:xfrm>
            <a:off x="299117" y="843199"/>
            <a:ext cx="4190151" cy="4685058"/>
            <a:chOff x="315711" y="2143829"/>
            <a:chExt cx="4190151" cy="3356666"/>
          </a:xfrm>
        </p:grpSpPr>
        <p:sp>
          <p:nvSpPr>
            <p:cNvPr id="27" name="矩形 26">
              <a:extLst>
                <a:ext uri="{FF2B5EF4-FFF2-40B4-BE49-F238E27FC236}">
                  <a16:creationId xmlns:a16="http://schemas.microsoft.com/office/drawing/2014/main" xmlns="" id="{2DB8C291-C8F3-462C-8719-A742649C6BB9}"/>
                </a:ext>
              </a:extLst>
            </p:cNvPr>
            <p:cNvSpPr/>
            <p:nvPr/>
          </p:nvSpPr>
          <p:spPr>
            <a:xfrm>
              <a:off x="330720" y="2143829"/>
              <a:ext cx="4175142" cy="3231506"/>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xmlns="" id="{FB2FC997-4C55-4EBE-BC4A-BC774AA9A7DD}"/>
                </a:ext>
              </a:extLst>
            </p:cNvPr>
            <p:cNvSpPr txBox="1"/>
            <p:nvPr/>
          </p:nvSpPr>
          <p:spPr>
            <a:xfrm>
              <a:off x="315711" y="3141036"/>
              <a:ext cx="4094560" cy="2359459"/>
            </a:xfrm>
            <a:prstGeom prst="rect">
              <a:avLst/>
            </a:prstGeom>
            <a:noFill/>
          </p:spPr>
          <p:txBody>
            <a:bodyPr wrap="square" rtlCol="0">
              <a:spAutoFit/>
            </a:bodyPr>
            <a:lstStyle/>
            <a:p>
              <a:r>
                <a:rPr lang="zh-CN" altLang="en-US" sz="1600" b="1" dirty="0"/>
                <a:t>结论分析：</a:t>
              </a:r>
              <a:endParaRPr lang="en-US" altLang="zh-CN" sz="1600" b="1" dirty="0"/>
            </a:p>
            <a:p>
              <a:r>
                <a:rPr lang="zh-CN" altLang="en-US" sz="1600" b="1" dirty="0"/>
                <a:t>（</a:t>
              </a:r>
              <a:r>
                <a:rPr lang="en-US" altLang="zh-CN" sz="1600" b="1" dirty="0"/>
                <a:t>1</a:t>
              </a:r>
              <a:r>
                <a:rPr lang="zh-CN" altLang="en-US" sz="1600" b="1" dirty="0"/>
                <a:t>）</a:t>
              </a:r>
              <a:r>
                <a:rPr lang="en-US" altLang="zh-CN" sz="1600" b="1" dirty="0"/>
                <a:t>DL(</a:t>
              </a:r>
              <a:r>
                <a:rPr lang="zh-CN" altLang="en-US" sz="1600" b="1" dirty="0"/>
                <a:t>自扩散</a:t>
              </a:r>
              <a:r>
                <a:rPr lang="en-US" altLang="zh-CN" sz="1600" b="1" dirty="0"/>
                <a:t>)</a:t>
              </a:r>
              <a:r>
                <a:rPr lang="zh-CN" altLang="en-US" sz="1600" b="1" dirty="0"/>
                <a:t>和</a:t>
              </a:r>
              <a:r>
                <a:rPr lang="en-US" altLang="zh-CN" sz="1600" b="1" dirty="0" err="1"/>
                <a:t>c_T</a:t>
              </a:r>
              <a:r>
                <a:rPr lang="en-US" altLang="zh-CN" sz="1600" b="1" dirty="0"/>
                <a:t>(</a:t>
              </a:r>
              <a:r>
                <a:rPr lang="zh-CN" altLang="en-US" sz="1600" b="1" dirty="0"/>
                <a:t>条件温度</a:t>
              </a:r>
              <a:r>
                <a:rPr lang="en-US" altLang="zh-CN" sz="1600" b="1" dirty="0"/>
                <a:t>)</a:t>
              </a:r>
              <a:r>
                <a:rPr lang="zh-CN" altLang="en-US" sz="1600" b="1" dirty="0"/>
                <a:t>的相关系数为</a:t>
              </a:r>
              <a:r>
                <a:rPr lang="en-US" altLang="zh-CN" sz="1600" b="1" dirty="0"/>
                <a:t>0.74</a:t>
              </a:r>
              <a:r>
                <a:rPr lang="zh-CN" altLang="en-US" sz="1600" b="1" dirty="0"/>
                <a:t>，</a:t>
              </a:r>
              <a:r>
                <a:rPr lang="en-US" altLang="zh-CN" sz="1600" b="1" dirty="0"/>
                <a:t> C(</a:t>
              </a:r>
              <a:r>
                <a:rPr lang="zh-CN" altLang="en-US" sz="1600" b="1" dirty="0"/>
                <a:t>碳元素</a:t>
              </a:r>
              <a:r>
                <a:rPr lang="en-US" altLang="zh-CN" sz="1600" b="1" dirty="0"/>
                <a:t>)</a:t>
              </a:r>
              <a:r>
                <a:rPr lang="zh-CN" altLang="en-US" sz="1600" b="1" dirty="0"/>
                <a:t>和</a:t>
              </a:r>
              <a:r>
                <a:rPr lang="en-US" altLang="zh-CN" sz="1600" b="1" dirty="0"/>
                <a:t>B(</a:t>
              </a:r>
              <a:r>
                <a:rPr lang="zh-CN" altLang="en-US" sz="1600" b="1" dirty="0"/>
                <a:t>硼元素</a:t>
              </a:r>
              <a:r>
                <a:rPr lang="en-US" altLang="zh-CN" sz="1600" b="1" dirty="0"/>
                <a:t>)</a:t>
              </a:r>
              <a:r>
                <a:rPr lang="zh-CN" altLang="en-US" sz="1600" b="1" dirty="0"/>
                <a:t>的相关系数为</a:t>
              </a:r>
              <a:r>
                <a:rPr lang="en-US" altLang="zh-CN" sz="1600" b="1" dirty="0"/>
                <a:t>0.94</a:t>
              </a:r>
              <a:r>
                <a:rPr lang="zh-CN" altLang="en-US" sz="1600" b="1" dirty="0"/>
                <a:t>，</a:t>
              </a:r>
              <a:r>
                <a:rPr lang="en-US" altLang="zh-CN" sz="1600" b="1" dirty="0" err="1"/>
                <a:t>Nb</a:t>
              </a:r>
              <a:r>
                <a:rPr lang="en-US" altLang="zh-CN" sz="1600" b="1" dirty="0"/>
                <a:t>(</a:t>
              </a:r>
              <a:r>
                <a:rPr lang="zh-CN" altLang="en-US" sz="1600" b="1" dirty="0"/>
                <a:t>铌元素</a:t>
              </a:r>
              <a:r>
                <a:rPr lang="en-US" altLang="zh-CN" sz="1600" b="1" dirty="0"/>
                <a:t>) </a:t>
              </a:r>
              <a:r>
                <a:rPr lang="zh-CN" altLang="en-US" sz="1600" b="1" dirty="0"/>
                <a:t>和</a:t>
              </a:r>
              <a:r>
                <a:rPr lang="en-US" altLang="zh-CN" sz="1600" b="1" dirty="0"/>
                <a:t>B(</a:t>
              </a:r>
              <a:r>
                <a:rPr lang="zh-CN" altLang="en-US" sz="1600" b="1" dirty="0"/>
                <a:t>硼元素</a:t>
              </a:r>
              <a:r>
                <a:rPr lang="en-US" altLang="zh-CN" sz="1600" b="1" dirty="0"/>
                <a:t>)</a:t>
              </a:r>
              <a:r>
                <a:rPr lang="zh-CN" altLang="en-US" sz="1600" b="1" dirty="0"/>
                <a:t>相关系数为</a:t>
              </a:r>
              <a:r>
                <a:rPr lang="en-US" altLang="zh-CN" sz="1600" b="1" dirty="0"/>
                <a:t>0.84,</a:t>
              </a:r>
              <a:r>
                <a:rPr lang="zh-CN" altLang="en-US" sz="1600" b="1" dirty="0"/>
                <a:t> 还有</a:t>
              </a:r>
              <a:r>
                <a:rPr lang="en-US" altLang="zh-CN" sz="1600" b="1" dirty="0" err="1"/>
                <a:t>p_mf</a:t>
              </a:r>
              <a:r>
                <a:rPr lang="en-US" altLang="zh-CN" sz="1600" b="1" dirty="0"/>
                <a:t>(γ’</a:t>
              </a:r>
              <a:r>
                <a:rPr lang="zh-CN" altLang="en-US" sz="1600" b="1" dirty="0"/>
                <a:t>相摩尔分数</a:t>
              </a:r>
              <a:r>
                <a:rPr lang="en-US" altLang="zh-CN" sz="1600" b="1" dirty="0"/>
                <a:t>)</a:t>
              </a:r>
              <a:r>
                <a:rPr lang="zh-CN" altLang="en-US" sz="1600" b="1" dirty="0"/>
                <a:t>和</a:t>
              </a:r>
              <a:r>
                <a:rPr lang="en-US" altLang="zh-CN" sz="1600" b="1" dirty="0" err="1"/>
                <a:t>Hf</a:t>
              </a:r>
              <a:r>
                <a:rPr lang="en-US" altLang="zh-CN" sz="1600" b="1" dirty="0"/>
                <a:t>(</a:t>
              </a:r>
              <a:r>
                <a:rPr lang="zh-CN" altLang="en-US" sz="1600" b="1" dirty="0"/>
                <a:t>铪元素</a:t>
              </a:r>
              <a:r>
                <a:rPr lang="en-US" altLang="zh-CN" sz="1600" b="1" dirty="0"/>
                <a:t>)</a:t>
              </a:r>
              <a:r>
                <a:rPr lang="zh-CN" altLang="en-US" sz="1600" b="1" dirty="0"/>
                <a:t>相关系数为</a:t>
              </a:r>
              <a:r>
                <a:rPr lang="en-US" altLang="zh-CN" sz="1600" b="1" dirty="0"/>
                <a:t>0.45,</a:t>
              </a:r>
              <a:r>
                <a:rPr lang="zh-CN" altLang="en-US" sz="1600" b="1" dirty="0"/>
                <a:t>它们都是</a:t>
              </a:r>
              <a:r>
                <a:rPr lang="zh-CN" altLang="en-US" sz="1600" b="1" dirty="0">
                  <a:solidFill>
                    <a:srgbClr val="FF0000"/>
                  </a:solidFill>
                </a:rPr>
                <a:t>正相关。</a:t>
              </a:r>
              <a:endParaRPr lang="en-US" altLang="zh-CN" sz="1600" b="1" dirty="0"/>
            </a:p>
            <a:p>
              <a:r>
                <a:rPr lang="zh-CN" altLang="en-US" sz="1600" b="1" dirty="0"/>
                <a:t>（</a:t>
              </a:r>
              <a:r>
                <a:rPr lang="en-US" altLang="zh-CN" sz="1600" b="1" dirty="0"/>
                <a:t>2</a:t>
              </a:r>
              <a:r>
                <a:rPr lang="zh-CN" altLang="en-US" sz="1600" b="1" dirty="0"/>
                <a:t>）</a:t>
              </a:r>
              <a:r>
                <a:rPr lang="en-US" altLang="zh-CN" sz="1600" b="1" dirty="0"/>
                <a:t>G(</a:t>
              </a:r>
              <a:r>
                <a:rPr lang="zh-CN" altLang="en-US" sz="1600" b="1" dirty="0"/>
                <a:t>剪切模量</a:t>
              </a:r>
              <a:r>
                <a:rPr lang="en-US" altLang="zh-CN" sz="1600" b="1" dirty="0"/>
                <a:t>)</a:t>
              </a:r>
              <a:r>
                <a:rPr lang="zh-CN" altLang="en-US" sz="1600" b="1" dirty="0"/>
                <a:t>和</a:t>
              </a:r>
              <a:r>
                <a:rPr lang="en-US" altLang="zh-CN" sz="1600" b="1" dirty="0" err="1"/>
                <a:t>c_T</a:t>
              </a:r>
              <a:r>
                <a:rPr lang="en-US" altLang="zh-CN" sz="1600" b="1" dirty="0"/>
                <a:t>(</a:t>
              </a:r>
              <a:r>
                <a:rPr lang="zh-CN" altLang="en-US" sz="1600" b="1" dirty="0"/>
                <a:t>固溶时间</a:t>
              </a:r>
              <a:r>
                <a:rPr lang="en-US" altLang="zh-CN" sz="1600" b="1" dirty="0"/>
                <a:t>)</a:t>
              </a:r>
              <a:r>
                <a:rPr lang="zh-CN" altLang="en-US" sz="1600" b="1" dirty="0"/>
                <a:t>的相关系数为</a:t>
              </a:r>
              <a:r>
                <a:rPr lang="en-US" altLang="zh-CN" sz="1600" b="1" dirty="0"/>
                <a:t>-0.61</a:t>
              </a:r>
              <a:r>
                <a:rPr lang="zh-CN" altLang="en-US" sz="1600" b="1" dirty="0"/>
                <a:t>，</a:t>
              </a:r>
              <a:r>
                <a:rPr lang="en-US" altLang="zh-CN" sz="1600" b="1" dirty="0"/>
                <a:t> life(</a:t>
              </a:r>
              <a:r>
                <a:rPr lang="zh-CN" altLang="en-US" sz="1600" b="1" dirty="0"/>
                <a:t>蠕变寿命</a:t>
              </a:r>
              <a:r>
                <a:rPr lang="en-US" altLang="zh-CN" sz="1600" b="1" dirty="0"/>
                <a:t>)</a:t>
              </a:r>
              <a:r>
                <a:rPr lang="zh-CN" altLang="en-US" sz="1600" b="1" dirty="0"/>
                <a:t>和</a:t>
              </a:r>
              <a:r>
                <a:rPr lang="en-US" altLang="zh-CN" sz="1600" b="1" dirty="0" err="1"/>
                <a:t>s_time</a:t>
              </a:r>
              <a:r>
                <a:rPr lang="en-US" altLang="zh-CN" sz="1600" b="1" dirty="0"/>
                <a:t> (</a:t>
              </a:r>
              <a:r>
                <a:rPr lang="zh-CN" altLang="en-US" sz="1600" b="1" dirty="0"/>
                <a:t>固溶时间</a:t>
              </a:r>
              <a:r>
                <a:rPr lang="en-US" altLang="zh-CN" sz="1600" b="1" dirty="0"/>
                <a:t>)</a:t>
              </a:r>
              <a:r>
                <a:rPr lang="zh-CN" altLang="en-US" sz="1600" b="1" dirty="0"/>
                <a:t>的相关系数为</a:t>
              </a:r>
              <a:r>
                <a:rPr lang="en-US" altLang="zh-CN" sz="1600" b="1" dirty="0"/>
                <a:t>-0.63</a:t>
              </a:r>
              <a:r>
                <a:rPr lang="zh-CN" altLang="en-US" sz="1600" b="1" dirty="0"/>
                <a:t>，</a:t>
              </a:r>
              <a:r>
                <a:rPr lang="en-US" altLang="zh-CN" sz="1600" b="1" dirty="0"/>
                <a:t>Ni(</a:t>
              </a:r>
              <a:r>
                <a:rPr lang="zh-CN" altLang="en-US" sz="1600" b="1" dirty="0"/>
                <a:t>镍元素</a:t>
              </a:r>
              <a:r>
                <a:rPr lang="en-US" altLang="zh-CN" sz="1600" b="1" dirty="0"/>
                <a:t>) </a:t>
              </a:r>
              <a:r>
                <a:rPr lang="zh-CN" altLang="en-US" sz="1600" b="1" dirty="0"/>
                <a:t>和</a:t>
              </a:r>
              <a:r>
                <a:rPr lang="en-US" altLang="zh-CN" sz="1600" b="1" dirty="0"/>
                <a:t>Co(</a:t>
              </a:r>
              <a:r>
                <a:rPr lang="zh-CN" altLang="en-US" sz="1600" b="1" dirty="0"/>
                <a:t>钴元素</a:t>
              </a:r>
              <a:r>
                <a:rPr lang="en-US" altLang="zh-CN" sz="1600" b="1" dirty="0"/>
                <a:t>)</a:t>
              </a:r>
              <a:r>
                <a:rPr lang="zh-CN" altLang="en-US" sz="1600" b="1" dirty="0"/>
                <a:t>相关系数为</a:t>
              </a:r>
              <a:r>
                <a:rPr lang="en-US" altLang="zh-CN" sz="1600" b="1" dirty="0"/>
                <a:t>-0.85,</a:t>
              </a:r>
              <a:r>
                <a:rPr lang="zh-CN" altLang="en-US" sz="1600" b="1" dirty="0"/>
                <a:t> 还有</a:t>
              </a:r>
              <a:r>
                <a:rPr lang="en-US" altLang="zh-CN" sz="1600" b="1" dirty="0"/>
                <a:t>L(</a:t>
              </a:r>
              <a:r>
                <a:rPr lang="zh-CN" altLang="en-US" sz="1600" b="1" dirty="0"/>
                <a:t>晶格常数</a:t>
              </a:r>
              <a:r>
                <a:rPr lang="en-US" altLang="zh-CN" sz="1600" b="1" dirty="0"/>
                <a:t>)</a:t>
              </a:r>
              <a:r>
                <a:rPr lang="zh-CN" altLang="en-US" sz="1600" b="1" dirty="0"/>
                <a:t>和</a:t>
              </a:r>
              <a:r>
                <a:rPr lang="en-US" altLang="zh-CN" sz="1600" b="1" dirty="0" err="1"/>
                <a:t>Hf</a:t>
              </a:r>
              <a:r>
                <a:rPr lang="en-US" altLang="zh-CN" sz="1600" b="1" dirty="0"/>
                <a:t>(</a:t>
              </a:r>
              <a:r>
                <a:rPr lang="zh-CN" altLang="en-US" sz="1600" b="1" dirty="0"/>
                <a:t>铪元素</a:t>
              </a:r>
              <a:r>
                <a:rPr lang="en-US" altLang="zh-CN" sz="1600" b="1" dirty="0"/>
                <a:t>)</a:t>
              </a:r>
              <a:r>
                <a:rPr lang="zh-CN" altLang="en-US" sz="1600" b="1" dirty="0"/>
                <a:t>相关系数为</a:t>
              </a:r>
              <a:r>
                <a:rPr lang="en-US" altLang="zh-CN" sz="1600" b="1" dirty="0"/>
                <a:t>-0.45,</a:t>
              </a:r>
              <a:r>
                <a:rPr lang="zh-CN" altLang="en-US" sz="1600" b="1" dirty="0"/>
                <a:t>它们都是</a:t>
              </a:r>
              <a:r>
                <a:rPr lang="zh-CN" altLang="en-US" sz="1600" b="1" dirty="0">
                  <a:solidFill>
                    <a:srgbClr val="FF0000"/>
                  </a:solidFill>
                </a:rPr>
                <a:t>负相关。</a:t>
              </a:r>
              <a:endParaRPr lang="en-US" altLang="zh-CN" sz="1600" b="1" dirty="0"/>
            </a:p>
            <a:p>
              <a:endParaRPr lang="en-US" altLang="zh-CN" sz="1600" b="1" dirty="0"/>
            </a:p>
            <a:p>
              <a:endParaRPr lang="en-US" altLang="zh-CN" sz="1600" b="1" dirty="0"/>
            </a:p>
          </p:txBody>
        </p:sp>
      </p:grpSp>
      <p:grpSp>
        <p:nvGrpSpPr>
          <p:cNvPr id="42" name="组合 41">
            <a:extLst>
              <a:ext uri="{FF2B5EF4-FFF2-40B4-BE49-F238E27FC236}">
                <a16:creationId xmlns:a16="http://schemas.microsoft.com/office/drawing/2014/main" xmlns="" id="{C071844F-C598-4694-AE3A-3196DD57B7FD}"/>
              </a:ext>
            </a:extLst>
          </p:cNvPr>
          <p:cNvGrpSpPr/>
          <p:nvPr/>
        </p:nvGrpSpPr>
        <p:grpSpPr>
          <a:xfrm>
            <a:off x="4054684" y="830156"/>
            <a:ext cx="4991818" cy="4574990"/>
            <a:chOff x="4054684" y="2208488"/>
            <a:chExt cx="4991818" cy="3216180"/>
          </a:xfrm>
        </p:grpSpPr>
        <p:sp>
          <p:nvSpPr>
            <p:cNvPr id="30" name="矩形 29">
              <a:extLst>
                <a:ext uri="{FF2B5EF4-FFF2-40B4-BE49-F238E27FC236}">
                  <a16:creationId xmlns:a16="http://schemas.microsoft.com/office/drawing/2014/main" xmlns="" id="{78C0A2AE-E020-4657-B84B-636E0F094262}"/>
                </a:ext>
              </a:extLst>
            </p:cNvPr>
            <p:cNvSpPr/>
            <p:nvPr/>
          </p:nvSpPr>
          <p:spPr>
            <a:xfrm>
              <a:off x="4054684" y="2208488"/>
              <a:ext cx="4991818" cy="31799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31" name="文本框 30">
              <a:extLst>
                <a:ext uri="{FF2B5EF4-FFF2-40B4-BE49-F238E27FC236}">
                  <a16:creationId xmlns:a16="http://schemas.microsoft.com/office/drawing/2014/main" xmlns="" id="{B47026E8-6AD5-4E4B-8EC2-0F2F2E147659}"/>
                </a:ext>
              </a:extLst>
            </p:cNvPr>
            <p:cNvSpPr txBox="1"/>
            <p:nvPr/>
          </p:nvSpPr>
          <p:spPr>
            <a:xfrm>
              <a:off x="4064820" y="3455752"/>
              <a:ext cx="4939249" cy="1968916"/>
            </a:xfrm>
            <a:prstGeom prst="rect">
              <a:avLst/>
            </a:prstGeom>
            <a:noFill/>
          </p:spPr>
          <p:txBody>
            <a:bodyPr wrap="square" rtlCol="0">
              <a:spAutoFit/>
            </a:bodyPr>
            <a:lstStyle/>
            <a:p>
              <a:r>
                <a:rPr lang="zh-CN" altLang="en-US" sz="1600" b="1" dirty="0"/>
                <a:t>结论分析：</a:t>
              </a:r>
              <a:endParaRPr lang="en-US" altLang="zh-CN" sz="1600" b="1" dirty="0"/>
            </a:p>
            <a:p>
              <a:r>
                <a:rPr lang="zh-CN" altLang="en-US" sz="1600" b="1" dirty="0"/>
                <a:t>（</a:t>
              </a:r>
              <a:r>
                <a:rPr lang="en-US" altLang="zh-CN" sz="1600" b="1" dirty="0"/>
                <a:t>1</a:t>
              </a:r>
              <a:r>
                <a:rPr lang="zh-CN" altLang="en-US" sz="1600" b="1" dirty="0"/>
                <a:t>）固溶处理中，</a:t>
              </a:r>
              <a:r>
                <a:rPr lang="en-US" altLang="zh-CN" sz="1600" b="1" dirty="0" err="1"/>
                <a:t>s_time</a:t>
              </a:r>
              <a:r>
                <a:rPr lang="en-US" altLang="zh-CN" sz="1600" b="1" dirty="0"/>
                <a:t>(</a:t>
              </a:r>
              <a:r>
                <a:rPr lang="zh-CN" altLang="en-US" sz="1600" b="1" dirty="0"/>
                <a:t>固溶处理时间</a:t>
              </a:r>
              <a:r>
                <a:rPr lang="en-US" altLang="zh-CN" sz="1600" b="1" dirty="0"/>
                <a:t>)</a:t>
              </a:r>
              <a:r>
                <a:rPr lang="zh-CN" altLang="en-US" sz="1600" b="1" dirty="0"/>
                <a:t>的相关系数最高为</a:t>
              </a:r>
              <a:r>
                <a:rPr lang="en-US" altLang="zh-CN" sz="1600" b="1" dirty="0"/>
                <a:t>0.63, </a:t>
              </a:r>
              <a:r>
                <a:rPr lang="en-US" altLang="zh-CN" sz="1600" b="1" dirty="0" err="1"/>
                <a:t>s_T</a:t>
              </a:r>
              <a:r>
                <a:rPr lang="en-US" altLang="zh-CN" sz="1600" b="1" dirty="0"/>
                <a:t>(</a:t>
              </a:r>
              <a:r>
                <a:rPr lang="zh-CN" altLang="en-US" sz="1600" b="1" dirty="0"/>
                <a:t>固溶温度</a:t>
              </a:r>
              <a:r>
                <a:rPr lang="en-US" altLang="zh-CN" sz="1600" b="1" dirty="0"/>
                <a:t>)</a:t>
              </a:r>
              <a:r>
                <a:rPr lang="zh-CN" altLang="en-US" sz="1600" b="1" dirty="0"/>
                <a:t>的相关系数为</a:t>
              </a:r>
              <a:r>
                <a:rPr lang="en-US" altLang="zh-CN" sz="1600" b="1" dirty="0"/>
                <a:t>0.36</a:t>
              </a:r>
              <a:r>
                <a:rPr lang="zh-CN" altLang="en-US" sz="1600" b="1" dirty="0"/>
                <a:t>。</a:t>
              </a:r>
              <a:endParaRPr lang="en-US" altLang="zh-CN" sz="1600" b="1" dirty="0"/>
            </a:p>
            <a:p>
              <a:r>
                <a:rPr lang="zh-CN" altLang="en-US" sz="1600" b="1" dirty="0"/>
                <a:t>（</a:t>
              </a:r>
              <a:r>
                <a:rPr lang="en-US" altLang="zh-CN" sz="1600" b="1" dirty="0"/>
                <a:t>2</a:t>
              </a:r>
              <a:r>
                <a:rPr lang="zh-CN" altLang="en-US" sz="1600" b="1" dirty="0"/>
                <a:t>）元素中，相关系数比较高的是</a:t>
              </a:r>
              <a:r>
                <a:rPr lang="en-US" altLang="zh-CN" sz="1600" b="1" dirty="0"/>
                <a:t>Co(0.43)</a:t>
              </a:r>
              <a:r>
                <a:rPr lang="zh-CN" altLang="en-US" sz="1600" b="1" dirty="0"/>
                <a:t> </a:t>
              </a:r>
              <a:r>
                <a:rPr lang="en-US" altLang="zh-CN" sz="1600" b="1" dirty="0" err="1"/>
                <a:t>Nb</a:t>
              </a:r>
              <a:r>
                <a:rPr lang="en-US" altLang="zh-CN" sz="1600" b="1" dirty="0"/>
                <a:t>(0.34) Al(0.3)</a:t>
              </a:r>
              <a:r>
                <a:rPr lang="zh-CN" altLang="en-US" sz="1600" b="1" dirty="0"/>
                <a:t> </a:t>
              </a:r>
              <a:r>
                <a:rPr lang="en-US" altLang="zh-CN" sz="1600" b="1" dirty="0"/>
                <a:t>Re(0.3)</a:t>
              </a:r>
              <a:r>
                <a:rPr lang="zh-CN" altLang="en-US" sz="1600" b="1" dirty="0"/>
                <a:t> </a:t>
              </a:r>
              <a:endParaRPr lang="en-US" altLang="zh-CN" sz="1600" b="1" dirty="0"/>
            </a:p>
            <a:p>
              <a:r>
                <a:rPr lang="zh-CN" altLang="en-US" sz="1600" b="1" dirty="0"/>
                <a:t>（</a:t>
              </a:r>
              <a:r>
                <a:rPr lang="en-US" altLang="zh-CN" sz="1600" b="1" dirty="0"/>
                <a:t>3</a:t>
              </a:r>
              <a:r>
                <a:rPr lang="zh-CN" altLang="en-US" sz="1600" b="1" dirty="0"/>
                <a:t>）微观属性中，剪切模量</a:t>
              </a:r>
              <a:r>
                <a:rPr lang="en-US" altLang="zh-CN" sz="1600" b="1" dirty="0"/>
                <a:t>G</a:t>
              </a:r>
              <a:r>
                <a:rPr lang="zh-CN" altLang="en-US" sz="1600" b="1" dirty="0"/>
                <a:t>的相关系数为</a:t>
              </a:r>
              <a:r>
                <a:rPr lang="en-US" altLang="zh-CN" sz="1600" b="1" dirty="0"/>
                <a:t>0.4</a:t>
              </a:r>
              <a:r>
                <a:rPr lang="zh-CN" altLang="en-US" sz="1600" b="1" dirty="0"/>
                <a:t>，层错能</a:t>
              </a:r>
              <a:r>
                <a:rPr lang="en-US" altLang="zh-CN" sz="1600" b="1" dirty="0" err="1"/>
                <a:t>sfe</a:t>
              </a:r>
              <a:r>
                <a:rPr lang="zh-CN" altLang="en-US" sz="1600" b="1" dirty="0"/>
                <a:t>为</a:t>
              </a:r>
              <a:r>
                <a:rPr lang="en-US" altLang="zh-CN" sz="1600" b="1" dirty="0"/>
                <a:t>0.32</a:t>
              </a:r>
              <a:r>
                <a:rPr lang="zh-CN" altLang="en-US" sz="1600" b="1" dirty="0"/>
                <a:t>，扩散系数</a:t>
              </a:r>
              <a:r>
                <a:rPr lang="en-US" altLang="zh-CN" sz="1600" b="1" dirty="0"/>
                <a:t>DL</a:t>
              </a:r>
              <a:r>
                <a:rPr lang="zh-CN" altLang="en-US" sz="1600" b="1" dirty="0"/>
                <a:t>为</a:t>
              </a:r>
              <a:r>
                <a:rPr lang="en-US" altLang="zh-CN" sz="1600" b="1" dirty="0"/>
                <a:t>0.29,</a:t>
              </a:r>
              <a:r>
                <a:rPr lang="zh-CN" altLang="en-US" sz="1600" b="1" dirty="0"/>
                <a:t>晶格常数</a:t>
              </a:r>
              <a:r>
                <a:rPr lang="en-US" altLang="zh-CN" sz="1600" b="1" dirty="0"/>
                <a:t>L</a:t>
              </a:r>
              <a:r>
                <a:rPr lang="zh-CN" altLang="en-US" sz="1600" b="1" dirty="0"/>
                <a:t>为较低的</a:t>
              </a:r>
              <a:r>
                <a:rPr lang="en-US" altLang="zh-CN" sz="1600" b="1" dirty="0"/>
                <a:t>0.08</a:t>
              </a:r>
            </a:p>
            <a:p>
              <a:r>
                <a:rPr lang="zh-CN" altLang="en-US" sz="1600" b="1" dirty="0"/>
                <a:t>（</a:t>
              </a:r>
              <a:r>
                <a:rPr lang="en-US" altLang="zh-CN" sz="1600" b="1" dirty="0"/>
                <a:t>4</a:t>
              </a:r>
              <a:r>
                <a:rPr lang="zh-CN" altLang="en-US" sz="1600" b="1" dirty="0"/>
                <a:t>）这里和蠕变关系比较大的外部应力</a:t>
              </a:r>
              <a:r>
                <a:rPr lang="en-US" altLang="zh-CN" sz="1600" b="1" dirty="0" err="1"/>
                <a:t>c_Stress</a:t>
              </a:r>
              <a:r>
                <a:rPr lang="zh-CN" altLang="en-US" sz="1600" b="1" dirty="0"/>
                <a:t>的相关系数为</a:t>
              </a:r>
              <a:r>
                <a:rPr lang="en-US" altLang="zh-CN" sz="1600" b="1" dirty="0"/>
                <a:t>0.04</a:t>
              </a:r>
              <a:r>
                <a:rPr lang="zh-CN" altLang="en-US" sz="1600" b="1" dirty="0"/>
                <a:t>，因为</a:t>
              </a:r>
              <a:r>
                <a:rPr lang="en-US" altLang="zh-CN" sz="1600" b="1" dirty="0"/>
                <a:t>78</a:t>
              </a:r>
              <a:r>
                <a:rPr lang="zh-CN" altLang="en-US" sz="1600" b="1" dirty="0"/>
                <a:t>条样本中，大部分的应力是相同的。</a:t>
              </a:r>
              <a:endParaRPr lang="en-US" altLang="zh-CN" sz="1600" b="1" dirty="0"/>
            </a:p>
          </p:txBody>
        </p:sp>
      </p:grpSp>
      <p:graphicFrame>
        <p:nvGraphicFramePr>
          <p:cNvPr id="37" name="表格 36">
            <a:extLst>
              <a:ext uri="{FF2B5EF4-FFF2-40B4-BE49-F238E27FC236}">
                <a16:creationId xmlns:a16="http://schemas.microsoft.com/office/drawing/2014/main" xmlns="" id="{FB6570EE-A63B-4464-9B6D-9D33FB228351}"/>
              </a:ext>
            </a:extLst>
          </p:cNvPr>
          <p:cNvGraphicFramePr>
            <a:graphicFrameLocks noGrp="1"/>
          </p:cNvGraphicFramePr>
          <p:nvPr>
            <p:extLst/>
          </p:nvPr>
        </p:nvGraphicFramePr>
        <p:xfrm>
          <a:off x="503499" y="958834"/>
          <a:ext cx="3403060" cy="1097280"/>
        </p:xfrm>
        <a:graphic>
          <a:graphicData uri="http://schemas.openxmlformats.org/drawingml/2006/table">
            <a:tbl>
              <a:tblPr/>
              <a:tblGrid>
                <a:gridCol w="680612">
                  <a:extLst>
                    <a:ext uri="{9D8B030D-6E8A-4147-A177-3AD203B41FA5}">
                      <a16:colId xmlns:a16="http://schemas.microsoft.com/office/drawing/2014/main" xmlns="" val="1627059399"/>
                    </a:ext>
                  </a:extLst>
                </a:gridCol>
                <a:gridCol w="680612">
                  <a:extLst>
                    <a:ext uri="{9D8B030D-6E8A-4147-A177-3AD203B41FA5}">
                      <a16:colId xmlns:a16="http://schemas.microsoft.com/office/drawing/2014/main" xmlns="" val="1383166521"/>
                    </a:ext>
                  </a:extLst>
                </a:gridCol>
                <a:gridCol w="680612">
                  <a:extLst>
                    <a:ext uri="{9D8B030D-6E8A-4147-A177-3AD203B41FA5}">
                      <a16:colId xmlns:a16="http://schemas.microsoft.com/office/drawing/2014/main" xmlns="" val="1196375610"/>
                    </a:ext>
                  </a:extLst>
                </a:gridCol>
                <a:gridCol w="680612">
                  <a:extLst>
                    <a:ext uri="{9D8B030D-6E8A-4147-A177-3AD203B41FA5}">
                      <a16:colId xmlns:a16="http://schemas.microsoft.com/office/drawing/2014/main" xmlns="" val="81445697"/>
                    </a:ext>
                  </a:extLst>
                </a:gridCol>
                <a:gridCol w="680612">
                  <a:extLst>
                    <a:ext uri="{9D8B030D-6E8A-4147-A177-3AD203B41FA5}">
                      <a16:colId xmlns:a16="http://schemas.microsoft.com/office/drawing/2014/main" xmlns="" val="258765587"/>
                    </a:ext>
                  </a:extLst>
                </a:gridCol>
              </a:tblGrid>
              <a:tr h="182880">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属性</a:t>
                      </a:r>
                      <a:r>
                        <a:rPr lang="en-US" altLang="zh-CN" sz="1100" b="1" i="0" u="none" strike="noStrike" dirty="0">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DL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Nb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err="1">
                          <a:solidFill>
                            <a:srgbClr val="000000"/>
                          </a:solidFill>
                          <a:effectLst/>
                          <a:latin typeface="宋体" panose="02010600030101010101" pitchFamily="2" charset="-122"/>
                          <a:ea typeface="宋体" panose="02010600030101010101" pitchFamily="2" charset="-122"/>
                        </a:rPr>
                        <a:t>p_mf</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05443090"/>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c_T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Hf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70339537"/>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相关系数</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4390367"/>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宋体" panose="02010600030101010101" pitchFamily="2" charset="-122"/>
                          <a:ea typeface="宋体" panose="02010600030101010101" pitchFamily="2" charset="-122"/>
                        </a:rPr>
                        <a:t>life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Ni</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Hf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34494080"/>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s_time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s_time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Co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宋体" panose="02010600030101010101" pitchFamily="2" charset="-122"/>
                          <a:ea typeface="宋体" panose="02010600030101010101" pitchFamily="2" charset="-122"/>
                        </a:rPr>
                        <a:t>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51526443"/>
                  </a:ext>
                </a:extLst>
              </a:tr>
              <a:tr h="182880">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相关系数</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80720662"/>
                  </a:ext>
                </a:extLst>
              </a:tr>
            </a:tbl>
          </a:graphicData>
        </a:graphic>
      </p:graphicFrame>
      <p:graphicFrame>
        <p:nvGraphicFramePr>
          <p:cNvPr id="40" name="表格 39">
            <a:extLst>
              <a:ext uri="{FF2B5EF4-FFF2-40B4-BE49-F238E27FC236}">
                <a16:creationId xmlns:a16="http://schemas.microsoft.com/office/drawing/2014/main" xmlns="" id="{5D2A4836-C5D6-43F0-BD09-9ADAA3D7EC4A}"/>
              </a:ext>
            </a:extLst>
          </p:cNvPr>
          <p:cNvGraphicFramePr>
            <a:graphicFrameLocks noGrp="1"/>
          </p:cNvGraphicFramePr>
          <p:nvPr>
            <p:extLst/>
          </p:nvPr>
        </p:nvGraphicFramePr>
        <p:xfrm>
          <a:off x="4064820" y="948283"/>
          <a:ext cx="4876800" cy="1463040"/>
        </p:xfrm>
        <a:graphic>
          <a:graphicData uri="http://schemas.openxmlformats.org/drawingml/2006/table">
            <a:tbl>
              <a:tblPr/>
              <a:tblGrid>
                <a:gridCol w="609600">
                  <a:extLst>
                    <a:ext uri="{9D8B030D-6E8A-4147-A177-3AD203B41FA5}">
                      <a16:colId xmlns:a16="http://schemas.microsoft.com/office/drawing/2014/main" xmlns="" val="2820430255"/>
                    </a:ext>
                  </a:extLst>
                </a:gridCol>
                <a:gridCol w="609600">
                  <a:extLst>
                    <a:ext uri="{9D8B030D-6E8A-4147-A177-3AD203B41FA5}">
                      <a16:colId xmlns:a16="http://schemas.microsoft.com/office/drawing/2014/main" xmlns="" val="2423001436"/>
                    </a:ext>
                  </a:extLst>
                </a:gridCol>
                <a:gridCol w="609600">
                  <a:extLst>
                    <a:ext uri="{9D8B030D-6E8A-4147-A177-3AD203B41FA5}">
                      <a16:colId xmlns:a16="http://schemas.microsoft.com/office/drawing/2014/main" xmlns="" val="877646400"/>
                    </a:ext>
                  </a:extLst>
                </a:gridCol>
                <a:gridCol w="609600">
                  <a:extLst>
                    <a:ext uri="{9D8B030D-6E8A-4147-A177-3AD203B41FA5}">
                      <a16:colId xmlns:a16="http://schemas.microsoft.com/office/drawing/2014/main" xmlns="" val="2349027250"/>
                    </a:ext>
                  </a:extLst>
                </a:gridCol>
                <a:gridCol w="609600">
                  <a:extLst>
                    <a:ext uri="{9D8B030D-6E8A-4147-A177-3AD203B41FA5}">
                      <a16:colId xmlns:a16="http://schemas.microsoft.com/office/drawing/2014/main" xmlns="" val="3398761222"/>
                    </a:ext>
                  </a:extLst>
                </a:gridCol>
                <a:gridCol w="609600">
                  <a:extLst>
                    <a:ext uri="{9D8B030D-6E8A-4147-A177-3AD203B41FA5}">
                      <a16:colId xmlns:a16="http://schemas.microsoft.com/office/drawing/2014/main" xmlns="" val="836386351"/>
                    </a:ext>
                  </a:extLst>
                </a:gridCol>
                <a:gridCol w="609600">
                  <a:extLst>
                    <a:ext uri="{9D8B030D-6E8A-4147-A177-3AD203B41FA5}">
                      <a16:colId xmlns:a16="http://schemas.microsoft.com/office/drawing/2014/main" xmlns="" val="1156324995"/>
                    </a:ext>
                  </a:extLst>
                </a:gridCol>
                <a:gridCol w="609600">
                  <a:extLst>
                    <a:ext uri="{9D8B030D-6E8A-4147-A177-3AD203B41FA5}">
                      <a16:colId xmlns:a16="http://schemas.microsoft.com/office/drawing/2014/main" xmlns="" val="3050413101"/>
                    </a:ext>
                  </a:extLst>
                </a:gridCol>
              </a:tblGrid>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a_2T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c_T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Ni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s_T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22270201"/>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0.633935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0.436919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0.42015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0.405154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0.395389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0.380697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0.366304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738225256"/>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Nb</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a_1T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sfe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宋体" panose="02010600030101010101" pitchFamily="2" charset="-122"/>
                          <a:ea typeface="宋体" panose="02010600030101010101" pitchFamily="2" charset="-122"/>
                        </a:rPr>
                        <a:t>B</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DL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719508"/>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0.349064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0.331214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0.316103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0.30762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0.303095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0.300944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0.290518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4811149"/>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Mo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Hf</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p_mf</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78715991"/>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0.236486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0.23151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0.202839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0.159675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0.138903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0.08824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0.084786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7602509"/>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c_Stress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a_1time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22851246"/>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0.075546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0.058569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0.043993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0.02473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05150352"/>
                  </a:ext>
                </a:extLst>
              </a:tr>
            </a:tbl>
          </a:graphicData>
        </a:graphic>
      </p:graphicFrame>
    </p:spTree>
    <p:extLst>
      <p:ext uri="{BB962C8B-B14F-4D97-AF65-F5344CB8AC3E}">
        <p14:creationId xmlns:p14="http://schemas.microsoft.com/office/powerpoint/2010/main" val="208103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79331" y="880869"/>
            <a:ext cx="8764589" cy="3844583"/>
          </a:xfrm>
          <a:prstGeom prst="rect">
            <a:avLst/>
          </a:prstGeom>
          <a:noFill/>
          <a:ln w="28575">
            <a:solidFill>
              <a:schemeClr val="accent6">
                <a:lumMod val="60000"/>
                <a:lumOff val="40000"/>
              </a:schemeClr>
            </a:solidFill>
          </a:ln>
        </p:spPr>
        <p:txBody>
          <a:bodyPr wrap="square" rtlCol="0">
            <a:spAutoFit/>
          </a:bodyPr>
          <a:lstStyle/>
          <a:p>
            <a:endParaRPr lang="zh-CN" altLang="en-US" dirty="0"/>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冗余属性分析</a:t>
            </a:r>
            <a:r>
              <a:rPr lang="en-US" altLang="zh-CN" sz="2400" dirty="0"/>
              <a:t>——</a:t>
            </a:r>
            <a:r>
              <a:rPr lang="zh-CN" altLang="en-US" sz="2400" dirty="0">
                <a:solidFill>
                  <a:srgbClr val="FF0000"/>
                </a:solidFill>
              </a:rPr>
              <a:t>蠕变性能数据</a:t>
            </a:r>
          </a:p>
        </p:txBody>
      </p:sp>
      <p:pic>
        <p:nvPicPr>
          <p:cNvPr id="3" name="图片 2"/>
          <p:cNvPicPr>
            <a:picLocks noChangeAspect="1"/>
          </p:cNvPicPr>
          <p:nvPr/>
        </p:nvPicPr>
        <p:blipFill>
          <a:blip r:embed="rId3"/>
          <a:stretch>
            <a:fillRect/>
          </a:stretch>
        </p:blipFill>
        <p:spPr>
          <a:xfrm>
            <a:off x="258608" y="1513335"/>
            <a:ext cx="8460506" cy="2112761"/>
          </a:xfrm>
          <a:prstGeom prst="rect">
            <a:avLst/>
          </a:prstGeom>
        </p:spPr>
      </p:pic>
      <p:sp>
        <p:nvSpPr>
          <p:cNvPr id="4" name="文本框 3"/>
          <p:cNvSpPr txBox="1"/>
          <p:nvPr/>
        </p:nvSpPr>
        <p:spPr>
          <a:xfrm>
            <a:off x="158945" y="880869"/>
            <a:ext cx="3600400" cy="369332"/>
          </a:xfrm>
          <a:prstGeom prst="rect">
            <a:avLst/>
          </a:prstGeom>
          <a:noFill/>
        </p:spPr>
        <p:txBody>
          <a:bodyPr wrap="square" rtlCol="0">
            <a:spAutoFit/>
          </a:bodyPr>
          <a:lstStyle/>
          <a:p>
            <a:r>
              <a:rPr lang="zh-CN" altLang="en-US" b="1" dirty="0">
                <a:hlinkClick r:id="rId4" action="ppaction://hlinkfile"/>
              </a:rPr>
              <a:t>蠕</a:t>
            </a:r>
            <a:r>
              <a:rPr lang="zh-CN" altLang="en-US" b="1" dirty="0" smtClean="0">
                <a:hlinkClick r:id="rId4" action="ppaction://hlinkfile"/>
              </a:rPr>
              <a:t>变属性与属性之间的相关性</a:t>
            </a:r>
            <a:endParaRPr lang="zh-CN" altLang="en-US" b="1" dirty="0"/>
          </a:p>
        </p:txBody>
      </p:sp>
      <p:sp>
        <p:nvSpPr>
          <p:cNvPr id="16" name="文本框 15"/>
          <p:cNvSpPr txBox="1"/>
          <p:nvPr/>
        </p:nvSpPr>
        <p:spPr>
          <a:xfrm>
            <a:off x="158945" y="4725452"/>
            <a:ext cx="8784975" cy="2031325"/>
          </a:xfrm>
          <a:prstGeom prst="rect">
            <a:avLst/>
          </a:prstGeom>
          <a:noFill/>
        </p:spPr>
        <p:txBody>
          <a:bodyPr wrap="square" rtlCol="0">
            <a:spAutoFit/>
          </a:bodyPr>
          <a:lstStyle/>
          <a:p>
            <a:r>
              <a:rPr lang="zh-CN" altLang="en-US" b="1" dirty="0" smtClean="0"/>
              <a:t>冗余属性分析结论分析：</a:t>
            </a:r>
            <a:endParaRPr lang="en-US" altLang="zh-CN" b="1" dirty="0" smtClean="0"/>
          </a:p>
          <a:p>
            <a:r>
              <a:rPr lang="zh-CN" altLang="en-US" dirty="0" smtClean="0"/>
              <a:t>（</a:t>
            </a:r>
            <a:r>
              <a:rPr lang="en-US" altLang="zh-CN" dirty="0" smtClean="0"/>
              <a:t>1</a:t>
            </a:r>
            <a:r>
              <a:rPr lang="zh-CN" altLang="en-US" dirty="0" smtClean="0"/>
              <a:t>）表中给出了蠕变属性与属性之间的相关系数，相关系数的绝对值越大，表明两者之间相关程度越大，两属性之间存在冗余性。</a:t>
            </a:r>
            <a:endParaRPr lang="en-US" altLang="zh-CN" dirty="0" smtClean="0"/>
          </a:p>
          <a:p>
            <a:r>
              <a:rPr lang="zh-CN" altLang="en-US" dirty="0" smtClean="0"/>
              <a:t>（</a:t>
            </a:r>
            <a:r>
              <a:rPr lang="en-US" altLang="zh-CN" dirty="0" smtClean="0"/>
              <a:t>2</a:t>
            </a:r>
            <a:r>
              <a:rPr lang="zh-CN" altLang="en-US" dirty="0" smtClean="0"/>
              <a:t>）从分析结果中可以看出，</a:t>
            </a:r>
            <a:r>
              <a:rPr lang="en-US" altLang="zh-CN" dirty="0" smtClean="0">
                <a:solidFill>
                  <a:srgbClr val="FF0000"/>
                </a:solidFill>
              </a:rPr>
              <a:t>C</a:t>
            </a:r>
            <a:r>
              <a:rPr lang="zh-CN" altLang="en-US" dirty="0" smtClean="0">
                <a:solidFill>
                  <a:srgbClr val="FF0000"/>
                </a:solidFill>
              </a:rPr>
              <a:t>和</a:t>
            </a:r>
            <a:r>
              <a:rPr lang="en-US" altLang="zh-CN" dirty="0" smtClean="0">
                <a:solidFill>
                  <a:srgbClr val="FF0000"/>
                </a:solidFill>
              </a:rPr>
              <a:t>B</a:t>
            </a:r>
            <a:r>
              <a:rPr lang="zh-CN" altLang="en-US" dirty="0" smtClean="0">
                <a:solidFill>
                  <a:srgbClr val="FF0000"/>
                </a:solidFill>
              </a:rPr>
              <a:t>元素质量分数之间的相关系数为</a:t>
            </a:r>
            <a:r>
              <a:rPr lang="en-US" altLang="zh-CN" dirty="0" smtClean="0">
                <a:solidFill>
                  <a:srgbClr val="FF0000"/>
                </a:solidFill>
              </a:rPr>
              <a:t>0.935285</a:t>
            </a:r>
            <a:r>
              <a:rPr lang="zh-CN" altLang="en-US" dirty="0" smtClean="0"/>
              <a:t>，存在较强的相关性，因此可以认为二者之间可能存在冗余性。</a:t>
            </a:r>
            <a:endParaRPr lang="en-US" altLang="zh-CN" dirty="0" smtClean="0"/>
          </a:p>
          <a:p>
            <a:r>
              <a:rPr lang="zh-CN" altLang="en-US" dirty="0" smtClean="0"/>
              <a:t>（</a:t>
            </a:r>
            <a:r>
              <a:rPr lang="en-US" altLang="zh-CN" dirty="0" smtClean="0"/>
              <a:t>3</a:t>
            </a:r>
            <a:r>
              <a:rPr lang="zh-CN" altLang="en-US" dirty="0" smtClean="0"/>
              <a:t>）</a:t>
            </a:r>
            <a:r>
              <a:rPr lang="en-US" altLang="zh-CN" dirty="0" smtClean="0"/>
              <a:t>a_2T</a:t>
            </a:r>
            <a:r>
              <a:rPr lang="zh-CN" altLang="en-US" dirty="0" smtClean="0"/>
              <a:t>（二阶段时效处理温度）和</a:t>
            </a:r>
            <a:r>
              <a:rPr lang="en-US" altLang="zh-CN" dirty="0" smtClean="0"/>
              <a:t>B</a:t>
            </a:r>
            <a:r>
              <a:rPr lang="zh-CN" altLang="en-US" dirty="0" smtClean="0"/>
              <a:t>元素之间的相关关系为</a:t>
            </a:r>
            <a:r>
              <a:rPr lang="en-US" altLang="zh-CN" dirty="0"/>
              <a:t>0.869216</a:t>
            </a:r>
            <a:r>
              <a:rPr lang="zh-CN" altLang="en-US" dirty="0"/>
              <a:t> </a:t>
            </a:r>
            <a:r>
              <a:rPr lang="zh-CN" altLang="en-US" dirty="0" smtClean="0"/>
              <a:t>，相关性较强，因此二者</a:t>
            </a:r>
            <a:r>
              <a:rPr lang="zh-CN" altLang="en-US" smtClean="0"/>
              <a:t>之间也可</a:t>
            </a:r>
            <a:r>
              <a:rPr lang="zh-CN" altLang="en-US" dirty="0" smtClean="0"/>
              <a:t>能存在冗</a:t>
            </a:r>
            <a:r>
              <a:rPr lang="zh-CN" altLang="en-US" smtClean="0"/>
              <a:t>余性。</a:t>
            </a:r>
            <a:endParaRPr lang="zh-CN" altLang="en-US" dirty="0"/>
          </a:p>
        </p:txBody>
      </p:sp>
      <p:pic>
        <p:nvPicPr>
          <p:cNvPr id="17" name="图片 16"/>
          <p:cNvPicPr>
            <a:picLocks noChangeAspect="1"/>
          </p:cNvPicPr>
          <p:nvPr/>
        </p:nvPicPr>
        <p:blipFill>
          <a:blip r:embed="rId5"/>
          <a:stretch>
            <a:fillRect/>
          </a:stretch>
        </p:blipFill>
        <p:spPr>
          <a:xfrm>
            <a:off x="5452347" y="1009532"/>
            <a:ext cx="3397733" cy="3473575"/>
          </a:xfrm>
          <a:prstGeom prst="rect">
            <a:avLst/>
          </a:prstGeom>
        </p:spPr>
      </p:pic>
      <p:sp>
        <p:nvSpPr>
          <p:cNvPr id="6" name="文本框 5"/>
          <p:cNvSpPr txBox="1"/>
          <p:nvPr/>
        </p:nvSpPr>
        <p:spPr>
          <a:xfrm>
            <a:off x="242243" y="3652934"/>
            <a:ext cx="5109024" cy="923330"/>
          </a:xfrm>
          <a:prstGeom prst="rect">
            <a:avLst/>
          </a:prstGeom>
          <a:noFill/>
          <a:ln>
            <a:solidFill>
              <a:srgbClr val="FF0000"/>
            </a:solidFill>
          </a:ln>
        </p:spPr>
        <p:txBody>
          <a:bodyPr wrap="square" rtlCol="0">
            <a:spAutoFit/>
          </a:bodyPr>
          <a:lstStyle/>
          <a:p>
            <a:pPr marL="285750" indent="-285750">
              <a:buFont typeface="Wingdings" panose="05000000000000000000" pitchFamily="2" charset="2"/>
              <a:buChar char="p"/>
            </a:pPr>
            <a:r>
              <a:rPr lang="zh-CN" altLang="en-US" dirty="0" smtClean="0">
                <a:solidFill>
                  <a:srgbClr val="FF0000"/>
                </a:solidFill>
              </a:rPr>
              <a:t>根据专家经验，设定冗余性阈值为</a:t>
            </a:r>
            <a:r>
              <a:rPr lang="en-US" altLang="zh-CN" dirty="0" smtClean="0">
                <a:solidFill>
                  <a:srgbClr val="FF0000"/>
                </a:solidFill>
              </a:rPr>
              <a:t>0.86</a:t>
            </a:r>
            <a:r>
              <a:rPr lang="zh-CN" altLang="en-US" dirty="0" smtClean="0">
                <a:solidFill>
                  <a:srgbClr val="FF0000"/>
                </a:solidFill>
              </a:rPr>
              <a:t>，即如果属性与属性的相关系数大于</a:t>
            </a:r>
            <a:r>
              <a:rPr lang="en-US" altLang="zh-CN" dirty="0" smtClean="0">
                <a:solidFill>
                  <a:srgbClr val="FF0000"/>
                </a:solidFill>
              </a:rPr>
              <a:t>0.86</a:t>
            </a:r>
            <a:r>
              <a:rPr lang="zh-CN" altLang="en-US" dirty="0" smtClean="0">
                <a:solidFill>
                  <a:srgbClr val="FF0000"/>
                </a:solidFill>
              </a:rPr>
              <a:t>，则说明属性与属性之间存在冗余性。</a:t>
            </a:r>
            <a:endParaRPr lang="zh-CN" altLang="en-US" dirty="0">
              <a:solidFill>
                <a:srgbClr val="FF0000"/>
              </a:solidFill>
            </a:endParaRPr>
          </a:p>
        </p:txBody>
      </p:sp>
    </p:spTree>
    <p:extLst>
      <p:ext uri="{BB962C8B-B14F-4D97-AF65-F5344CB8AC3E}">
        <p14:creationId xmlns:p14="http://schemas.microsoft.com/office/powerpoint/2010/main" val="11385820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BE9E259-002D-4D06-8FD9-54A2776983EE}"/>
              </a:ext>
            </a:extLst>
          </p:cNvPr>
          <p:cNvSpPr>
            <a:spLocks noGrp="1"/>
          </p:cNvSpPr>
          <p:nvPr>
            <p:ph type="title"/>
          </p:nvPr>
        </p:nvSpPr>
        <p:spPr>
          <a:xfrm>
            <a:off x="835730" y="25700"/>
            <a:ext cx="8229600" cy="669778"/>
          </a:xfrm>
        </p:spPr>
        <p:txBody>
          <a:bodyPr>
            <a:normAutofit/>
          </a:bodyPr>
          <a:lstStyle/>
          <a:p>
            <a:r>
              <a:rPr lang="zh-CN" altLang="en-US" sz="2200" dirty="0">
                <a:solidFill>
                  <a:srgbClr val="FF0000"/>
                </a:solidFill>
              </a:rPr>
              <a:t>基于特征分析后的结果属性的蠕变预测</a:t>
            </a:r>
            <a:endParaRPr lang="zh-CN" altLang="en-US" dirty="0"/>
          </a:p>
        </p:txBody>
      </p:sp>
      <p:graphicFrame>
        <p:nvGraphicFramePr>
          <p:cNvPr id="4" name="表格 3">
            <a:extLst>
              <a:ext uri="{FF2B5EF4-FFF2-40B4-BE49-F238E27FC236}">
                <a16:creationId xmlns:a16="http://schemas.microsoft.com/office/drawing/2014/main" xmlns="" id="{A7DACF13-7937-4A58-8C89-3D19E15585E7}"/>
              </a:ext>
            </a:extLst>
          </p:cNvPr>
          <p:cNvGraphicFramePr>
            <a:graphicFrameLocks noGrp="1"/>
          </p:cNvGraphicFramePr>
          <p:nvPr>
            <p:extLst/>
          </p:nvPr>
        </p:nvGraphicFramePr>
        <p:xfrm>
          <a:off x="222916" y="5638618"/>
          <a:ext cx="4299983" cy="1030742"/>
        </p:xfrm>
        <a:graphic>
          <a:graphicData uri="http://schemas.openxmlformats.org/drawingml/2006/table">
            <a:tbl>
              <a:tblPr>
                <a:tableStyleId>{8A107856-5554-42FB-B03E-39F5DBC370BA}</a:tableStyleId>
              </a:tblPr>
              <a:tblGrid>
                <a:gridCol w="1266253">
                  <a:extLst>
                    <a:ext uri="{9D8B030D-6E8A-4147-A177-3AD203B41FA5}">
                      <a16:colId xmlns:a16="http://schemas.microsoft.com/office/drawing/2014/main" xmlns="" val="3673177745"/>
                    </a:ext>
                  </a:extLst>
                </a:gridCol>
                <a:gridCol w="1371773">
                  <a:extLst>
                    <a:ext uri="{9D8B030D-6E8A-4147-A177-3AD203B41FA5}">
                      <a16:colId xmlns:a16="http://schemas.microsoft.com/office/drawing/2014/main" xmlns="" val="830347716"/>
                    </a:ext>
                  </a:extLst>
                </a:gridCol>
                <a:gridCol w="1661957">
                  <a:extLst>
                    <a:ext uri="{9D8B030D-6E8A-4147-A177-3AD203B41FA5}">
                      <a16:colId xmlns:a16="http://schemas.microsoft.com/office/drawing/2014/main" xmlns="" val="2803001386"/>
                    </a:ext>
                  </a:extLst>
                </a:gridCol>
              </a:tblGrid>
              <a:tr h="271931">
                <a:tc>
                  <a:txBody>
                    <a:bodyPr/>
                    <a:lstStyle/>
                    <a:p>
                      <a:pPr algn="l"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zh-CN" altLang="en-US" sz="1100" u="none" strike="noStrike" dirty="0">
                          <a:effectLst/>
                        </a:rPr>
                        <a:t>多尺度未筛选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100" u="none" strike="noStrike" dirty="0">
                          <a:effectLst/>
                        </a:rPr>
                        <a:t>多尺度筛选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3548891097"/>
                  </a:ext>
                </a:extLst>
              </a:tr>
              <a:tr h="27193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a:effectLst/>
                        </a:rPr>
                        <a:t>0.04408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0.04298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2047850269"/>
                  </a:ext>
                </a:extLst>
              </a:tr>
              <a:tr h="27193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dirty="0">
                          <a:effectLst/>
                        </a:rPr>
                        <a:t>0.04923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0.04920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2794152751"/>
                  </a:ext>
                </a:extLst>
              </a:tr>
              <a:tr h="214949">
                <a:tc>
                  <a:txBody>
                    <a:bodyPr/>
                    <a:lstStyle/>
                    <a:p>
                      <a:pPr algn="l" fontAlgn="b"/>
                      <a:r>
                        <a:rPr lang="zh-CN" altLang="en-US" sz="1100" u="none" strike="noStrike" dirty="0">
                          <a:effectLst/>
                        </a:rPr>
                        <a:t>高斯过程</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dirty="0">
                          <a:effectLst/>
                        </a:rPr>
                        <a:t>0.04114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0.04025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1884963345"/>
                  </a:ext>
                </a:extLst>
              </a:tr>
            </a:tbl>
          </a:graphicData>
        </a:graphic>
      </p:graphicFrame>
      <p:graphicFrame>
        <p:nvGraphicFramePr>
          <p:cNvPr id="5" name="图示 4">
            <a:extLst>
              <a:ext uri="{FF2B5EF4-FFF2-40B4-BE49-F238E27FC236}">
                <a16:creationId xmlns:a16="http://schemas.microsoft.com/office/drawing/2014/main" xmlns="" id="{A0CEF320-912D-4B07-B4FA-E47847B4AA06}"/>
              </a:ext>
            </a:extLst>
          </p:cNvPr>
          <p:cNvGraphicFramePr/>
          <p:nvPr>
            <p:extLst/>
          </p:nvPr>
        </p:nvGraphicFramePr>
        <p:xfrm>
          <a:off x="2652613" y="1200408"/>
          <a:ext cx="4483753" cy="1199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a16="http://schemas.microsoft.com/office/drawing/2014/main" xmlns="" id="{067E5180-C56E-4565-B16B-0FAB81930918}"/>
              </a:ext>
            </a:extLst>
          </p:cNvPr>
          <p:cNvSpPr/>
          <p:nvPr/>
        </p:nvSpPr>
        <p:spPr>
          <a:xfrm>
            <a:off x="2484322" y="806135"/>
            <a:ext cx="4751964"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8F7DD677-4F38-410C-91D1-C523B347033F}"/>
              </a:ext>
            </a:extLst>
          </p:cNvPr>
          <p:cNvSpPr txBox="1"/>
          <p:nvPr/>
        </p:nvSpPr>
        <p:spPr>
          <a:xfrm>
            <a:off x="2596400" y="870989"/>
            <a:ext cx="3703792" cy="307777"/>
          </a:xfrm>
          <a:prstGeom prst="rect">
            <a:avLst/>
          </a:prstGeom>
          <a:noFill/>
        </p:spPr>
        <p:txBody>
          <a:bodyPr wrap="square" rtlCol="0">
            <a:spAutoFit/>
          </a:bodyPr>
          <a:lstStyle/>
          <a:p>
            <a:r>
              <a:rPr lang="zh-CN" altLang="en-US" sz="1400" dirty="0"/>
              <a:t>基于主动学习的多层级交互式特征分析方法</a:t>
            </a:r>
          </a:p>
        </p:txBody>
      </p:sp>
      <p:graphicFrame>
        <p:nvGraphicFramePr>
          <p:cNvPr id="8" name="表格 7">
            <a:extLst>
              <a:ext uri="{FF2B5EF4-FFF2-40B4-BE49-F238E27FC236}">
                <a16:creationId xmlns:a16="http://schemas.microsoft.com/office/drawing/2014/main" xmlns="" id="{20AE2388-2A0D-4FAE-9EE4-B70D526F1857}"/>
              </a:ext>
            </a:extLst>
          </p:cNvPr>
          <p:cNvGraphicFramePr>
            <a:graphicFrameLocks noGrp="1"/>
          </p:cNvGraphicFramePr>
          <p:nvPr>
            <p:extLst/>
          </p:nvPr>
        </p:nvGraphicFramePr>
        <p:xfrm>
          <a:off x="737774" y="1172495"/>
          <a:ext cx="1409700" cy="108204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200" b="1" u="none" strike="noStrike">
                          <a:solidFill>
                            <a:srgbClr val="FF0000"/>
                          </a:solidFill>
                          <a:effectLst/>
                        </a:rPr>
                        <a:t>成分维度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a:solidFill>
                            <a:srgbClr val="FF0000"/>
                          </a:solidFill>
                          <a:effectLst/>
                        </a:rPr>
                        <a:t>14</a:t>
                      </a:r>
                      <a:r>
                        <a:rPr lang="zh-CN" altLang="en-US" sz="1200" b="1" u="none" strike="noStrike">
                          <a:solidFill>
                            <a:srgbClr val="FF0000"/>
                          </a:solidFill>
                          <a:effectLst/>
                        </a:rPr>
                        <a:t>维</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200" b="1" u="none" strike="noStrike">
                          <a:solidFill>
                            <a:srgbClr val="FF0000"/>
                          </a:solidFill>
                          <a:effectLst/>
                        </a:rPr>
                        <a:t>热处理维度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dirty="0">
                          <a:solidFill>
                            <a:srgbClr val="FF0000"/>
                          </a:solidFill>
                          <a:effectLst/>
                        </a:rPr>
                        <a:t>6</a:t>
                      </a:r>
                      <a:r>
                        <a:rPr lang="zh-CN" altLang="en-US" sz="1200" b="1" u="none" strike="noStrike" dirty="0">
                          <a:solidFill>
                            <a:srgbClr val="FF0000"/>
                          </a:solidFill>
                          <a:effectLst/>
                        </a:rPr>
                        <a:t>维</a:t>
                      </a:r>
                      <a:endParaRPr lang="zh-CN" altLang="en-US" sz="1200" b="1"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9" name="矩形: 圆角 8">
            <a:extLst>
              <a:ext uri="{FF2B5EF4-FFF2-40B4-BE49-F238E27FC236}">
                <a16:creationId xmlns:a16="http://schemas.microsoft.com/office/drawing/2014/main" xmlns="" id="{412F6483-F48B-4263-903B-43D681048ED0}"/>
              </a:ext>
            </a:extLst>
          </p:cNvPr>
          <p:cNvSpPr/>
          <p:nvPr/>
        </p:nvSpPr>
        <p:spPr>
          <a:xfrm>
            <a:off x="612114" y="836712"/>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xmlns="" id="{6EC50F5F-E4B0-40AF-A047-4DF511BBC542}"/>
              </a:ext>
            </a:extLst>
          </p:cNvPr>
          <p:cNvSpPr txBox="1"/>
          <p:nvPr/>
        </p:nvSpPr>
        <p:spPr>
          <a:xfrm>
            <a:off x="683722" y="878143"/>
            <a:ext cx="1584176" cy="307777"/>
          </a:xfrm>
          <a:prstGeom prst="rect">
            <a:avLst/>
          </a:prstGeom>
          <a:noFill/>
        </p:spPr>
        <p:txBody>
          <a:bodyPr wrap="square" rtlCol="0">
            <a:spAutoFit/>
          </a:bodyPr>
          <a:lstStyle/>
          <a:p>
            <a:r>
              <a:rPr lang="zh-CN" altLang="en-US" sz="1400" dirty="0"/>
              <a:t>样本统计</a:t>
            </a:r>
          </a:p>
        </p:txBody>
      </p:sp>
      <p:graphicFrame>
        <p:nvGraphicFramePr>
          <p:cNvPr id="11" name="图表 10">
            <a:extLst>
              <a:ext uri="{FF2B5EF4-FFF2-40B4-BE49-F238E27FC236}">
                <a16:creationId xmlns:a16="http://schemas.microsoft.com/office/drawing/2014/main" xmlns="" id="{D7CBBB95-6D36-4136-894E-76545FD69935}"/>
              </a:ext>
            </a:extLst>
          </p:cNvPr>
          <p:cNvGraphicFramePr>
            <a:graphicFrameLocks/>
          </p:cNvGraphicFramePr>
          <p:nvPr>
            <p:extLst/>
          </p:nvPr>
        </p:nvGraphicFramePr>
        <p:xfrm>
          <a:off x="251520" y="2822914"/>
          <a:ext cx="5256584" cy="2429634"/>
        </p:xfrm>
        <a:graphic>
          <a:graphicData uri="http://schemas.openxmlformats.org/drawingml/2006/chart">
            <c:chart xmlns:c="http://schemas.openxmlformats.org/drawingml/2006/chart" xmlns:r="http://schemas.openxmlformats.org/officeDocument/2006/relationships" r:id="rId7"/>
          </a:graphicData>
        </a:graphic>
      </p:graphicFrame>
      <p:sp>
        <p:nvSpPr>
          <p:cNvPr id="12" name="文本框 11">
            <a:extLst>
              <a:ext uri="{FF2B5EF4-FFF2-40B4-BE49-F238E27FC236}">
                <a16:creationId xmlns:a16="http://schemas.microsoft.com/office/drawing/2014/main" xmlns="" id="{ABEF8C7C-7C02-470F-A444-F4A6FB92B9FE}"/>
              </a:ext>
            </a:extLst>
          </p:cNvPr>
          <p:cNvSpPr txBox="1"/>
          <p:nvPr/>
        </p:nvSpPr>
        <p:spPr>
          <a:xfrm>
            <a:off x="5959167" y="3520937"/>
            <a:ext cx="3028723" cy="338554"/>
          </a:xfrm>
          <a:prstGeom prst="rect">
            <a:avLst/>
          </a:prstGeom>
          <a:noFill/>
        </p:spPr>
        <p:txBody>
          <a:bodyPr wrap="square" rtlCol="0">
            <a:spAutoFit/>
          </a:bodyPr>
          <a:lstStyle/>
          <a:p>
            <a:r>
              <a:rPr lang="zh-CN" altLang="en-US" sz="1600" dirty="0"/>
              <a:t>  </a:t>
            </a:r>
            <a:r>
              <a:rPr lang="en-US" altLang="zh-CN" sz="1600" dirty="0"/>
              <a:t>RF</a:t>
            </a:r>
            <a:r>
              <a:rPr lang="zh-CN" altLang="en-US" sz="1600" dirty="0"/>
              <a:t>                   </a:t>
            </a:r>
            <a:r>
              <a:rPr lang="en-US" altLang="zh-CN" sz="1600" dirty="0"/>
              <a:t>SVR               GPR    </a:t>
            </a:r>
            <a:endParaRPr lang="zh-CN" altLang="en-US" sz="1600" dirty="0"/>
          </a:p>
        </p:txBody>
      </p:sp>
      <p:pic>
        <p:nvPicPr>
          <p:cNvPr id="13" name="Picture 4" descr="http://s1.knowsky.com/20170221/ngnvdubua2w25.png">
            <a:extLst>
              <a:ext uri="{FF2B5EF4-FFF2-40B4-BE49-F238E27FC236}">
                <a16:creationId xmlns:a16="http://schemas.microsoft.com/office/drawing/2014/main" xmlns="" id="{990B8FE6-D61F-411D-B97A-B43E4CCB20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27696" y="3871034"/>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xmlns="" id="{27F8FEF4-35ED-4DC1-A51D-9DCE4F6D7DD8}"/>
              </a:ext>
            </a:extLst>
          </p:cNvPr>
          <p:cNvPicPr>
            <a:picLocks noChangeAspect="1"/>
          </p:cNvPicPr>
          <p:nvPr/>
        </p:nvPicPr>
        <p:blipFill>
          <a:blip r:embed="rId9"/>
          <a:stretch>
            <a:fillRect/>
          </a:stretch>
        </p:blipFill>
        <p:spPr>
          <a:xfrm>
            <a:off x="6900585" y="3941892"/>
            <a:ext cx="1021150" cy="807622"/>
          </a:xfrm>
          <a:prstGeom prst="rect">
            <a:avLst/>
          </a:prstGeom>
          <a:noFill/>
        </p:spPr>
      </p:pic>
      <p:pic>
        <p:nvPicPr>
          <p:cNvPr id="15" name="图片 14">
            <a:extLst>
              <a:ext uri="{FF2B5EF4-FFF2-40B4-BE49-F238E27FC236}">
                <a16:creationId xmlns:a16="http://schemas.microsoft.com/office/drawing/2014/main" xmlns="" id="{55AF330E-CAED-45D1-A36D-55A7A7A3C731}"/>
              </a:ext>
            </a:extLst>
          </p:cNvPr>
          <p:cNvPicPr>
            <a:picLocks noChangeAspect="1"/>
          </p:cNvPicPr>
          <p:nvPr/>
        </p:nvPicPr>
        <p:blipFill rotWithShape="1">
          <a:blip r:embed="rId10"/>
          <a:srcRect r="32110"/>
          <a:stretch/>
        </p:blipFill>
        <p:spPr>
          <a:xfrm>
            <a:off x="7916420" y="4002436"/>
            <a:ext cx="920004" cy="713234"/>
          </a:xfrm>
          <a:prstGeom prst="rect">
            <a:avLst/>
          </a:prstGeom>
        </p:spPr>
      </p:pic>
      <p:sp>
        <p:nvSpPr>
          <p:cNvPr id="16" name="矩形: 圆角 15">
            <a:extLst>
              <a:ext uri="{FF2B5EF4-FFF2-40B4-BE49-F238E27FC236}">
                <a16:creationId xmlns:a16="http://schemas.microsoft.com/office/drawing/2014/main" xmlns="" id="{CC5AD01F-E79D-4239-AC3E-1C273791019B}"/>
              </a:ext>
            </a:extLst>
          </p:cNvPr>
          <p:cNvSpPr/>
          <p:nvPr/>
        </p:nvSpPr>
        <p:spPr>
          <a:xfrm>
            <a:off x="5712295" y="3068960"/>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680688C3-768C-4069-B920-225C85F396A3}"/>
              </a:ext>
            </a:extLst>
          </p:cNvPr>
          <p:cNvSpPr txBox="1"/>
          <p:nvPr/>
        </p:nvSpPr>
        <p:spPr>
          <a:xfrm>
            <a:off x="6027696" y="3185621"/>
            <a:ext cx="1584176" cy="307777"/>
          </a:xfrm>
          <a:prstGeom prst="rect">
            <a:avLst/>
          </a:prstGeom>
          <a:noFill/>
        </p:spPr>
        <p:txBody>
          <a:bodyPr wrap="square" rtlCol="0">
            <a:spAutoFit/>
          </a:bodyPr>
          <a:lstStyle/>
          <a:p>
            <a:r>
              <a:rPr lang="zh-CN" altLang="en-US" sz="1400" dirty="0"/>
              <a:t>机器学习</a:t>
            </a:r>
          </a:p>
        </p:txBody>
      </p:sp>
      <p:graphicFrame>
        <p:nvGraphicFramePr>
          <p:cNvPr id="18" name="表格 17">
            <a:extLst>
              <a:ext uri="{FF2B5EF4-FFF2-40B4-BE49-F238E27FC236}">
                <a16:creationId xmlns:a16="http://schemas.microsoft.com/office/drawing/2014/main" xmlns="" id="{D0C64228-CB06-41B3-8881-BC7570ED10D8}"/>
              </a:ext>
            </a:extLst>
          </p:cNvPr>
          <p:cNvGraphicFramePr>
            <a:graphicFrameLocks noGrp="1"/>
          </p:cNvGraphicFramePr>
          <p:nvPr>
            <p:extLst/>
          </p:nvPr>
        </p:nvGraphicFramePr>
        <p:xfrm>
          <a:off x="7578380" y="1157864"/>
          <a:ext cx="1409700" cy="108204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200" b="1" u="none" strike="noStrike">
                          <a:solidFill>
                            <a:srgbClr val="FF0000"/>
                          </a:solidFill>
                          <a:effectLst/>
                        </a:rPr>
                        <a:t>成分维度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dirty="0">
                          <a:solidFill>
                            <a:srgbClr val="FF0000"/>
                          </a:solidFill>
                          <a:effectLst/>
                        </a:rPr>
                        <a:t>12</a:t>
                      </a:r>
                      <a:r>
                        <a:rPr lang="zh-CN" altLang="en-US" sz="1200" b="1" u="none" strike="noStrike" dirty="0">
                          <a:solidFill>
                            <a:srgbClr val="FF0000"/>
                          </a:solidFill>
                          <a:effectLst/>
                        </a:rPr>
                        <a:t>维</a:t>
                      </a:r>
                      <a:endParaRPr lang="zh-CN" altLang="en-US" sz="1200" b="1"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200" b="1" u="none" strike="noStrike">
                          <a:solidFill>
                            <a:srgbClr val="FF0000"/>
                          </a:solidFill>
                          <a:effectLst/>
                        </a:rPr>
                        <a:t>热处理维度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i="0" u="none" strike="noStrike" dirty="0">
                          <a:solidFill>
                            <a:srgbClr val="FF0000"/>
                          </a:solidFill>
                          <a:effectLst/>
                          <a:latin typeface="等线" panose="02010600030101010101" pitchFamily="2" charset="-122"/>
                          <a:ea typeface="等线" panose="02010600030101010101" pitchFamily="2" charset="-122"/>
                        </a:rPr>
                        <a:t>4</a:t>
                      </a:r>
                      <a:r>
                        <a:rPr lang="zh-CN" altLang="en-US" sz="1200" b="1" i="0" u="none" strike="noStrike" dirty="0">
                          <a:solidFill>
                            <a:srgbClr val="FF0000"/>
                          </a:solidFill>
                          <a:effectLst/>
                          <a:latin typeface="等线" panose="02010600030101010101" pitchFamily="2" charset="-122"/>
                          <a:ea typeface="等线"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19" name="矩形: 圆角 18">
            <a:extLst>
              <a:ext uri="{FF2B5EF4-FFF2-40B4-BE49-F238E27FC236}">
                <a16:creationId xmlns:a16="http://schemas.microsoft.com/office/drawing/2014/main" xmlns="" id="{5BC5766A-758C-4698-B184-7A502F976774}"/>
              </a:ext>
            </a:extLst>
          </p:cNvPr>
          <p:cNvSpPr/>
          <p:nvPr/>
        </p:nvSpPr>
        <p:spPr>
          <a:xfrm>
            <a:off x="7452720" y="822081"/>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xmlns="" id="{84A7ECBF-DA6D-4967-B5E7-41CB247F547C}"/>
              </a:ext>
            </a:extLst>
          </p:cNvPr>
          <p:cNvSpPr txBox="1"/>
          <p:nvPr/>
        </p:nvSpPr>
        <p:spPr>
          <a:xfrm>
            <a:off x="7524328" y="863512"/>
            <a:ext cx="1584176" cy="307777"/>
          </a:xfrm>
          <a:prstGeom prst="rect">
            <a:avLst/>
          </a:prstGeom>
          <a:noFill/>
        </p:spPr>
        <p:txBody>
          <a:bodyPr wrap="square" rtlCol="0">
            <a:spAutoFit/>
          </a:bodyPr>
          <a:lstStyle/>
          <a:p>
            <a:r>
              <a:rPr lang="zh-CN" altLang="en-US" sz="1400" dirty="0"/>
              <a:t>样本统计</a:t>
            </a:r>
          </a:p>
        </p:txBody>
      </p:sp>
      <p:sp>
        <p:nvSpPr>
          <p:cNvPr id="21" name="箭头: 右 20">
            <a:extLst>
              <a:ext uri="{FF2B5EF4-FFF2-40B4-BE49-F238E27FC236}">
                <a16:creationId xmlns:a16="http://schemas.microsoft.com/office/drawing/2014/main" xmlns="" id="{3E0928B4-C16E-4A01-90E4-BDDCA5369407}"/>
              </a:ext>
            </a:extLst>
          </p:cNvPr>
          <p:cNvSpPr/>
          <p:nvPr/>
        </p:nvSpPr>
        <p:spPr>
          <a:xfrm>
            <a:off x="2196085" y="1529923"/>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2" name="箭头: 右 21">
            <a:extLst>
              <a:ext uri="{FF2B5EF4-FFF2-40B4-BE49-F238E27FC236}">
                <a16:creationId xmlns:a16="http://schemas.microsoft.com/office/drawing/2014/main" xmlns="" id="{C08626C7-5264-477A-AEFC-64004DA013F7}"/>
              </a:ext>
            </a:extLst>
          </p:cNvPr>
          <p:cNvSpPr/>
          <p:nvPr/>
        </p:nvSpPr>
        <p:spPr>
          <a:xfrm>
            <a:off x="7164483" y="1539274"/>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3" name="箭头: 右 22">
            <a:extLst>
              <a:ext uri="{FF2B5EF4-FFF2-40B4-BE49-F238E27FC236}">
                <a16:creationId xmlns:a16="http://schemas.microsoft.com/office/drawing/2014/main" xmlns="" id="{9E2704BA-3E30-4DBA-816A-F97F8D5B3C48}"/>
              </a:ext>
            </a:extLst>
          </p:cNvPr>
          <p:cNvSpPr/>
          <p:nvPr/>
        </p:nvSpPr>
        <p:spPr>
          <a:xfrm rot="5400000">
            <a:off x="8016382" y="2665044"/>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箭头: 右 23">
            <a:extLst>
              <a:ext uri="{FF2B5EF4-FFF2-40B4-BE49-F238E27FC236}">
                <a16:creationId xmlns:a16="http://schemas.microsoft.com/office/drawing/2014/main" xmlns="" id="{2237641D-F0F5-4114-B1D2-2A913F79E587}"/>
              </a:ext>
            </a:extLst>
          </p:cNvPr>
          <p:cNvSpPr/>
          <p:nvPr/>
        </p:nvSpPr>
        <p:spPr>
          <a:xfrm rot="10800000">
            <a:off x="5423291" y="3870621"/>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5" name="箭头: 右 24">
            <a:extLst>
              <a:ext uri="{FF2B5EF4-FFF2-40B4-BE49-F238E27FC236}">
                <a16:creationId xmlns:a16="http://schemas.microsoft.com/office/drawing/2014/main" xmlns="" id="{50598279-DD1D-4B09-AAD5-85D4304ECA8B}"/>
              </a:ext>
            </a:extLst>
          </p:cNvPr>
          <p:cNvSpPr/>
          <p:nvPr/>
        </p:nvSpPr>
        <p:spPr>
          <a:xfrm rot="5400000">
            <a:off x="2372907" y="5283502"/>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6" name="文本框 25">
            <a:extLst>
              <a:ext uri="{FF2B5EF4-FFF2-40B4-BE49-F238E27FC236}">
                <a16:creationId xmlns:a16="http://schemas.microsoft.com/office/drawing/2014/main" xmlns="" id="{F47A7CA5-1B27-4E41-A2EE-058773FEECE8}"/>
              </a:ext>
            </a:extLst>
          </p:cNvPr>
          <p:cNvSpPr txBox="1"/>
          <p:nvPr/>
        </p:nvSpPr>
        <p:spPr>
          <a:xfrm>
            <a:off x="4910882" y="5346148"/>
            <a:ext cx="4055849"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b="1" dirty="0"/>
              <a:t>结论</a:t>
            </a:r>
            <a:r>
              <a:rPr lang="en-US" altLang="zh-CN" b="1" dirty="0"/>
              <a:t>:</a:t>
            </a:r>
            <a:r>
              <a:rPr lang="zh-CN" altLang="en-US" b="1" dirty="0"/>
              <a:t>经过特征筛选之后，预测精度确实提高了。证明了方法的有效性。但提升幅度不明显，主要是因为样本少，未来的工作之一是</a:t>
            </a:r>
            <a:r>
              <a:rPr lang="zh-CN" altLang="en-US" b="1" dirty="0">
                <a:solidFill>
                  <a:srgbClr val="FF0000"/>
                </a:solidFill>
              </a:rPr>
              <a:t>计算更多的样本数据的数据。</a:t>
            </a:r>
            <a:endParaRPr lang="zh-CN" altLang="en-US" dirty="0">
              <a:solidFill>
                <a:srgbClr val="FF0000"/>
              </a:solidFill>
            </a:endParaRPr>
          </a:p>
        </p:txBody>
      </p:sp>
      <p:sp>
        <p:nvSpPr>
          <p:cNvPr id="3" name="文本框 2">
            <a:extLst>
              <a:ext uri="{FF2B5EF4-FFF2-40B4-BE49-F238E27FC236}">
                <a16:creationId xmlns:a16="http://schemas.microsoft.com/office/drawing/2014/main" xmlns="" id="{1101F042-DCCD-45CD-BA74-7DA714DF4DCD}"/>
              </a:ext>
            </a:extLst>
          </p:cNvPr>
          <p:cNvSpPr txBox="1"/>
          <p:nvPr/>
        </p:nvSpPr>
        <p:spPr>
          <a:xfrm>
            <a:off x="96592" y="1166941"/>
            <a:ext cx="461665" cy="1444567"/>
          </a:xfrm>
          <a:prstGeom prst="rect">
            <a:avLst/>
          </a:prstGeom>
          <a:noFill/>
        </p:spPr>
        <p:txBody>
          <a:bodyPr vert="eaVert" wrap="square" rtlCol="0">
            <a:spAutoFit/>
          </a:bodyPr>
          <a:lstStyle/>
          <a:p>
            <a:r>
              <a:rPr lang="zh-CN" altLang="en-US" b="1" dirty="0"/>
              <a:t>工作回顾</a:t>
            </a:r>
          </a:p>
        </p:txBody>
      </p:sp>
      <p:sp>
        <p:nvSpPr>
          <p:cNvPr id="27" name="矩形 26">
            <a:extLst>
              <a:ext uri="{FF2B5EF4-FFF2-40B4-BE49-F238E27FC236}">
                <a16:creationId xmlns:a16="http://schemas.microsoft.com/office/drawing/2014/main" xmlns="" id="{6A55D0C2-BF3D-429B-A604-FD625AFFE972}"/>
              </a:ext>
            </a:extLst>
          </p:cNvPr>
          <p:cNvSpPr/>
          <p:nvPr/>
        </p:nvSpPr>
        <p:spPr>
          <a:xfrm>
            <a:off x="2608489" y="1213542"/>
            <a:ext cx="4572000" cy="1200329"/>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r>
              <a:rPr lang="zh-CN" altLang="en-US" b="1" dirty="0"/>
              <a:t>经过多层级特征分析方法过滤和筛选后，</a:t>
            </a:r>
            <a:r>
              <a:rPr lang="en-US" altLang="zh-CN" b="1" dirty="0">
                <a:solidFill>
                  <a:srgbClr val="FF0000"/>
                </a:solidFill>
              </a:rPr>
              <a:t>Al</a:t>
            </a:r>
            <a:r>
              <a:rPr lang="zh-CN" altLang="en-US" b="1" dirty="0">
                <a:solidFill>
                  <a:srgbClr val="FF0000"/>
                </a:solidFill>
              </a:rPr>
              <a:t>（铝）</a:t>
            </a:r>
            <a:r>
              <a:rPr lang="zh-CN" altLang="en-US" b="1" dirty="0"/>
              <a:t>、</a:t>
            </a:r>
            <a:r>
              <a:rPr lang="en-US" altLang="zh-CN" b="1" dirty="0">
                <a:solidFill>
                  <a:srgbClr val="FF0000"/>
                </a:solidFill>
              </a:rPr>
              <a:t>Y</a:t>
            </a:r>
            <a:r>
              <a:rPr lang="zh-CN" altLang="en-US" b="1" dirty="0">
                <a:solidFill>
                  <a:srgbClr val="FF0000"/>
                </a:solidFill>
              </a:rPr>
              <a:t>（</a:t>
            </a:r>
            <a:r>
              <a:rPr lang="zh-CN" altLang="en-US" dirty="0">
                <a:solidFill>
                  <a:srgbClr val="FF0000"/>
                </a:solidFill>
              </a:rPr>
              <a:t>钇</a:t>
            </a:r>
            <a:r>
              <a:rPr lang="zh-CN" altLang="en-US" b="1" dirty="0">
                <a:solidFill>
                  <a:srgbClr val="FF0000"/>
                </a:solidFill>
              </a:rPr>
              <a:t>）元素的质量分数</a:t>
            </a:r>
            <a:r>
              <a:rPr lang="zh-CN" altLang="en-US" b="1" dirty="0"/>
              <a:t>、</a:t>
            </a:r>
            <a:r>
              <a:rPr lang="zh-CN" altLang="en-US" b="1" dirty="0">
                <a:solidFill>
                  <a:srgbClr val="FF0000"/>
                </a:solidFill>
              </a:rPr>
              <a:t>二阶段时效处理温度、二阶段时效处理时间</a:t>
            </a:r>
            <a:r>
              <a:rPr lang="zh-CN" altLang="en-US" b="1" dirty="0"/>
              <a:t>四个属性被筛除。</a:t>
            </a:r>
          </a:p>
        </p:txBody>
      </p:sp>
    </p:spTree>
    <p:extLst>
      <p:ext uri="{BB962C8B-B14F-4D97-AF65-F5344CB8AC3E}">
        <p14:creationId xmlns:p14="http://schemas.microsoft.com/office/powerpoint/2010/main" val="139524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215069830"/>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30245867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a:effectLst>
            <a:outerShdw blurRad="50800" dist="38100" dir="2700000" algn="tl" rotWithShape="0">
              <a:prstClr val="black">
                <a:alpha val="40000"/>
              </a:prstClr>
            </a:outerShdw>
          </a:effectLst>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46779" y="4425965"/>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a:effectLst>
            <a:outerShdw blurRad="50800" dist="38100" dir="2700000" algn="tl" rotWithShape="0">
              <a:prstClr val="black">
                <a:alpha val="40000"/>
              </a:prstClr>
            </a:outerShdw>
          </a:effectLst>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a:effectLst>
            <a:outerShdw blurRad="50800" dist="38100" dir="2700000" algn="tl" rotWithShape="0">
              <a:prstClr val="black">
                <a:alpha val="40000"/>
              </a:prstClr>
            </a:outerShdw>
          </a:effectLst>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Tree>
    <p:extLst>
      <p:ext uri="{BB962C8B-B14F-4D97-AF65-F5344CB8AC3E}">
        <p14:creationId xmlns:p14="http://schemas.microsoft.com/office/powerpoint/2010/main" val="862760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4000"/>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extLst>
              <p:ext uri="{D42A27DB-BD31-4B8C-83A1-F6EECF244321}">
                <p14:modId xmlns:p14="http://schemas.microsoft.com/office/powerpoint/2010/main" val="286348634"/>
              </p:ext>
            </p:extLst>
          </p:nvPr>
        </p:nvGraphicFramePr>
        <p:xfrm>
          <a:off x="204226" y="4437112"/>
          <a:ext cx="8780949" cy="2543633"/>
        </p:xfrm>
        <a:graphic>
          <a:graphicData uri="http://schemas.openxmlformats.org/drawingml/2006/table">
            <a:tbl>
              <a:tblPr firstRow="1" bandRow="1">
                <a:effectLst>
                  <a:innerShdw blurRad="114300">
                    <a:prstClr val="black"/>
                  </a:innerShdw>
                </a:effectLst>
                <a:tableStyleId>{F5AB1C69-6EDB-4FF4-983F-18BD219EF322}</a:tableStyleId>
              </a:tblPr>
              <a:tblGrid>
                <a:gridCol w="1785956">
                  <a:extLst>
                    <a:ext uri="{9D8B030D-6E8A-4147-A177-3AD203B41FA5}">
                      <a16:colId xmlns:a16="http://schemas.microsoft.com/office/drawing/2014/main" xmlns="" val="20000"/>
                    </a:ext>
                  </a:extLst>
                </a:gridCol>
                <a:gridCol w="2381274">
                  <a:extLst>
                    <a:ext uri="{9D8B030D-6E8A-4147-A177-3AD203B41FA5}">
                      <a16:colId xmlns:a16="http://schemas.microsoft.com/office/drawing/2014/main" xmlns="" val="20001"/>
                    </a:ext>
                  </a:extLst>
                </a:gridCol>
                <a:gridCol w="4613719">
                  <a:extLst>
                    <a:ext uri="{9D8B030D-6E8A-4147-A177-3AD203B41FA5}">
                      <a16:colId xmlns:a16="http://schemas.microsoft.com/office/drawing/2014/main" xmlns="" val="20002"/>
                    </a:ext>
                  </a:extLst>
                </a:gridCol>
              </a:tblGrid>
              <a:tr h="375748">
                <a:tc>
                  <a:txBody>
                    <a:bodyPr/>
                    <a:lstStyle/>
                    <a:p>
                      <a:pPr algn="ctr"/>
                      <a:r>
                        <a:rPr lang="zh-CN" altLang="en-US" dirty="0"/>
                        <a:t>硬件名称</a:t>
                      </a:r>
                    </a:p>
                  </a:txBody>
                  <a:tcPr anchor="ctr"/>
                </a:tc>
                <a:tc>
                  <a:txBody>
                    <a:bodyPr/>
                    <a:lstStyle/>
                    <a:p>
                      <a:pPr algn="ctr"/>
                      <a:r>
                        <a:rPr lang="zh-CN" altLang="en-US" dirty="0"/>
                        <a:t>基本需求</a:t>
                      </a:r>
                    </a:p>
                  </a:txBody>
                  <a:tcPr anchor="ctr"/>
                </a:tc>
                <a:tc>
                  <a:txBody>
                    <a:bodyPr/>
                    <a:lstStyle/>
                    <a:p>
                      <a:pPr algn="ctr"/>
                      <a:r>
                        <a:rPr lang="zh-CN" altLang="en-US" dirty="0"/>
                        <a:t>建议与基本描述</a:t>
                      </a:r>
                    </a:p>
                  </a:txBody>
                  <a:tcPr anchor="ctr"/>
                </a:tc>
                <a:extLst>
                  <a:ext uri="{0D108BD9-81ED-4DB2-BD59-A6C34878D82A}">
                    <a16:rowId xmlns:a16="http://schemas.microsoft.com/office/drawing/2014/main" xmlns="" val="10000"/>
                  </a:ext>
                </a:extLst>
              </a:tr>
              <a:tr h="344332">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a16="http://schemas.microsoft.com/office/drawing/2014/main" xmlns="" val="10001"/>
                  </a:ext>
                </a:extLst>
              </a:tr>
              <a:tr h="322469">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a16="http://schemas.microsoft.com/office/drawing/2014/main" xmlns="" val="10002"/>
                  </a:ext>
                </a:extLst>
              </a:tr>
              <a:tr h="359849">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a16="http://schemas.microsoft.com/office/drawing/2014/main" xmlns="" val="10003"/>
                  </a:ext>
                </a:extLst>
              </a:tr>
              <a:tr h="322469">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a16="http://schemas.microsoft.com/office/drawing/2014/main" xmlns="" val="10004"/>
                  </a:ext>
                </a:extLst>
              </a:tr>
              <a:tr h="322469">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a16="http://schemas.microsoft.com/office/drawing/2014/main" xmlns="" val="10005"/>
                  </a:ext>
                </a:extLst>
              </a:tr>
              <a:tr h="322469">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a16="http://schemas.microsoft.com/office/drawing/2014/main" xmlns="" val="10006"/>
                  </a:ext>
                </a:extLst>
              </a:tr>
            </a:tbl>
          </a:graphicData>
        </a:graphic>
      </p:graphicFrame>
      <p:sp>
        <p:nvSpPr>
          <p:cNvPr id="6" name="TextBox 5"/>
          <p:cNvSpPr txBox="1"/>
          <p:nvPr/>
        </p:nvSpPr>
        <p:spPr>
          <a:xfrm>
            <a:off x="35496" y="3738735"/>
            <a:ext cx="2096385" cy="442654"/>
          </a:xfrm>
          <a:prstGeom prst="rect">
            <a:avLst/>
          </a:prstGeom>
          <a:noFill/>
        </p:spPr>
        <p:txBody>
          <a:bodyPr wrap="square" rtlCol="0">
            <a:spAutoFit/>
          </a:bodyPr>
          <a:lstStyle/>
          <a:p>
            <a:r>
              <a:rPr lang="zh-CN" altLang="en-US" sz="2200" b="1" dirty="0"/>
              <a:t>二、运行环境</a:t>
            </a:r>
          </a:p>
        </p:txBody>
      </p:sp>
      <p:sp>
        <p:nvSpPr>
          <p:cNvPr id="9" name="TextBox 8"/>
          <p:cNvSpPr txBox="1"/>
          <p:nvPr/>
        </p:nvSpPr>
        <p:spPr>
          <a:xfrm>
            <a:off x="35495" y="822209"/>
            <a:ext cx="2034741" cy="442654"/>
          </a:xfrm>
          <a:prstGeom prst="rect">
            <a:avLst/>
          </a:prstGeom>
          <a:noFill/>
        </p:spPr>
        <p:txBody>
          <a:bodyPr wrap="square" rtlCol="0">
            <a:spAutoFit/>
          </a:bodyPr>
          <a:lstStyle/>
          <a:p>
            <a:r>
              <a:rPr lang="zh-CN" altLang="en-US" sz="2200" b="1" dirty="0"/>
              <a:t>一、开发环境</a:t>
            </a:r>
          </a:p>
        </p:txBody>
      </p:sp>
      <p:graphicFrame>
        <p:nvGraphicFramePr>
          <p:cNvPr id="10" name="表格 9"/>
          <p:cNvGraphicFramePr>
            <a:graphicFrameLocks noGrp="1"/>
          </p:cNvGraphicFramePr>
          <p:nvPr>
            <p:extLst>
              <p:ext uri="{D42A27DB-BD31-4B8C-83A1-F6EECF244321}">
                <p14:modId xmlns:p14="http://schemas.microsoft.com/office/powerpoint/2010/main" val="1061080570"/>
              </p:ext>
            </p:extLst>
          </p:nvPr>
        </p:nvGraphicFramePr>
        <p:xfrm>
          <a:off x="204226" y="710938"/>
          <a:ext cx="8780950" cy="3726174"/>
        </p:xfrm>
        <a:graphic>
          <a:graphicData uri="http://schemas.openxmlformats.org/drawingml/2006/table">
            <a:tbl>
              <a:tblPr firstRow="1" bandRow="1">
                <a:effectLst>
                  <a:innerShdw blurRad="114300">
                    <a:prstClr val="black"/>
                  </a:innerShdw>
                </a:effectLst>
                <a:tableStyleId>{7DF18680-E054-41AD-8BC1-D1AEF772440D}</a:tableStyleId>
              </a:tblPr>
              <a:tblGrid>
                <a:gridCol w="2306860">
                  <a:extLst>
                    <a:ext uri="{9D8B030D-6E8A-4147-A177-3AD203B41FA5}">
                      <a16:colId xmlns:a16="http://schemas.microsoft.com/office/drawing/2014/main" xmlns="" val="20000"/>
                    </a:ext>
                  </a:extLst>
                </a:gridCol>
                <a:gridCol w="1860371">
                  <a:extLst>
                    <a:ext uri="{9D8B030D-6E8A-4147-A177-3AD203B41FA5}">
                      <a16:colId xmlns:a16="http://schemas.microsoft.com/office/drawing/2014/main" xmlns="" val="20001"/>
                    </a:ext>
                  </a:extLst>
                </a:gridCol>
                <a:gridCol w="4613719">
                  <a:extLst>
                    <a:ext uri="{9D8B030D-6E8A-4147-A177-3AD203B41FA5}">
                      <a16:colId xmlns:a16="http://schemas.microsoft.com/office/drawing/2014/main" xmlns="" val="20002"/>
                    </a:ext>
                  </a:extLst>
                </a:gridCol>
              </a:tblGrid>
              <a:tr h="375748">
                <a:tc>
                  <a:txBody>
                    <a:bodyPr/>
                    <a:lstStyle/>
                    <a:p>
                      <a:pPr algn="ctr"/>
                      <a:r>
                        <a:rPr lang="zh-CN" altLang="en-US" dirty="0"/>
                        <a:t>软件</a:t>
                      </a:r>
                      <a:r>
                        <a:rPr lang="en-US" altLang="zh-CN" dirty="0"/>
                        <a:t>/</a:t>
                      </a:r>
                      <a:r>
                        <a:rPr lang="zh-CN" altLang="en-US" dirty="0"/>
                        <a:t>开发工具</a:t>
                      </a:r>
                      <a:r>
                        <a:rPr lang="en-US" altLang="zh-CN" dirty="0"/>
                        <a:t>/</a:t>
                      </a:r>
                      <a:r>
                        <a:rPr lang="zh-CN" altLang="en-US" dirty="0"/>
                        <a:t>框架</a:t>
                      </a:r>
                    </a:p>
                  </a:txBody>
                  <a:tcPr/>
                </a:tc>
                <a:tc>
                  <a:txBody>
                    <a:bodyPr/>
                    <a:lstStyle/>
                    <a:p>
                      <a:pPr algn="ctr"/>
                      <a:r>
                        <a:rPr lang="zh-CN" altLang="en-US" dirty="0"/>
                        <a:t>版本</a:t>
                      </a:r>
                    </a:p>
                  </a:txBody>
                  <a:tcPr/>
                </a:tc>
                <a:tc>
                  <a:txBody>
                    <a:bodyPr/>
                    <a:lstStyle/>
                    <a:p>
                      <a:pPr algn="ctr"/>
                      <a:r>
                        <a:rPr lang="zh-CN" altLang="en-US" dirty="0"/>
                        <a:t>描述</a:t>
                      </a:r>
                    </a:p>
                  </a:txBody>
                  <a:tcPr/>
                </a:tc>
                <a:extLst>
                  <a:ext uri="{0D108BD9-81ED-4DB2-BD59-A6C34878D82A}">
                    <a16:rowId xmlns:a16="http://schemas.microsoft.com/office/drawing/2014/main" xmlns="" val="10000"/>
                  </a:ext>
                </a:extLst>
              </a:tr>
              <a:tr h="313124">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a16="http://schemas.microsoft.com/office/drawing/2014/main" xmlns="" val="10001"/>
                  </a:ext>
                </a:extLst>
              </a:tr>
              <a:tr h="313124">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a16="http://schemas.microsoft.com/office/drawing/2014/main" xmlns="" val="10002"/>
                  </a:ext>
                </a:extLst>
              </a:tr>
              <a:tr h="313124">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2.7</a:t>
                      </a:r>
                      <a:endParaRPr lang="zh-CN" altLang="en-US" sz="1400" dirty="0"/>
                    </a:p>
                  </a:txBody>
                  <a:tcPr/>
                </a:tc>
                <a:tc>
                  <a:txBody>
                    <a:bodyPr/>
                    <a:lstStyle/>
                    <a:p>
                      <a:r>
                        <a:rPr lang="zh-CN" altLang="en-US" sz="1400" dirty="0"/>
                        <a:t>机器学习算法编程语言</a:t>
                      </a:r>
                    </a:p>
                  </a:txBody>
                  <a:tcPr/>
                </a:tc>
                <a:extLst>
                  <a:ext uri="{0D108BD9-81ED-4DB2-BD59-A6C34878D82A}">
                    <a16:rowId xmlns:a16="http://schemas.microsoft.com/office/drawing/2014/main" xmlns="" val="10003"/>
                  </a:ext>
                </a:extLst>
              </a:tr>
              <a:tr h="532310">
                <a:tc>
                  <a:txBody>
                    <a:bodyPr/>
                    <a:lstStyle/>
                    <a:p>
                      <a:r>
                        <a:rPr lang="en-US" altLang="zh-CN" sz="1400" dirty="0"/>
                        <a:t>Anaconda</a:t>
                      </a:r>
                      <a:endParaRPr lang="zh-CN" altLang="en-US" sz="1400" dirty="0"/>
                    </a:p>
                  </a:txBody>
                  <a:tcPr/>
                </a:tc>
                <a:tc>
                  <a:txBody>
                    <a:bodyPr/>
                    <a:lstStyle/>
                    <a:p>
                      <a:r>
                        <a:rPr lang="en-US" altLang="zh-CN" sz="1400" dirty="0"/>
                        <a:t>2.7</a:t>
                      </a:r>
                      <a:endParaRPr lang="zh-CN" altLang="en-US" sz="1400" dirty="0"/>
                    </a:p>
                  </a:txBody>
                  <a:tcPr/>
                </a:tc>
                <a:tc>
                  <a:txBody>
                    <a:bodyPr/>
                    <a:lstStyle/>
                    <a:p>
                      <a:r>
                        <a:rPr lang="zh-CN" altLang="en-US" sz="1400" dirty="0"/>
                        <a:t>开源的</a:t>
                      </a:r>
                      <a:r>
                        <a:rPr lang="en-US" altLang="zh-CN" sz="1400" dirty="0"/>
                        <a:t>Python</a:t>
                      </a:r>
                      <a:r>
                        <a:rPr lang="zh-CN" altLang="en-US" sz="1400" dirty="0"/>
                        <a:t>发行版本，其包含了</a:t>
                      </a:r>
                      <a:r>
                        <a:rPr lang="en-US" altLang="zh-CN" sz="1400" dirty="0"/>
                        <a:t>conda</a:t>
                      </a:r>
                      <a:r>
                        <a:rPr lang="zh-CN" altLang="en-US" sz="1400" dirty="0"/>
                        <a:t>、</a:t>
                      </a:r>
                      <a:r>
                        <a:rPr lang="en-US" altLang="zh-CN" sz="1400" dirty="0"/>
                        <a:t>Python</a:t>
                      </a:r>
                      <a:r>
                        <a:rPr lang="zh-CN" altLang="en-US" sz="1400" dirty="0"/>
                        <a:t>等多个科学包及其依赖项。</a:t>
                      </a:r>
                    </a:p>
                  </a:txBody>
                  <a:tcPr/>
                </a:tc>
                <a:extLst>
                  <a:ext uri="{0D108BD9-81ED-4DB2-BD59-A6C34878D82A}">
                    <a16:rowId xmlns:a16="http://schemas.microsoft.com/office/drawing/2014/main" xmlns="" val="10008"/>
                  </a:ext>
                </a:extLst>
              </a:tr>
              <a:tr h="313124">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a16="http://schemas.microsoft.com/office/drawing/2014/main" xmlns="" val="10004"/>
                  </a:ext>
                </a:extLst>
              </a:tr>
              <a:tr h="313124">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a16="http://schemas.microsoft.com/office/drawing/2014/main" xmlns="" val="10005"/>
                  </a:ext>
                </a:extLst>
              </a:tr>
              <a:tr h="313124">
                <a:tc>
                  <a:txBody>
                    <a:bodyPr/>
                    <a:lstStyle/>
                    <a:p>
                      <a:r>
                        <a:rPr lang="en-US" altLang="zh-CN" sz="1400" dirty="0"/>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a16="http://schemas.microsoft.com/office/drawing/2014/main" xmlns="" val="10006"/>
                  </a:ext>
                </a:extLst>
              </a:tr>
              <a:tr h="313124">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a16="http://schemas.microsoft.com/office/drawing/2014/main" xmlns="" val="10007"/>
                  </a:ext>
                </a:extLst>
              </a:tr>
              <a:tr h="313124">
                <a:tc>
                  <a:txBody>
                    <a:bodyPr/>
                    <a:lstStyle/>
                    <a:p>
                      <a:r>
                        <a:rPr lang="en-US" altLang="zh-CN" sz="1400" dirty="0"/>
                        <a:t>Logstash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开源的数据收集引擎，收集的数据对象为日志文件</a:t>
                      </a:r>
                    </a:p>
                  </a:txBody>
                  <a:tcPr/>
                </a:tc>
                <a:extLst>
                  <a:ext uri="{0D108BD9-81ED-4DB2-BD59-A6C34878D82A}">
                    <a16:rowId xmlns:a16="http://schemas.microsoft.com/office/drawing/2014/main" xmlns="" val="10009"/>
                  </a:ext>
                </a:extLst>
              </a:tr>
              <a:tr h="313124">
                <a:tc>
                  <a:txBody>
                    <a:bodyPr/>
                    <a:lstStyle/>
                    <a:p>
                      <a:r>
                        <a:rPr lang="en-US" altLang="zh-CN" sz="1400" dirty="0"/>
                        <a:t>SSM</a:t>
                      </a:r>
                      <a:endParaRPr lang="zh-CN" altLang="en-US" sz="1400" dirty="0"/>
                    </a:p>
                  </a:txBody>
                  <a:tcPr/>
                </a:tc>
                <a:tc>
                  <a:txBody>
                    <a:bodyPr/>
                    <a:lstStyle/>
                    <a:p>
                      <a:endParaRPr lang="zh-CN" altLang="en-US" sz="1400" dirty="0"/>
                    </a:p>
                  </a:txBody>
                  <a:tcPr/>
                </a:tc>
                <a:tc>
                  <a:txBody>
                    <a:bodyPr/>
                    <a:lstStyle/>
                    <a:p>
                      <a:r>
                        <a:rPr lang="en-US" altLang="zh-CN" sz="1400" dirty="0"/>
                        <a:t>Spring+springmvc+mybatis</a:t>
                      </a:r>
                      <a:r>
                        <a:rPr lang="zh-CN" altLang="en-US" sz="1400" dirty="0"/>
                        <a:t>框架，轻量级</a:t>
                      </a:r>
                      <a:r>
                        <a:rPr lang="en-US" altLang="zh-CN" sz="1400" dirty="0"/>
                        <a:t>Javaweb</a:t>
                      </a:r>
                      <a:r>
                        <a:rPr lang="zh-CN" altLang="en-US" sz="1400" dirty="0"/>
                        <a:t>框架</a:t>
                      </a:r>
                    </a:p>
                  </a:txBody>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362240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400" dirty="0">
                <a:solidFill>
                  <a:srgbClr val="FF0000"/>
                </a:solidFill>
              </a:rPr>
              <a:t>平台首页</a:t>
            </a:r>
            <a:endParaRPr lang="zh-CN" altLang="en-US" sz="2300" dirty="0">
              <a:solidFill>
                <a:srgbClr val="FF000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74" y="1196752"/>
            <a:ext cx="8960996" cy="5040560"/>
          </a:xfrm>
          <a:prstGeom prst="rect">
            <a:avLst/>
          </a:prstGeom>
        </p:spPr>
      </p:pic>
    </p:spTree>
    <p:extLst>
      <p:ext uri="{BB962C8B-B14F-4D97-AF65-F5344CB8AC3E}">
        <p14:creationId xmlns:p14="http://schemas.microsoft.com/office/powerpoint/2010/main" val="1670227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首页数据搜索界面展示</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1552" y="776852"/>
            <a:ext cx="6624736" cy="3726415"/>
          </a:xfrm>
          <a:prstGeom prst="rect">
            <a:avLst/>
          </a:prstGeom>
        </p:spPr>
      </p:pic>
      <p:pic>
        <p:nvPicPr>
          <p:cNvPr id="4" name="图片 3"/>
          <p:cNvPicPr>
            <a:picLocks noChangeAspect="1"/>
          </p:cNvPicPr>
          <p:nvPr/>
        </p:nvPicPr>
        <p:blipFill>
          <a:blip r:embed="rId3"/>
          <a:stretch>
            <a:fillRect/>
          </a:stretch>
        </p:blipFill>
        <p:spPr>
          <a:xfrm>
            <a:off x="1301552" y="3114662"/>
            <a:ext cx="6654824" cy="3743338"/>
          </a:xfrm>
          <a:prstGeom prst="rect">
            <a:avLst/>
          </a:prstGeom>
        </p:spPr>
      </p:pic>
      <p:sp>
        <p:nvSpPr>
          <p:cNvPr id="6" name="文本框 5"/>
          <p:cNvSpPr txBox="1"/>
          <p:nvPr/>
        </p:nvSpPr>
        <p:spPr>
          <a:xfrm>
            <a:off x="4522057" y="1700808"/>
            <a:ext cx="2993889" cy="369332"/>
          </a:xfrm>
          <a:prstGeom prst="rect">
            <a:avLst/>
          </a:prstGeom>
          <a:noFill/>
        </p:spPr>
        <p:txBody>
          <a:bodyPr wrap="square" rtlCol="0">
            <a:spAutoFit/>
          </a:bodyPr>
          <a:lstStyle/>
          <a:p>
            <a:r>
              <a:rPr lang="zh-CN" altLang="en-US" b="1" dirty="0">
                <a:solidFill>
                  <a:srgbClr val="FF0000"/>
                </a:solidFill>
              </a:rPr>
              <a:t>文献、数据、计算方法搜索</a:t>
            </a:r>
          </a:p>
        </p:txBody>
      </p:sp>
    </p:spTree>
    <p:extLst>
      <p:ext uri="{BB962C8B-B14F-4D97-AF65-F5344CB8AC3E}">
        <p14:creationId xmlns:p14="http://schemas.microsoft.com/office/powerpoint/2010/main" val="2689184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107504" y="1801272"/>
            <a:ext cx="8935096" cy="4675550"/>
          </a:xfrm>
          <a:prstGeom prst="rect">
            <a:avLst/>
          </a:prstGeom>
          <a:noFill/>
          <a:ln w="28575">
            <a:solidFill>
              <a:schemeClr val="accent5">
                <a:lumMod val="60000"/>
                <a:lumOff val="40000"/>
              </a:schemeClr>
            </a:solidFill>
            <a:prstDash val="sysDash"/>
          </a:ln>
        </p:spPr>
        <p:txBody>
          <a:bodyPr wrap="square" rtlCol="0">
            <a:spAutoFit/>
          </a:bodyPr>
          <a:lstStyle/>
          <a:p>
            <a:endParaRPr lang="zh-CN" altLang="en-US" dirty="0"/>
          </a:p>
        </p:txBody>
      </p:sp>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用户画像构建</a:t>
            </a:r>
          </a:p>
        </p:txBody>
      </p:sp>
      <p:sp>
        <p:nvSpPr>
          <p:cNvPr id="3" name="文本框 2"/>
          <p:cNvSpPr txBox="1"/>
          <p:nvPr/>
        </p:nvSpPr>
        <p:spPr>
          <a:xfrm>
            <a:off x="236936" y="908720"/>
            <a:ext cx="8805664" cy="923330"/>
          </a:xfrm>
          <a:prstGeom prst="rect">
            <a:avLst/>
          </a:prstGeom>
          <a:noFill/>
        </p:spPr>
        <p:txBody>
          <a:bodyPr wrap="square" rtlCol="0">
            <a:spAutoFit/>
          </a:bodyPr>
          <a:lstStyle/>
          <a:p>
            <a:r>
              <a:rPr lang="zh-CN" altLang="en-US" b="1" dirty="0">
                <a:solidFill>
                  <a:srgbClr val="FF0000"/>
                </a:solidFill>
              </a:rPr>
              <a:t>用户模型定义：</a:t>
            </a:r>
            <a:r>
              <a:rPr lang="en-US" altLang="zh-CN" dirty="0" err="1"/>
              <a:t>User_model</a:t>
            </a:r>
            <a:r>
              <a:rPr lang="en-US" altLang="zh-CN" dirty="0"/>
              <a:t> = U{&lt;</a:t>
            </a:r>
            <a:r>
              <a:rPr lang="zh-CN" altLang="en-US" b="1" dirty="0">
                <a:solidFill>
                  <a:srgbClr val="FF0000"/>
                </a:solidFill>
              </a:rPr>
              <a:t>用户基本信息</a:t>
            </a:r>
            <a:r>
              <a:rPr lang="en-US" altLang="zh-CN" dirty="0"/>
              <a:t>(</a:t>
            </a:r>
            <a:r>
              <a:rPr lang="zh-CN" altLang="en-US" dirty="0"/>
              <a:t>姓名，职位，所在单位，联系方式</a:t>
            </a:r>
            <a:r>
              <a:rPr lang="en-US" altLang="zh-CN" dirty="0"/>
              <a:t>...)&gt;</a:t>
            </a:r>
            <a:r>
              <a:rPr lang="zh-CN" altLang="en-US" dirty="0"/>
              <a:t>，</a:t>
            </a:r>
            <a:r>
              <a:rPr lang="en-US" altLang="zh-CN" dirty="0"/>
              <a:t>&lt;</a:t>
            </a:r>
            <a:r>
              <a:rPr lang="zh-CN" altLang="en-US" b="1" dirty="0">
                <a:solidFill>
                  <a:srgbClr val="FF0000"/>
                </a:solidFill>
              </a:rPr>
              <a:t>用户行为偏好</a:t>
            </a:r>
            <a:r>
              <a:rPr lang="en-US" altLang="zh-CN" dirty="0"/>
              <a:t>(</a:t>
            </a:r>
            <a:r>
              <a:rPr lang="zh-CN" altLang="en-US" dirty="0"/>
              <a:t>时间偏好，作者偏好，文献偏好，机构偏好</a:t>
            </a:r>
            <a:r>
              <a:rPr lang="en-US" altLang="zh-CN" dirty="0"/>
              <a:t>)&gt;</a:t>
            </a:r>
            <a:r>
              <a:rPr lang="zh-CN" altLang="en-US" dirty="0"/>
              <a:t>，</a:t>
            </a:r>
            <a:r>
              <a:rPr lang="en-US" altLang="zh-CN" dirty="0"/>
              <a:t>&lt;</a:t>
            </a:r>
            <a:r>
              <a:rPr lang="zh-CN" altLang="en-US" b="1" dirty="0">
                <a:solidFill>
                  <a:srgbClr val="FF0000"/>
                </a:solidFill>
              </a:rPr>
              <a:t>用户等级</a:t>
            </a:r>
            <a:r>
              <a:rPr lang="en-US" altLang="zh-CN" dirty="0"/>
              <a:t>(</a:t>
            </a:r>
            <a:r>
              <a:rPr lang="zh-CN" altLang="en-US" dirty="0"/>
              <a:t>计算机等级、材料等级</a:t>
            </a:r>
            <a:r>
              <a:rPr lang="en-US" altLang="zh-CN" dirty="0"/>
              <a:t>)&gt;</a:t>
            </a:r>
            <a:r>
              <a:rPr lang="zh-CN" altLang="en-US" dirty="0"/>
              <a:t>，</a:t>
            </a:r>
            <a:r>
              <a:rPr lang="en-US" altLang="zh-CN" dirty="0"/>
              <a:t>...}</a:t>
            </a:r>
            <a:endParaRPr lang="zh-CN" altLang="en-US" dirty="0"/>
          </a:p>
        </p:txBody>
      </p:sp>
      <p:pic>
        <p:nvPicPr>
          <p:cNvPr id="22" name="图片 21"/>
          <p:cNvPicPr>
            <a:picLocks noChangeAspect="1"/>
          </p:cNvPicPr>
          <p:nvPr/>
        </p:nvPicPr>
        <p:blipFill>
          <a:blip r:embed="rId2"/>
          <a:stretch>
            <a:fillRect/>
          </a:stretch>
        </p:blipFill>
        <p:spPr>
          <a:xfrm>
            <a:off x="236936" y="1953359"/>
            <a:ext cx="8646081" cy="4109254"/>
          </a:xfrm>
          <a:prstGeom prst="rect">
            <a:avLst/>
          </a:prstGeom>
        </p:spPr>
      </p:pic>
      <p:sp>
        <p:nvSpPr>
          <p:cNvPr id="23" name="文本框 22"/>
          <p:cNvSpPr txBox="1"/>
          <p:nvPr/>
        </p:nvSpPr>
        <p:spPr>
          <a:xfrm>
            <a:off x="2659548" y="6138268"/>
            <a:ext cx="3960440" cy="338554"/>
          </a:xfrm>
          <a:prstGeom prst="rect">
            <a:avLst/>
          </a:prstGeom>
          <a:noFill/>
        </p:spPr>
        <p:txBody>
          <a:bodyPr wrap="square" rtlCol="0">
            <a:spAutoFit/>
          </a:bodyPr>
          <a:lstStyle/>
          <a:p>
            <a:pPr algn="ctr"/>
            <a:r>
              <a:rPr lang="zh-CN" altLang="en-US" sz="1600" b="1" dirty="0"/>
              <a:t>用户模型信息</a:t>
            </a:r>
          </a:p>
        </p:txBody>
      </p:sp>
    </p:spTree>
    <p:extLst>
      <p:ext uri="{BB962C8B-B14F-4D97-AF65-F5344CB8AC3E}">
        <p14:creationId xmlns:p14="http://schemas.microsoft.com/office/powerpoint/2010/main" val="1638609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177748343"/>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xmlns="" val="20000"/>
                    </a:ext>
                  </a:extLst>
                </a:gridCol>
                <a:gridCol w="2153268">
                  <a:extLst>
                    <a:ext uri="{9D8B030D-6E8A-4147-A177-3AD203B41FA5}">
                      <a16:colId xmlns:a16="http://schemas.microsoft.com/office/drawing/2014/main" xmlns="" val="20001"/>
                    </a:ext>
                  </a:extLst>
                </a:gridCol>
                <a:gridCol w="2205118">
                  <a:extLst>
                    <a:ext uri="{9D8B030D-6E8A-4147-A177-3AD203B41FA5}">
                      <a16:colId xmlns:a16="http://schemas.microsoft.com/office/drawing/2014/main" xmlns="" val="20002"/>
                    </a:ext>
                  </a:extLst>
                </a:gridCol>
                <a:gridCol w="2205118">
                  <a:extLst>
                    <a:ext uri="{9D8B030D-6E8A-4147-A177-3AD203B41FA5}">
                      <a16:colId xmlns:a16="http://schemas.microsoft.com/office/drawing/2014/main" xmlns=""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xmlns=""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xmlns="" val="10001"/>
                  </a:ext>
                </a:extLst>
              </a:tr>
              <a:tr h="1128549">
                <a:tc>
                  <a:txBody>
                    <a:bodyPr/>
                    <a:lstStyle/>
                    <a:p>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1</a:t>
                      </a:r>
                      <a:r>
                        <a:rPr lang="zh-CN" altLang="en-US" sz="1600" b="1" dirty="0">
                          <a:solidFill>
                            <a:srgbClr val="FF0000"/>
                          </a:solidFill>
                        </a:rPr>
                        <a:t>月</a:t>
                      </a:r>
                      <a:r>
                        <a:rPr lang="en-US" altLang="zh-CN" sz="1600" b="1" dirty="0">
                          <a:solidFill>
                            <a:srgbClr val="FF0000"/>
                          </a:solidFill>
                        </a:rPr>
                        <a:t>-2019</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b="1" dirty="0">
                        <a:solidFill>
                          <a:srgbClr val="FF0000"/>
                        </a:solidFill>
                      </a:endParaRPr>
                    </a:p>
                  </a:txBody>
                  <a:tcPr/>
                </a:tc>
                <a:tc>
                  <a:txBody>
                    <a:bodyPr/>
                    <a:lstStyle/>
                    <a:p>
                      <a:r>
                        <a:rPr lang="zh-CN" altLang="zh-CN" sz="1400" b="1" kern="1200" dirty="0">
                          <a:solidFill>
                            <a:srgbClr val="FF0000"/>
                          </a:solidFill>
                          <a:effectLst/>
                        </a:rPr>
                        <a:t>开展以机器学习及数据挖掘为重点的数据关联分析</a:t>
                      </a:r>
                      <a:endParaRPr lang="zh-CN" altLang="en-US" sz="1400" b="1" dirty="0">
                        <a:solidFill>
                          <a:srgbClr val="FF0000"/>
                        </a:solidFill>
                      </a:endParaRPr>
                    </a:p>
                  </a:txBody>
                  <a:tcPr/>
                </a:tc>
                <a:tc>
                  <a:txBody>
                    <a:bodyPr/>
                    <a:lstStyle/>
                    <a:p>
                      <a:r>
                        <a:rPr lang="zh-Hans" altLang="en-US" sz="1400" b="1" kern="1200" dirty="0">
                          <a:solidFill>
                            <a:srgbClr val="FF0000"/>
                          </a:solidFill>
                          <a:effectLst/>
                        </a:rPr>
                        <a:t>研发</a:t>
                      </a:r>
                      <a:r>
                        <a:rPr lang="zh-CN" altLang="zh-CN" sz="1400" b="1" kern="1200" dirty="0">
                          <a:solidFill>
                            <a:srgbClr val="FF0000"/>
                          </a:solidFill>
                          <a:effectLst/>
                        </a:rPr>
                        <a:t>相关数据分析软件</a:t>
                      </a:r>
                      <a:endParaRPr lang="zh-CN" altLang="en-US" sz="1400" b="1" dirty="0">
                        <a:solidFill>
                          <a:srgbClr val="FF0000"/>
                        </a:solidFill>
                      </a:endParaRPr>
                    </a:p>
                  </a:txBody>
                  <a:tcPr/>
                </a:tc>
                <a:extLst>
                  <a:ext uri="{0D108BD9-81ED-4DB2-BD59-A6C34878D82A}">
                    <a16:rowId xmlns:a16="http://schemas.microsoft.com/office/drawing/2014/main" xmlns=""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xmlns=""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xmlns="" val="10004"/>
                  </a:ext>
                </a:extLst>
              </a:tr>
            </a:tbl>
          </a:graphicData>
        </a:graphic>
      </p:graphicFrame>
      <p:sp>
        <p:nvSpPr>
          <p:cNvPr id="3" name="矩形 2">
            <a:extLst>
              <a:ext uri="{FF2B5EF4-FFF2-40B4-BE49-F238E27FC236}">
                <a16:creationId xmlns:a16="http://schemas.microsoft.com/office/drawing/2014/main" xmlns=""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7886" y="908720"/>
            <a:ext cx="8979297" cy="5760640"/>
          </a:xfrm>
          <a:prstGeom prst="rect">
            <a:avLst/>
          </a:prstGeom>
          <a:noFill/>
          <a:ln w="28575">
            <a:solidFill>
              <a:schemeClr val="accent5">
                <a:lumMod val="75000"/>
              </a:schemeClr>
            </a:solidFill>
          </a:ln>
        </p:spPr>
        <p:txBody>
          <a:bodyPr wrap="square" rtlCol="0">
            <a:spAutoFit/>
          </a:bodyPr>
          <a:lstStyle/>
          <a:p>
            <a:endParaRPr lang="zh-CN" altLang="en-US" dirty="0"/>
          </a:p>
        </p:txBody>
      </p:sp>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个性化搜索功能展示</a:t>
            </a:r>
          </a:p>
        </p:txBody>
      </p:sp>
      <p:sp>
        <p:nvSpPr>
          <p:cNvPr id="8" name="文本框 7"/>
          <p:cNvSpPr txBox="1"/>
          <p:nvPr/>
        </p:nvSpPr>
        <p:spPr>
          <a:xfrm>
            <a:off x="77887" y="1196752"/>
            <a:ext cx="461665" cy="1224136"/>
          </a:xfrm>
          <a:prstGeom prst="rect">
            <a:avLst/>
          </a:prstGeom>
          <a:noFill/>
        </p:spPr>
        <p:txBody>
          <a:bodyPr vert="eaVert" wrap="square" rtlCol="0">
            <a:spAutoFit/>
          </a:bodyPr>
          <a:lstStyle/>
          <a:p>
            <a:pPr algn="ctr"/>
            <a:r>
              <a:rPr lang="zh-CN" altLang="en-US" b="1" dirty="0">
                <a:solidFill>
                  <a:srgbClr val="FF0000"/>
                </a:solidFill>
              </a:rPr>
              <a:t>不同用户</a:t>
            </a:r>
          </a:p>
        </p:txBody>
      </p:sp>
      <p:sp>
        <p:nvSpPr>
          <p:cNvPr id="10" name="文本框 9"/>
          <p:cNvSpPr txBox="1"/>
          <p:nvPr/>
        </p:nvSpPr>
        <p:spPr>
          <a:xfrm>
            <a:off x="77887" y="3717032"/>
            <a:ext cx="461665" cy="1368152"/>
          </a:xfrm>
          <a:prstGeom prst="rect">
            <a:avLst/>
          </a:prstGeom>
          <a:noFill/>
        </p:spPr>
        <p:txBody>
          <a:bodyPr vert="eaVert" wrap="square" rtlCol="0">
            <a:spAutoFit/>
          </a:bodyPr>
          <a:lstStyle/>
          <a:p>
            <a:pPr algn="ctr"/>
            <a:r>
              <a:rPr lang="zh-CN" altLang="en-US" b="1" dirty="0">
                <a:solidFill>
                  <a:srgbClr val="FF0000"/>
                </a:solidFill>
              </a:rPr>
              <a:t>搜索关键字</a:t>
            </a:r>
          </a:p>
        </p:txBody>
      </p:sp>
      <p:cxnSp>
        <p:nvCxnSpPr>
          <p:cNvPr id="12" name="直接连接符 11"/>
          <p:cNvCxnSpPr/>
          <p:nvPr/>
        </p:nvCxnSpPr>
        <p:spPr>
          <a:xfrm>
            <a:off x="77887" y="3284984"/>
            <a:ext cx="8979297" cy="0"/>
          </a:xfrm>
          <a:prstGeom prst="line">
            <a:avLst/>
          </a:prstGeom>
          <a:ln>
            <a:tailEnd type="none"/>
          </a:ln>
        </p:spPr>
        <p:style>
          <a:lnRef idx="2">
            <a:schemeClr val="accent5"/>
          </a:lnRef>
          <a:fillRef idx="0">
            <a:schemeClr val="accent5"/>
          </a:fillRef>
          <a:effectRef idx="1">
            <a:schemeClr val="accent5"/>
          </a:effectRef>
          <a:fontRef idx="minor">
            <a:schemeClr val="tx1"/>
          </a:fontRef>
        </p:style>
      </p:cxnSp>
      <p:pic>
        <p:nvPicPr>
          <p:cNvPr id="13" name="图片 12"/>
          <p:cNvPicPr>
            <a:picLocks noChangeAspect="1"/>
          </p:cNvPicPr>
          <p:nvPr/>
        </p:nvPicPr>
        <p:blipFill>
          <a:blip r:embed="rId3"/>
          <a:stretch>
            <a:fillRect/>
          </a:stretch>
        </p:blipFill>
        <p:spPr>
          <a:xfrm>
            <a:off x="1013843" y="3315621"/>
            <a:ext cx="6972300" cy="2038350"/>
          </a:xfrm>
          <a:prstGeom prst="rect">
            <a:avLst/>
          </a:prstGeom>
        </p:spPr>
      </p:pic>
      <p:cxnSp>
        <p:nvCxnSpPr>
          <p:cNvPr id="17" name="直接连接符 16"/>
          <p:cNvCxnSpPr/>
          <p:nvPr/>
        </p:nvCxnSpPr>
        <p:spPr>
          <a:xfrm>
            <a:off x="77887" y="5445224"/>
            <a:ext cx="8979297" cy="0"/>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25" name="文本框 24"/>
          <p:cNvSpPr txBox="1"/>
          <p:nvPr/>
        </p:nvSpPr>
        <p:spPr>
          <a:xfrm>
            <a:off x="33318" y="5390742"/>
            <a:ext cx="461665" cy="1368152"/>
          </a:xfrm>
          <a:prstGeom prst="rect">
            <a:avLst/>
          </a:prstGeom>
          <a:noFill/>
        </p:spPr>
        <p:txBody>
          <a:bodyPr vert="eaVert" wrap="square" rtlCol="0">
            <a:spAutoFit/>
          </a:bodyPr>
          <a:lstStyle/>
          <a:p>
            <a:pPr algn="ctr"/>
            <a:r>
              <a:rPr lang="zh-CN" altLang="en-US" b="1" dirty="0">
                <a:solidFill>
                  <a:srgbClr val="FF0000"/>
                </a:solidFill>
              </a:rPr>
              <a:t>结果列表</a:t>
            </a:r>
          </a:p>
        </p:txBody>
      </p:sp>
      <p:sp>
        <p:nvSpPr>
          <p:cNvPr id="26" name="文本框 25"/>
          <p:cNvSpPr txBox="1"/>
          <p:nvPr/>
        </p:nvSpPr>
        <p:spPr>
          <a:xfrm>
            <a:off x="1979191" y="3586036"/>
            <a:ext cx="2592288" cy="369332"/>
          </a:xfrm>
          <a:prstGeom prst="rect">
            <a:avLst/>
          </a:prstGeom>
          <a:noFill/>
        </p:spPr>
        <p:txBody>
          <a:bodyPr wrap="square" rtlCol="0">
            <a:spAutoFit/>
          </a:bodyPr>
          <a:lstStyle/>
          <a:p>
            <a:r>
              <a:rPr lang="zh-CN" altLang="en-US" b="1" dirty="0">
                <a:solidFill>
                  <a:srgbClr val="FF0000"/>
                </a:solidFill>
              </a:rPr>
              <a:t>搜索关键字都为</a:t>
            </a:r>
            <a:r>
              <a:rPr lang="en-US" altLang="zh-CN" b="1" dirty="0">
                <a:solidFill>
                  <a:srgbClr val="FF0000"/>
                </a:solidFill>
              </a:rPr>
              <a:t>alloying</a:t>
            </a:r>
            <a:endParaRPr lang="zh-CN" altLang="en-US" b="1" dirty="0">
              <a:solidFill>
                <a:srgbClr val="FF0000"/>
              </a:solidFill>
            </a:endParaRPr>
          </a:p>
        </p:txBody>
      </p:sp>
      <p:cxnSp>
        <p:nvCxnSpPr>
          <p:cNvPr id="27" name="直接连接符 26"/>
          <p:cNvCxnSpPr>
            <a:stCxn id="9" idx="0"/>
          </p:cNvCxnSpPr>
          <p:nvPr/>
        </p:nvCxnSpPr>
        <p:spPr>
          <a:xfrm flipH="1">
            <a:off x="4558501" y="908720"/>
            <a:ext cx="9034" cy="2376264"/>
          </a:xfrm>
          <a:prstGeom prst="line">
            <a:avLst/>
          </a:prstGeom>
          <a:ln>
            <a:tailEnd type="none"/>
          </a:ln>
        </p:spPr>
        <p:style>
          <a:lnRef idx="2">
            <a:schemeClr val="accent5"/>
          </a:lnRef>
          <a:fillRef idx="0">
            <a:schemeClr val="accent5"/>
          </a:fillRef>
          <a:effectRef idx="1">
            <a:schemeClr val="accent5"/>
          </a:effectRef>
          <a:fontRef idx="minor">
            <a:schemeClr val="tx1"/>
          </a:fontRef>
        </p:style>
      </p:cxnSp>
      <p:pic>
        <p:nvPicPr>
          <p:cNvPr id="4" name="图片 3"/>
          <p:cNvPicPr>
            <a:picLocks noChangeAspect="1"/>
          </p:cNvPicPr>
          <p:nvPr/>
        </p:nvPicPr>
        <p:blipFill>
          <a:blip r:embed="rId4"/>
          <a:stretch>
            <a:fillRect/>
          </a:stretch>
        </p:blipFill>
        <p:spPr>
          <a:xfrm>
            <a:off x="4654964" y="980640"/>
            <a:ext cx="4273997" cy="2198203"/>
          </a:xfrm>
          <a:prstGeom prst="rect">
            <a:avLst/>
          </a:prstGeom>
        </p:spPr>
      </p:pic>
      <p:pic>
        <p:nvPicPr>
          <p:cNvPr id="5" name="图片 4"/>
          <p:cNvPicPr>
            <a:picLocks noChangeAspect="1"/>
          </p:cNvPicPr>
          <p:nvPr/>
        </p:nvPicPr>
        <p:blipFill>
          <a:blip r:embed="rId5"/>
          <a:stretch>
            <a:fillRect/>
          </a:stretch>
        </p:blipFill>
        <p:spPr>
          <a:xfrm>
            <a:off x="251520" y="948064"/>
            <a:ext cx="4263676" cy="2192895"/>
          </a:xfrm>
          <a:prstGeom prst="rect">
            <a:avLst/>
          </a:prstGeom>
        </p:spPr>
      </p:pic>
      <p:grpSp>
        <p:nvGrpSpPr>
          <p:cNvPr id="7" name="组合 6"/>
          <p:cNvGrpSpPr/>
          <p:nvPr/>
        </p:nvGrpSpPr>
        <p:grpSpPr>
          <a:xfrm>
            <a:off x="494983" y="5506058"/>
            <a:ext cx="5393408" cy="1064693"/>
            <a:chOff x="-5941169" y="4599879"/>
            <a:chExt cx="5393408" cy="1064693"/>
          </a:xfrm>
        </p:grpSpPr>
        <p:pic>
          <p:nvPicPr>
            <p:cNvPr id="19" name="图片 18"/>
            <p:cNvPicPr>
              <a:picLocks noChangeAspect="1"/>
            </p:cNvPicPr>
            <p:nvPr/>
          </p:nvPicPr>
          <p:blipFill>
            <a:blip r:embed="rId6"/>
            <a:stretch>
              <a:fillRect/>
            </a:stretch>
          </p:blipFill>
          <p:spPr>
            <a:xfrm>
              <a:off x="-5941168" y="4599879"/>
              <a:ext cx="5393407" cy="1064693"/>
            </a:xfrm>
            <a:prstGeom prst="rect">
              <a:avLst/>
            </a:prstGeom>
          </p:spPr>
        </p:pic>
        <p:sp>
          <p:nvSpPr>
            <p:cNvPr id="3" name="文本框 2"/>
            <p:cNvSpPr txBox="1"/>
            <p:nvPr/>
          </p:nvSpPr>
          <p:spPr>
            <a:xfrm>
              <a:off x="-5941169" y="4618024"/>
              <a:ext cx="5315962" cy="605581"/>
            </a:xfrm>
            <a:prstGeom prst="rect">
              <a:avLst/>
            </a:prstGeom>
            <a:noFill/>
            <a:ln w="19050">
              <a:solidFill>
                <a:srgbClr val="FF0000"/>
              </a:solidFill>
            </a:ln>
          </p:spPr>
          <p:txBody>
            <a:bodyPr wrap="square" rtlCol="0">
              <a:spAutoFit/>
            </a:bodyPr>
            <a:lstStyle/>
            <a:p>
              <a:endParaRPr lang="zh-CN" altLang="en-US" dirty="0"/>
            </a:p>
          </p:txBody>
        </p:sp>
      </p:grpSp>
      <p:grpSp>
        <p:nvGrpSpPr>
          <p:cNvPr id="11" name="组合 10"/>
          <p:cNvGrpSpPr/>
          <p:nvPr/>
        </p:nvGrpSpPr>
        <p:grpSpPr>
          <a:xfrm>
            <a:off x="2898937" y="5506058"/>
            <a:ext cx="5915026" cy="1123949"/>
            <a:chOff x="-5846956" y="2130399"/>
            <a:chExt cx="5915026" cy="1123949"/>
          </a:xfrm>
        </p:grpSpPr>
        <p:pic>
          <p:nvPicPr>
            <p:cNvPr id="20" name="图片 19"/>
            <p:cNvPicPr>
              <a:picLocks noChangeAspect="1"/>
            </p:cNvPicPr>
            <p:nvPr/>
          </p:nvPicPr>
          <p:blipFill>
            <a:blip r:embed="rId7"/>
            <a:stretch>
              <a:fillRect/>
            </a:stretch>
          </p:blipFill>
          <p:spPr>
            <a:xfrm>
              <a:off x="-5846955" y="2130399"/>
              <a:ext cx="5915025" cy="1123949"/>
            </a:xfrm>
            <a:prstGeom prst="rect">
              <a:avLst/>
            </a:prstGeom>
          </p:spPr>
        </p:pic>
        <p:sp>
          <p:nvSpPr>
            <p:cNvPr id="6" name="文本框 5"/>
            <p:cNvSpPr txBox="1"/>
            <p:nvPr/>
          </p:nvSpPr>
          <p:spPr>
            <a:xfrm>
              <a:off x="-5846956" y="2130399"/>
              <a:ext cx="5705511" cy="623726"/>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endParaRPr lang="zh-CN" altLang="en-US" dirty="0"/>
            </a:p>
          </p:txBody>
        </p:sp>
      </p:grpSp>
      <p:sp>
        <p:nvSpPr>
          <p:cNvPr id="14" name="文本框 13"/>
          <p:cNvSpPr txBox="1"/>
          <p:nvPr/>
        </p:nvSpPr>
        <p:spPr>
          <a:xfrm>
            <a:off x="2125660" y="5628669"/>
            <a:ext cx="3384897" cy="369332"/>
          </a:xfrm>
          <a:prstGeom prst="rect">
            <a:avLst/>
          </a:prstGeom>
          <a:solidFill>
            <a:schemeClr val="tx2">
              <a:lumMod val="40000"/>
              <a:lumOff val="60000"/>
            </a:schemeClr>
          </a:solidFill>
        </p:spPr>
        <p:txBody>
          <a:bodyPr wrap="square" rtlCol="0">
            <a:spAutoFit/>
          </a:bodyPr>
          <a:lstStyle/>
          <a:p>
            <a:r>
              <a:rPr lang="zh-CN" altLang="en-US" dirty="0"/>
              <a:t>推荐的文献列表优先顺序不同</a:t>
            </a:r>
          </a:p>
        </p:txBody>
      </p:sp>
      <p:sp>
        <p:nvSpPr>
          <p:cNvPr id="15" name="文本框 14">
            <a:extLst>
              <a:ext uri="{FF2B5EF4-FFF2-40B4-BE49-F238E27FC236}">
                <a16:creationId xmlns:a16="http://schemas.microsoft.com/office/drawing/2014/main" xmlns="" id="{3E35368E-72E7-A847-925E-829701FC8F48}"/>
              </a:ext>
            </a:extLst>
          </p:cNvPr>
          <p:cNvSpPr txBox="1"/>
          <p:nvPr/>
        </p:nvSpPr>
        <p:spPr>
          <a:xfrm>
            <a:off x="3940897" y="1027048"/>
            <a:ext cx="1569660" cy="923330"/>
          </a:xfrm>
          <a:prstGeom prst="rect">
            <a:avLst/>
          </a:prstGeom>
          <a:noFill/>
        </p:spPr>
        <p:txBody>
          <a:bodyPr wrap="none" rtlCol="0">
            <a:spAutoFit/>
          </a:bodyPr>
          <a:lstStyle/>
          <a:p>
            <a:r>
              <a:rPr kumimoji="1" lang="zh-CN" altLang="en-US" b="1" dirty="0"/>
              <a:t>时间敏感</a:t>
            </a:r>
            <a:endParaRPr kumimoji="1" lang="en-US" altLang="zh-CN" b="1" dirty="0"/>
          </a:p>
          <a:p>
            <a:r>
              <a:rPr kumimoji="1" lang="zh-CN" altLang="en-US" b="1" dirty="0"/>
              <a:t>作者敏感</a:t>
            </a:r>
            <a:endParaRPr kumimoji="1" lang="en-US" altLang="zh-CN" b="1" dirty="0"/>
          </a:p>
          <a:p>
            <a:r>
              <a:rPr kumimoji="1" lang="zh-CN" altLang="en-US" b="1" dirty="0"/>
              <a:t>研究方向敏感</a:t>
            </a:r>
          </a:p>
        </p:txBody>
      </p:sp>
    </p:spTree>
    <p:extLst>
      <p:ext uri="{BB962C8B-B14F-4D97-AF65-F5344CB8AC3E}">
        <p14:creationId xmlns:p14="http://schemas.microsoft.com/office/powerpoint/2010/main" val="293700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数据上传与存储</a:t>
            </a:r>
          </a:p>
        </p:txBody>
      </p:sp>
      <p:pic>
        <p:nvPicPr>
          <p:cNvPr id="5" name="图片 4"/>
          <p:cNvPicPr>
            <a:picLocks noChangeAspect="1"/>
          </p:cNvPicPr>
          <p:nvPr/>
        </p:nvPicPr>
        <p:blipFill>
          <a:blip r:embed="rId2"/>
          <a:stretch>
            <a:fillRect/>
          </a:stretch>
        </p:blipFill>
        <p:spPr>
          <a:xfrm>
            <a:off x="-31825" y="1052736"/>
            <a:ext cx="9089009" cy="5112568"/>
          </a:xfrm>
          <a:prstGeom prst="rect">
            <a:avLst/>
          </a:prstGeom>
        </p:spPr>
      </p:pic>
      <p:sp>
        <p:nvSpPr>
          <p:cNvPr id="3" name="文本框 2"/>
          <p:cNvSpPr txBox="1"/>
          <p:nvPr/>
        </p:nvSpPr>
        <p:spPr>
          <a:xfrm>
            <a:off x="2555776" y="1700809"/>
            <a:ext cx="2952328" cy="369332"/>
          </a:xfrm>
          <a:prstGeom prst="rect">
            <a:avLst/>
          </a:prstGeom>
          <a:noFill/>
        </p:spPr>
        <p:txBody>
          <a:bodyPr wrap="square" rtlCol="0">
            <a:spAutoFit/>
          </a:bodyPr>
          <a:lstStyle/>
          <a:p>
            <a:r>
              <a:rPr lang="zh-CN" altLang="en-US" b="1" dirty="0">
                <a:solidFill>
                  <a:srgbClr val="FF0000"/>
                </a:solidFill>
              </a:rPr>
              <a:t>数据、文献、计算方法上传</a:t>
            </a:r>
          </a:p>
        </p:txBody>
      </p:sp>
      <p:sp>
        <p:nvSpPr>
          <p:cNvPr id="4" name="文本框 3"/>
          <p:cNvSpPr txBox="1"/>
          <p:nvPr/>
        </p:nvSpPr>
        <p:spPr>
          <a:xfrm>
            <a:off x="1331640" y="4737918"/>
            <a:ext cx="6480719" cy="923330"/>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能够上传</a:t>
            </a:r>
            <a:r>
              <a:rPr lang="zh-CN" altLang="en-US" dirty="0">
                <a:solidFill>
                  <a:srgbClr val="FF0000"/>
                </a:solidFill>
                <a:latin typeface="Songti SC" panose="02010600040101010101" pitchFamily="2" charset="-122"/>
                <a:ea typeface="Songti SC" panose="02010600040101010101" pitchFamily="2" charset="-122"/>
              </a:rPr>
              <a:t>多类型数据</a:t>
            </a:r>
            <a:r>
              <a:rPr lang="zh-CN" altLang="en-US" dirty="0">
                <a:latin typeface="Songti SC" panose="02010600040101010101" pitchFamily="2" charset="-122"/>
                <a:ea typeface="Songti SC" panose="02010600040101010101" pitchFamily="2" charset="-122"/>
              </a:rPr>
              <a:t>，包括文献、表格数据、计算方法等</a:t>
            </a:r>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上传的数据与数据之间存在</a:t>
            </a:r>
            <a:r>
              <a:rPr lang="zh-CN" altLang="en-US" dirty="0">
                <a:solidFill>
                  <a:srgbClr val="FF0000"/>
                </a:solidFill>
                <a:latin typeface="Songti SC" panose="02010600040101010101" pitchFamily="2" charset="-122"/>
                <a:ea typeface="Songti SC" panose="02010600040101010101" pitchFamily="2" charset="-122"/>
              </a:rPr>
              <a:t>关联关系</a:t>
            </a:r>
            <a:r>
              <a:rPr lang="zh-CN" altLang="en-US" dirty="0">
                <a:latin typeface="Songti SC" panose="02010600040101010101" pitchFamily="2" charset="-122"/>
                <a:ea typeface="Songti SC" panose="02010600040101010101" pitchFamily="2" charset="-122"/>
              </a:rPr>
              <a:t>，数据能够</a:t>
            </a:r>
            <a:r>
              <a:rPr lang="zh-CN" altLang="en-US" dirty="0">
                <a:solidFill>
                  <a:srgbClr val="FF0000"/>
                </a:solidFill>
                <a:latin typeface="Songti SC" panose="02010600040101010101" pitchFamily="2" charset="-122"/>
                <a:ea typeface="Songti SC" panose="02010600040101010101" pitchFamily="2" charset="-122"/>
              </a:rPr>
              <a:t>溯源</a:t>
            </a:r>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数据上传后能够对</a:t>
            </a:r>
            <a:r>
              <a:rPr lang="zh-CN" altLang="en-US" dirty="0">
                <a:solidFill>
                  <a:srgbClr val="FF0000"/>
                </a:solidFill>
                <a:latin typeface="Songti SC" panose="02010600040101010101" pitchFamily="2" charset="-122"/>
                <a:ea typeface="Songti SC" panose="02010600040101010101" pitchFamily="2" charset="-122"/>
              </a:rPr>
              <a:t>数据进行质量检查</a:t>
            </a:r>
            <a:r>
              <a:rPr lang="zh-CN" altLang="en-US" dirty="0">
                <a:latin typeface="Songti SC" panose="02010600040101010101" pitchFamily="2" charset="-122"/>
                <a:ea typeface="Songti SC" panose="02010600040101010101" pitchFamily="2" charset="-122"/>
              </a:rPr>
              <a:t>并可以提醒用户进行修正</a:t>
            </a:r>
          </a:p>
        </p:txBody>
      </p:sp>
      <p:sp>
        <p:nvSpPr>
          <p:cNvPr id="6" name="圆角矩形 5"/>
          <p:cNvSpPr/>
          <p:nvPr/>
        </p:nvSpPr>
        <p:spPr>
          <a:xfrm>
            <a:off x="1381988" y="4221089"/>
            <a:ext cx="6261381" cy="19442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0896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138" y="188640"/>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基于主动学习的多层级交互式特征分析界面</a:t>
            </a:r>
            <a:r>
              <a:rPr lang="zh-CN" altLang="en-US" sz="2400" dirty="0">
                <a:solidFill>
                  <a:srgbClr val="FF0000"/>
                </a:solidFill>
              </a:rPr>
              <a:t/>
            </a:r>
            <a:br>
              <a:rPr lang="zh-CN" altLang="en-US" sz="2400" dirty="0">
                <a:solidFill>
                  <a:srgbClr val="FF0000"/>
                </a:solidFill>
              </a:rPr>
            </a:br>
            <a:endParaRPr lang="zh-CN" altLang="en-US" sz="2300" dirty="0"/>
          </a:p>
        </p:txBody>
      </p:sp>
      <p:pic>
        <p:nvPicPr>
          <p:cNvPr id="3" name="图片 2"/>
          <p:cNvPicPr>
            <a:picLocks noChangeAspect="1"/>
          </p:cNvPicPr>
          <p:nvPr/>
        </p:nvPicPr>
        <p:blipFill>
          <a:blip r:embed="rId2"/>
          <a:stretch>
            <a:fillRect/>
          </a:stretch>
        </p:blipFill>
        <p:spPr>
          <a:xfrm>
            <a:off x="71090" y="1196752"/>
            <a:ext cx="9015111" cy="5071000"/>
          </a:xfrm>
          <a:prstGeom prst="rect">
            <a:avLst/>
          </a:prstGeom>
        </p:spPr>
      </p:pic>
    </p:spTree>
    <p:extLst>
      <p:ext uri="{BB962C8B-B14F-4D97-AF65-F5344CB8AC3E}">
        <p14:creationId xmlns:p14="http://schemas.microsoft.com/office/powerpoint/2010/main" val="2028489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特征筛结果展示</a:t>
            </a:r>
          </a:p>
        </p:txBody>
      </p:sp>
      <p:pic>
        <p:nvPicPr>
          <p:cNvPr id="3" name="图片 2"/>
          <p:cNvPicPr>
            <a:picLocks noChangeAspect="1"/>
          </p:cNvPicPr>
          <p:nvPr/>
        </p:nvPicPr>
        <p:blipFill>
          <a:blip r:embed="rId3"/>
          <a:stretch>
            <a:fillRect/>
          </a:stretch>
        </p:blipFill>
        <p:spPr>
          <a:xfrm>
            <a:off x="726172" y="1002763"/>
            <a:ext cx="3812856" cy="267631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040750" y="1028354"/>
            <a:ext cx="4016434" cy="267366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flipH="1">
            <a:off x="693036" y="3801272"/>
            <a:ext cx="3826198" cy="225450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a:stretch>
            <a:fillRect/>
          </a:stretch>
        </p:blipFill>
        <p:spPr>
          <a:xfrm>
            <a:off x="5028693" y="3836154"/>
            <a:ext cx="4028491" cy="2228604"/>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233867" y="1626521"/>
            <a:ext cx="459169" cy="1477328"/>
          </a:xfrm>
          <a:prstGeom prst="rect">
            <a:avLst/>
          </a:prstGeom>
          <a:noFill/>
        </p:spPr>
        <p:txBody>
          <a:bodyPr wrap="square" rtlCol="0">
            <a:spAutoFit/>
          </a:bodyPr>
          <a:lstStyle/>
          <a:p>
            <a:r>
              <a:rPr lang="zh-CN" altLang="en-US" b="1" dirty="0">
                <a:solidFill>
                  <a:srgbClr val="FF0000"/>
                </a:solidFill>
              </a:rPr>
              <a:t>稀疏性分析</a:t>
            </a:r>
          </a:p>
        </p:txBody>
      </p:sp>
      <p:sp>
        <p:nvSpPr>
          <p:cNvPr id="16" name="文本框 15"/>
          <p:cNvSpPr txBox="1"/>
          <p:nvPr/>
        </p:nvSpPr>
        <p:spPr>
          <a:xfrm>
            <a:off x="4610510" y="1653175"/>
            <a:ext cx="459169" cy="1477328"/>
          </a:xfrm>
          <a:prstGeom prst="rect">
            <a:avLst/>
          </a:prstGeom>
          <a:noFill/>
        </p:spPr>
        <p:txBody>
          <a:bodyPr wrap="square" rtlCol="0">
            <a:spAutoFit/>
          </a:bodyPr>
          <a:lstStyle/>
          <a:p>
            <a:r>
              <a:rPr lang="zh-CN" altLang="en-US" b="1" dirty="0">
                <a:solidFill>
                  <a:srgbClr val="FF0000"/>
                </a:solidFill>
              </a:rPr>
              <a:t>相关性分析</a:t>
            </a:r>
          </a:p>
        </p:txBody>
      </p:sp>
      <p:sp>
        <p:nvSpPr>
          <p:cNvPr id="22" name="文本框 21"/>
          <p:cNvSpPr txBox="1"/>
          <p:nvPr/>
        </p:nvSpPr>
        <p:spPr>
          <a:xfrm>
            <a:off x="233867" y="4113967"/>
            <a:ext cx="459169" cy="1477328"/>
          </a:xfrm>
          <a:prstGeom prst="rect">
            <a:avLst/>
          </a:prstGeom>
          <a:noFill/>
        </p:spPr>
        <p:txBody>
          <a:bodyPr wrap="square" rtlCol="0">
            <a:spAutoFit/>
          </a:bodyPr>
          <a:lstStyle/>
          <a:p>
            <a:r>
              <a:rPr lang="zh-CN" altLang="en-US" b="1" dirty="0">
                <a:solidFill>
                  <a:srgbClr val="FF0000"/>
                </a:solidFill>
              </a:rPr>
              <a:t>冗余性分析</a:t>
            </a:r>
          </a:p>
        </p:txBody>
      </p:sp>
      <p:sp>
        <p:nvSpPr>
          <p:cNvPr id="5" name="文本框 4"/>
          <p:cNvSpPr txBox="1"/>
          <p:nvPr/>
        </p:nvSpPr>
        <p:spPr>
          <a:xfrm>
            <a:off x="4576126" y="3906453"/>
            <a:ext cx="461665" cy="2088005"/>
          </a:xfrm>
          <a:prstGeom prst="rect">
            <a:avLst/>
          </a:prstGeom>
          <a:noFill/>
        </p:spPr>
        <p:txBody>
          <a:bodyPr vert="eaVert" wrap="square" rtlCol="0">
            <a:spAutoFit/>
          </a:bodyPr>
          <a:lstStyle/>
          <a:p>
            <a:pPr algn="ctr"/>
            <a:r>
              <a:rPr lang="zh-CN" altLang="en-US" b="1" dirty="0">
                <a:solidFill>
                  <a:srgbClr val="FF0000"/>
                </a:solidFill>
              </a:rPr>
              <a:t>特征组合与降维</a:t>
            </a:r>
          </a:p>
        </p:txBody>
      </p:sp>
    </p:spTree>
    <p:extLst>
      <p:ext uri="{BB962C8B-B14F-4D97-AF65-F5344CB8AC3E}">
        <p14:creationId xmlns:p14="http://schemas.microsoft.com/office/powerpoint/2010/main" val="1672437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机器学习算法（非自动化）</a:t>
            </a:r>
          </a:p>
        </p:txBody>
      </p:sp>
      <p:pic>
        <p:nvPicPr>
          <p:cNvPr id="3" name="图片 2"/>
          <p:cNvPicPr>
            <a:picLocks noChangeAspect="1"/>
          </p:cNvPicPr>
          <p:nvPr/>
        </p:nvPicPr>
        <p:blipFill>
          <a:blip r:embed="rId2"/>
          <a:stretch>
            <a:fillRect/>
          </a:stretch>
        </p:blipFill>
        <p:spPr>
          <a:xfrm>
            <a:off x="395536" y="1525354"/>
            <a:ext cx="8576953" cy="4824536"/>
          </a:xfrm>
          <a:prstGeom prst="rect">
            <a:avLst/>
          </a:prstGeom>
        </p:spPr>
      </p:pic>
      <p:sp>
        <p:nvSpPr>
          <p:cNvPr id="4" name="文本框 3"/>
          <p:cNvSpPr txBox="1"/>
          <p:nvPr/>
        </p:nvSpPr>
        <p:spPr>
          <a:xfrm>
            <a:off x="282884" y="879023"/>
            <a:ext cx="8388424" cy="646331"/>
          </a:xfrm>
          <a:prstGeom prst="rect">
            <a:avLst/>
          </a:prstGeom>
          <a:noFill/>
        </p:spPr>
        <p:txBody>
          <a:bodyPr wrap="square" rtlCol="0">
            <a:spAutoFit/>
          </a:bodyPr>
          <a:lstStyle/>
          <a:p>
            <a:r>
              <a:rPr lang="zh-CN" altLang="en-US" b="1" dirty="0">
                <a:solidFill>
                  <a:srgbClr val="FF0000"/>
                </a:solidFill>
              </a:rPr>
              <a:t>非自动化机器学习算法</a:t>
            </a:r>
            <a:r>
              <a:rPr lang="en-US" altLang="zh-CN" b="1" dirty="0">
                <a:solidFill>
                  <a:srgbClr val="FF0000"/>
                </a:solidFill>
              </a:rPr>
              <a:t>:</a:t>
            </a:r>
          </a:p>
          <a:p>
            <a:r>
              <a:rPr lang="en-US" altLang="zh-CN" b="1" dirty="0">
                <a:solidFill>
                  <a:srgbClr val="FF0000"/>
                </a:solidFill>
              </a:rPr>
              <a:t> </a:t>
            </a:r>
            <a:r>
              <a:rPr lang="zh-CN" altLang="en-US" b="1" dirty="0"/>
              <a:t>用户选择数据、算法，系统执行算法并展示实验结果。</a:t>
            </a:r>
          </a:p>
        </p:txBody>
      </p:sp>
      <p:sp>
        <p:nvSpPr>
          <p:cNvPr id="5" name="灯片编号占位符 3"/>
          <p:cNvSpPr>
            <a:spLocks noGrp="1"/>
          </p:cNvSpPr>
          <p:nvPr>
            <p:ph type="sldNum" sz="quarter" idx="12"/>
          </p:nvPr>
        </p:nvSpPr>
        <p:spPr>
          <a:xfrm>
            <a:off x="6553200" y="6356350"/>
            <a:ext cx="2133600" cy="365125"/>
          </a:xfrm>
        </p:spPr>
        <p:txBody>
          <a:bodyPr/>
          <a:lstStyle/>
          <a:p>
            <a:pPr>
              <a:defRPr/>
            </a:pPr>
            <a:fld id="{08E4615B-E24A-433E-80BC-3B1F966429DC}" type="slidenum">
              <a:rPr lang="zh-CN" altLang="en-US" smtClean="0"/>
              <a:t>44</a:t>
            </a:fld>
            <a:endParaRPr lang="zh-CN" altLang="en-US" dirty="0"/>
          </a:p>
        </p:txBody>
      </p:sp>
      <p:sp>
        <p:nvSpPr>
          <p:cNvPr id="6" name="灯片编号占位符 3"/>
          <p:cNvSpPr txBox="1">
            <a:spLocks/>
          </p:cNvSpPr>
          <p:nvPr/>
        </p:nvSpPr>
        <p:spPr>
          <a:xfrm>
            <a:off x="6705600" y="65087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8E4615B-E24A-433E-80BC-3B1F966429DC}" type="slidenum">
              <a:rPr lang="zh-CN" altLang="en-US" smtClean="0"/>
              <a:pPr>
                <a:defRPr/>
              </a:pPr>
              <a:t>44</a:t>
            </a:fld>
            <a:endParaRPr lang="zh-CN" altLang="en-US" dirty="0"/>
          </a:p>
        </p:txBody>
      </p:sp>
    </p:spTree>
    <p:extLst>
      <p:ext uri="{BB962C8B-B14F-4D97-AF65-F5344CB8AC3E}">
        <p14:creationId xmlns:p14="http://schemas.microsoft.com/office/powerpoint/2010/main" val="2535102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1210310" y="1511935"/>
            <a:ext cx="6085205" cy="1970405"/>
          </a:xfrm>
          <a:prstGeom prst="rect">
            <a:avLst/>
          </a:prstGeom>
        </p:spPr>
      </p:pic>
      <p:pic>
        <p:nvPicPr>
          <p:cNvPr id="19" name="图片 18"/>
          <p:cNvPicPr>
            <a:picLocks noChangeAspect="1"/>
          </p:cNvPicPr>
          <p:nvPr/>
        </p:nvPicPr>
        <p:blipFill>
          <a:blip r:embed="rId4"/>
          <a:stretch>
            <a:fillRect/>
          </a:stretch>
        </p:blipFill>
        <p:spPr>
          <a:xfrm>
            <a:off x="1211580" y="2937510"/>
            <a:ext cx="6084570" cy="2130425"/>
          </a:xfrm>
          <a:prstGeom prst="rect">
            <a:avLst/>
          </a:prstGeom>
        </p:spPr>
      </p:pic>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zh-CN" altLang="en-US" sz="2000" dirty="0">
                <a:solidFill>
                  <a:srgbClr val="FF0000"/>
                </a:solidFill>
              </a:rPr>
              <a:t>半自动化（模板）流水线</a:t>
            </a:r>
          </a:p>
        </p:txBody>
      </p:sp>
      <p:sp>
        <p:nvSpPr>
          <p:cNvPr id="4" name="灯片编号占位符 3"/>
          <p:cNvSpPr>
            <a:spLocks noGrp="1"/>
          </p:cNvSpPr>
          <p:nvPr>
            <p:ph type="sldNum" sz="quarter" idx="12"/>
          </p:nvPr>
        </p:nvSpPr>
        <p:spPr/>
        <p:txBody>
          <a:bodyPr/>
          <a:lstStyle/>
          <a:p>
            <a:pPr>
              <a:defRPr/>
            </a:pPr>
            <a:fld id="{08E4615B-E24A-433E-80BC-3B1F966429DC}" type="slidenum">
              <a:rPr lang="zh-CN" altLang="en-US" smtClean="0"/>
              <a:t>45</a:t>
            </a:fld>
            <a:endParaRPr lang="zh-CN" altLang="en-US" dirty="0"/>
          </a:p>
        </p:txBody>
      </p:sp>
      <p:sp>
        <p:nvSpPr>
          <p:cNvPr id="11" name="矩形: 圆角 10"/>
          <p:cNvSpPr/>
          <p:nvPr/>
        </p:nvSpPr>
        <p:spPr>
          <a:xfrm>
            <a:off x="714375" y="796925"/>
            <a:ext cx="8069580" cy="7150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为用户提供算法模板，根据用户选择的模板类型为用户自动生成相应的模板流水线，在用户选择需要处理的科学数据后，对该数据进行自动化处理。</a:t>
            </a:r>
          </a:p>
        </p:txBody>
      </p:sp>
      <p:sp>
        <p:nvSpPr>
          <p:cNvPr id="18" name="箭头: 虚尾 17"/>
          <p:cNvSpPr/>
          <p:nvPr/>
        </p:nvSpPr>
        <p:spPr>
          <a:xfrm rot="5400000">
            <a:off x="4127966" y="2833220"/>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45210" y="2032635"/>
            <a:ext cx="309880" cy="368300"/>
          </a:xfrm>
          <a:prstGeom prst="rect">
            <a:avLst/>
          </a:prstGeom>
          <a:noFill/>
        </p:spPr>
        <p:txBody>
          <a:bodyPr wrap="none" rtlCol="0">
            <a:spAutoFit/>
          </a:bodyPr>
          <a:lstStyle/>
          <a:p>
            <a:endParaRPr lang="zh-CN" altLang="en-US"/>
          </a:p>
        </p:txBody>
      </p:sp>
      <p:sp>
        <p:nvSpPr>
          <p:cNvPr id="21" name="文本框 20"/>
          <p:cNvSpPr txBox="1"/>
          <p:nvPr/>
        </p:nvSpPr>
        <p:spPr>
          <a:xfrm>
            <a:off x="4514850" y="3010535"/>
            <a:ext cx="2935605" cy="368300"/>
          </a:xfrm>
          <a:prstGeom prst="rect">
            <a:avLst/>
          </a:prstGeom>
          <a:noFill/>
        </p:spPr>
        <p:txBody>
          <a:bodyPr wrap="square" rtlCol="0">
            <a:spAutoFit/>
          </a:bodyPr>
          <a:lstStyle/>
          <a:p>
            <a:pPr algn="ctr"/>
            <a:r>
              <a:rPr lang="zh-CN" altLang="en-US" b="1" dirty="0"/>
              <a:t>用户选择处理的科学数据</a:t>
            </a:r>
          </a:p>
        </p:txBody>
      </p:sp>
      <p:sp>
        <p:nvSpPr>
          <p:cNvPr id="12" name="思想气泡: 云 13"/>
          <p:cNvSpPr/>
          <p:nvPr/>
        </p:nvSpPr>
        <p:spPr>
          <a:xfrm>
            <a:off x="6062980" y="1661160"/>
            <a:ext cx="3475355" cy="658495"/>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自动生成模板流水线</a:t>
            </a:r>
          </a:p>
        </p:txBody>
      </p:sp>
      <p:sp>
        <p:nvSpPr>
          <p:cNvPr id="13" name="箭头: 虚尾 17"/>
          <p:cNvSpPr/>
          <p:nvPr/>
        </p:nvSpPr>
        <p:spPr>
          <a:xfrm rot="5400000">
            <a:off x="4127966" y="4510255"/>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stretch>
            <a:fillRect/>
          </a:stretch>
        </p:blipFill>
        <p:spPr>
          <a:xfrm>
            <a:off x="1629410" y="5135245"/>
            <a:ext cx="2557145" cy="1456690"/>
          </a:xfrm>
          <a:prstGeom prst="rect">
            <a:avLst/>
          </a:prstGeom>
        </p:spPr>
      </p:pic>
      <p:pic>
        <p:nvPicPr>
          <p:cNvPr id="16" name="图片 15"/>
          <p:cNvPicPr>
            <a:picLocks noChangeAspect="1"/>
          </p:cNvPicPr>
          <p:nvPr/>
        </p:nvPicPr>
        <p:blipFill>
          <a:blip r:embed="rId6"/>
          <a:stretch>
            <a:fillRect/>
          </a:stretch>
        </p:blipFill>
        <p:spPr>
          <a:xfrm>
            <a:off x="4514850" y="5067935"/>
            <a:ext cx="2621915" cy="1210310"/>
          </a:xfrm>
          <a:prstGeom prst="rect">
            <a:avLst/>
          </a:prstGeom>
        </p:spPr>
      </p:pic>
      <p:sp>
        <p:nvSpPr>
          <p:cNvPr id="20" name="文本框 19"/>
          <p:cNvSpPr txBox="1"/>
          <p:nvPr/>
        </p:nvSpPr>
        <p:spPr>
          <a:xfrm>
            <a:off x="4186555" y="4658360"/>
            <a:ext cx="2519680" cy="368300"/>
          </a:xfrm>
          <a:prstGeom prst="rect">
            <a:avLst/>
          </a:prstGeom>
          <a:noFill/>
        </p:spPr>
        <p:txBody>
          <a:bodyPr wrap="square" rtlCol="0">
            <a:spAutoFit/>
          </a:bodyPr>
          <a:lstStyle/>
          <a:p>
            <a:pPr algn="ctr"/>
            <a:r>
              <a:rPr lang="zh-CN" altLang="en-US" b="1" dirty="0"/>
              <a:t>自动处理流水线</a:t>
            </a:r>
          </a:p>
        </p:txBody>
      </p:sp>
      <p:sp>
        <p:nvSpPr>
          <p:cNvPr id="23" name="思想气泡: 云 13"/>
          <p:cNvSpPr/>
          <p:nvPr/>
        </p:nvSpPr>
        <p:spPr>
          <a:xfrm>
            <a:off x="6553200" y="4497705"/>
            <a:ext cx="2882265" cy="63754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结果可视化</a:t>
            </a:r>
          </a:p>
        </p:txBody>
      </p:sp>
    </p:spTree>
    <p:extLst>
      <p:ext uri="{BB962C8B-B14F-4D97-AF65-F5344CB8AC3E}">
        <p14:creationId xmlns:p14="http://schemas.microsoft.com/office/powerpoint/2010/main" val="2190499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zh-CN" altLang="en-US" sz="2000" dirty="0">
                <a:solidFill>
                  <a:srgbClr val="FF0000"/>
                </a:solidFill>
              </a:rPr>
              <a:t>全自动化</a:t>
            </a:r>
          </a:p>
        </p:txBody>
      </p:sp>
      <p:pic>
        <p:nvPicPr>
          <p:cNvPr id="4" name="图片 3"/>
          <p:cNvPicPr>
            <a:picLocks noChangeAspect="1"/>
          </p:cNvPicPr>
          <p:nvPr/>
        </p:nvPicPr>
        <p:blipFill>
          <a:blip r:embed="rId3"/>
          <a:stretch>
            <a:fillRect/>
          </a:stretch>
        </p:blipFill>
        <p:spPr>
          <a:xfrm>
            <a:off x="107504" y="1052736"/>
            <a:ext cx="8892480" cy="5474143"/>
          </a:xfrm>
          <a:prstGeom prst="rect">
            <a:avLst/>
          </a:prstGeom>
        </p:spPr>
      </p:pic>
    </p:spTree>
    <p:extLst>
      <p:ext uri="{BB962C8B-B14F-4D97-AF65-F5344CB8AC3E}">
        <p14:creationId xmlns:p14="http://schemas.microsoft.com/office/powerpoint/2010/main" val="3064592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94933656"/>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29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535560123"/>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xmlns="" val="20000"/>
                    </a:ext>
                  </a:extLst>
                </a:gridCol>
                <a:gridCol w="2153268">
                  <a:extLst>
                    <a:ext uri="{9D8B030D-6E8A-4147-A177-3AD203B41FA5}">
                      <a16:colId xmlns:a16="http://schemas.microsoft.com/office/drawing/2014/main" xmlns="" val="20001"/>
                    </a:ext>
                  </a:extLst>
                </a:gridCol>
                <a:gridCol w="2205118">
                  <a:extLst>
                    <a:ext uri="{9D8B030D-6E8A-4147-A177-3AD203B41FA5}">
                      <a16:colId xmlns:a16="http://schemas.microsoft.com/office/drawing/2014/main" xmlns="" val="20002"/>
                    </a:ext>
                  </a:extLst>
                </a:gridCol>
                <a:gridCol w="2205118">
                  <a:extLst>
                    <a:ext uri="{9D8B030D-6E8A-4147-A177-3AD203B41FA5}">
                      <a16:colId xmlns:a16="http://schemas.microsoft.com/office/drawing/2014/main" xmlns=""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xmlns=""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xmlns="" val="10001"/>
                  </a:ext>
                </a:extLst>
              </a:tr>
              <a:tr h="1128549">
                <a:tc>
                  <a:txBody>
                    <a:bodyPr/>
                    <a:lstStyle/>
                    <a:p>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1</a:t>
                      </a:r>
                      <a:r>
                        <a:rPr lang="zh-CN" altLang="en-US" sz="1600" dirty="0">
                          <a:solidFill>
                            <a:srgbClr val="FF0000"/>
                          </a:solidFill>
                        </a:rPr>
                        <a:t>月</a:t>
                      </a:r>
                      <a:r>
                        <a:rPr lang="en-US" altLang="zh-CN" sz="1600" dirty="0">
                          <a:solidFill>
                            <a:srgbClr val="FF0000"/>
                          </a:solidFill>
                        </a:rPr>
                        <a:t>-2019</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dirty="0">
                        <a:solidFill>
                          <a:srgbClr val="FF0000"/>
                        </a:solidFill>
                      </a:endParaRPr>
                    </a:p>
                  </a:txBody>
                  <a:tcPr/>
                </a:tc>
                <a:tc>
                  <a:txBody>
                    <a:bodyPr/>
                    <a:lstStyle/>
                    <a:p>
                      <a:r>
                        <a:rPr lang="zh-CN" altLang="zh-CN" sz="1400" kern="1200" dirty="0">
                          <a:solidFill>
                            <a:srgbClr val="FF0000"/>
                          </a:solidFill>
                          <a:effectLst/>
                        </a:rPr>
                        <a:t>开展以机器学习及数据挖掘为重点的数据关联分析</a:t>
                      </a:r>
                      <a:endParaRPr lang="zh-CN" altLang="en-US" sz="1400" dirty="0">
                        <a:solidFill>
                          <a:srgbClr val="FF0000"/>
                        </a:solidFill>
                      </a:endParaRPr>
                    </a:p>
                  </a:txBody>
                  <a:tcPr/>
                </a:tc>
                <a:tc>
                  <a:txBody>
                    <a:bodyPr/>
                    <a:lstStyle/>
                    <a:p>
                      <a:r>
                        <a:rPr lang="zh-Hans" altLang="en-US" sz="1400" kern="1200" dirty="0">
                          <a:solidFill>
                            <a:srgbClr val="FF0000"/>
                          </a:solidFill>
                          <a:effectLst/>
                        </a:rPr>
                        <a:t>研发</a:t>
                      </a:r>
                      <a:r>
                        <a:rPr lang="zh-CN" altLang="zh-CN" sz="1400" kern="1200" dirty="0">
                          <a:solidFill>
                            <a:srgbClr val="FF0000"/>
                          </a:solidFill>
                          <a:effectLst/>
                        </a:rPr>
                        <a:t>相关数据分析软件</a:t>
                      </a:r>
                      <a:endParaRPr lang="zh-CN" altLang="en-US" sz="1400" dirty="0">
                        <a:solidFill>
                          <a:srgbClr val="FF0000"/>
                        </a:solidFill>
                      </a:endParaRPr>
                    </a:p>
                  </a:txBody>
                  <a:tcPr/>
                </a:tc>
                <a:extLst>
                  <a:ext uri="{0D108BD9-81ED-4DB2-BD59-A6C34878D82A}">
                    <a16:rowId xmlns:a16="http://schemas.microsoft.com/office/drawing/2014/main" xmlns=""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xmlns=""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xmlns="" val="10004"/>
                  </a:ext>
                </a:extLst>
              </a:tr>
            </a:tbl>
          </a:graphicData>
        </a:graphic>
      </p:graphicFrame>
      <p:sp>
        <p:nvSpPr>
          <p:cNvPr id="3" name="矩形 2">
            <a:extLst>
              <a:ext uri="{FF2B5EF4-FFF2-40B4-BE49-F238E27FC236}">
                <a16:creationId xmlns:a16="http://schemas.microsoft.com/office/drawing/2014/main" xmlns=""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251520" y="1124744"/>
            <a:ext cx="2088232" cy="302433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a:xfrm>
            <a:off x="796528" y="0"/>
            <a:ext cx="8229600" cy="796950"/>
          </a:xfrm>
        </p:spPr>
        <p:txBody>
          <a:bodyPr/>
          <a:lstStyle/>
          <a:p>
            <a:r>
              <a:rPr lang="zh-CN" altLang="en-US" dirty="0"/>
              <a:t>工作总览</a:t>
            </a:r>
          </a:p>
        </p:txBody>
      </p:sp>
      <p:sp>
        <p:nvSpPr>
          <p:cNvPr id="70" name="圆柱形 69"/>
          <p:cNvSpPr/>
          <p:nvPr/>
        </p:nvSpPr>
        <p:spPr>
          <a:xfrm>
            <a:off x="467544" y="2780928"/>
            <a:ext cx="1512168" cy="1080120"/>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蠕变数据</a:t>
            </a:r>
          </a:p>
        </p:txBody>
      </p:sp>
      <p:sp>
        <p:nvSpPr>
          <p:cNvPr id="4" name="圆柱形 3"/>
          <p:cNvSpPr/>
          <p:nvPr/>
        </p:nvSpPr>
        <p:spPr>
          <a:xfrm>
            <a:off x="462179" y="1844824"/>
            <a:ext cx="1512168" cy="1080120"/>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solidFill>
                  <a:schemeClr val="tx1"/>
                </a:solidFill>
              </a:rPr>
              <a:t>49</a:t>
            </a:r>
            <a:r>
              <a:rPr lang="zh-CN" altLang="en-US" sz="1600" b="1" dirty="0">
                <a:solidFill>
                  <a:schemeClr val="tx1"/>
                </a:solidFill>
              </a:rPr>
              <a:t>篇文献数据</a:t>
            </a:r>
          </a:p>
        </p:txBody>
      </p:sp>
      <p:sp>
        <p:nvSpPr>
          <p:cNvPr id="71" name="五边形 70"/>
          <p:cNvSpPr/>
          <p:nvPr/>
        </p:nvSpPr>
        <p:spPr>
          <a:xfrm>
            <a:off x="251520" y="5049857"/>
            <a:ext cx="8197080" cy="792088"/>
          </a:xfrm>
          <a:prstGeom prst="homePlat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平台的建设</a:t>
            </a:r>
          </a:p>
        </p:txBody>
      </p:sp>
      <p:sp>
        <p:nvSpPr>
          <p:cNvPr id="81" name="TextBox 80"/>
          <p:cNvSpPr txBox="1"/>
          <p:nvPr/>
        </p:nvSpPr>
        <p:spPr>
          <a:xfrm>
            <a:off x="384255" y="1201859"/>
            <a:ext cx="1668016" cy="369332"/>
          </a:xfrm>
          <a:prstGeom prst="rect">
            <a:avLst/>
          </a:prstGeom>
          <a:noFill/>
        </p:spPr>
        <p:txBody>
          <a:bodyPr wrap="square" rtlCol="0">
            <a:spAutoFit/>
          </a:bodyPr>
          <a:lstStyle/>
          <a:p>
            <a:pPr algn="ctr"/>
            <a:r>
              <a:rPr lang="zh-CN" altLang="en-US" dirty="0"/>
              <a:t>数据采集</a:t>
            </a:r>
          </a:p>
        </p:txBody>
      </p:sp>
      <p:sp>
        <p:nvSpPr>
          <p:cNvPr id="82" name="矩形 81"/>
          <p:cNvSpPr/>
          <p:nvPr/>
        </p:nvSpPr>
        <p:spPr>
          <a:xfrm>
            <a:off x="3203847" y="1124744"/>
            <a:ext cx="2063509" cy="30243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5" name="TextBox 84"/>
          <p:cNvSpPr txBox="1"/>
          <p:nvPr/>
        </p:nvSpPr>
        <p:spPr>
          <a:xfrm>
            <a:off x="3347864" y="1268760"/>
            <a:ext cx="1668016" cy="369332"/>
          </a:xfrm>
          <a:prstGeom prst="rect">
            <a:avLst/>
          </a:prstGeom>
          <a:noFill/>
        </p:spPr>
        <p:txBody>
          <a:bodyPr wrap="square" rtlCol="0">
            <a:spAutoFit/>
          </a:bodyPr>
          <a:lstStyle/>
          <a:p>
            <a:pPr algn="ctr"/>
            <a:r>
              <a:rPr lang="zh-CN" altLang="en-US" dirty="0"/>
              <a:t>算法研究</a:t>
            </a:r>
          </a:p>
        </p:txBody>
      </p:sp>
      <p:sp>
        <p:nvSpPr>
          <p:cNvPr id="86" name="矩形 85"/>
          <p:cNvSpPr/>
          <p:nvPr/>
        </p:nvSpPr>
        <p:spPr>
          <a:xfrm>
            <a:off x="6084168" y="1126682"/>
            <a:ext cx="2016224" cy="30243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0" name="TextBox 89"/>
          <p:cNvSpPr txBox="1"/>
          <p:nvPr/>
        </p:nvSpPr>
        <p:spPr>
          <a:xfrm>
            <a:off x="6258272" y="1268760"/>
            <a:ext cx="1668016" cy="369332"/>
          </a:xfrm>
          <a:prstGeom prst="rect">
            <a:avLst/>
          </a:prstGeom>
          <a:noFill/>
        </p:spPr>
        <p:txBody>
          <a:bodyPr wrap="square" rtlCol="0">
            <a:spAutoFit/>
          </a:bodyPr>
          <a:lstStyle/>
          <a:p>
            <a:pPr algn="ctr"/>
            <a:r>
              <a:rPr lang="zh-Hans" altLang="en-US" dirty="0"/>
              <a:t>实际</a:t>
            </a:r>
            <a:r>
              <a:rPr lang="zh-CN" altLang="en-US" dirty="0"/>
              <a:t>应用</a:t>
            </a:r>
          </a:p>
        </p:txBody>
      </p:sp>
      <p:sp>
        <p:nvSpPr>
          <p:cNvPr id="91" name="右箭头 90"/>
          <p:cNvSpPr/>
          <p:nvPr/>
        </p:nvSpPr>
        <p:spPr>
          <a:xfrm>
            <a:off x="248376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2" name="右箭头 91"/>
          <p:cNvSpPr/>
          <p:nvPr/>
        </p:nvSpPr>
        <p:spPr>
          <a:xfrm>
            <a:off x="536408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aphicFrame>
        <p:nvGraphicFramePr>
          <p:cNvPr id="93" name="图示 92"/>
          <p:cNvGraphicFramePr/>
          <p:nvPr>
            <p:extLst>
              <p:ext uri="{D42A27DB-BD31-4B8C-83A1-F6EECF244321}">
                <p14:modId xmlns:p14="http://schemas.microsoft.com/office/powerpoint/2010/main" val="4023396904"/>
              </p:ext>
            </p:extLst>
          </p:nvPr>
        </p:nvGraphicFramePr>
        <p:xfrm>
          <a:off x="3131840" y="1547902"/>
          <a:ext cx="1872208" cy="2585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3538008832"/>
              </p:ext>
            </p:extLst>
          </p:nvPr>
        </p:nvGraphicFramePr>
        <p:xfrm>
          <a:off x="5513469" y="1700808"/>
          <a:ext cx="3307003" cy="23762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下箭头 5"/>
          <p:cNvSpPr/>
          <p:nvPr/>
        </p:nvSpPr>
        <p:spPr>
          <a:xfrm>
            <a:off x="1043608" y="4239696"/>
            <a:ext cx="504056" cy="77348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 name="TextBox 6"/>
          <p:cNvSpPr txBox="1"/>
          <p:nvPr/>
        </p:nvSpPr>
        <p:spPr>
          <a:xfrm>
            <a:off x="827584" y="4386590"/>
            <a:ext cx="1296144" cy="338554"/>
          </a:xfrm>
          <a:prstGeom prst="rect">
            <a:avLst/>
          </a:prstGeom>
          <a:noFill/>
        </p:spPr>
        <p:txBody>
          <a:bodyPr wrap="square" rtlCol="0">
            <a:spAutoFit/>
          </a:bodyPr>
          <a:lstStyle/>
          <a:p>
            <a:r>
              <a:rPr lang="zh-CN" altLang="en-US" sz="1600" b="1" dirty="0"/>
              <a:t>数据存储</a:t>
            </a:r>
          </a:p>
        </p:txBody>
      </p:sp>
      <p:sp>
        <p:nvSpPr>
          <p:cNvPr id="19" name="下箭头 18"/>
          <p:cNvSpPr/>
          <p:nvPr/>
        </p:nvSpPr>
        <p:spPr>
          <a:xfrm>
            <a:off x="3916469" y="4220059"/>
            <a:ext cx="504056" cy="793117"/>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0" name="TextBox 19"/>
          <p:cNvSpPr txBox="1"/>
          <p:nvPr/>
        </p:nvSpPr>
        <p:spPr>
          <a:xfrm>
            <a:off x="3615184" y="4263479"/>
            <a:ext cx="1296144" cy="584775"/>
          </a:xfrm>
          <a:prstGeom prst="rect">
            <a:avLst/>
          </a:prstGeom>
          <a:noFill/>
        </p:spPr>
        <p:txBody>
          <a:bodyPr wrap="square" rtlCol="0">
            <a:spAutoFit/>
          </a:bodyPr>
          <a:lstStyle/>
          <a:p>
            <a:pPr algn="ctr"/>
            <a:r>
              <a:rPr lang="zh-CN" altLang="en-US" sz="1600" b="1" dirty="0"/>
              <a:t>算法调用以及可视化</a:t>
            </a:r>
          </a:p>
        </p:txBody>
      </p:sp>
      <p:sp>
        <p:nvSpPr>
          <p:cNvPr id="22" name="下箭头 21"/>
          <p:cNvSpPr/>
          <p:nvPr/>
        </p:nvSpPr>
        <p:spPr>
          <a:xfrm>
            <a:off x="6796789" y="4220913"/>
            <a:ext cx="504056" cy="79226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3" name="TextBox 22"/>
          <p:cNvSpPr txBox="1"/>
          <p:nvPr/>
        </p:nvSpPr>
        <p:spPr>
          <a:xfrm>
            <a:off x="6444208" y="4314582"/>
            <a:ext cx="1296144" cy="338554"/>
          </a:xfrm>
          <a:prstGeom prst="rect">
            <a:avLst/>
          </a:prstGeom>
          <a:noFill/>
        </p:spPr>
        <p:txBody>
          <a:bodyPr wrap="square" rtlCol="0">
            <a:spAutoFit/>
          </a:bodyPr>
          <a:lstStyle/>
          <a:p>
            <a:pPr algn="ctr"/>
            <a:r>
              <a:rPr lang="zh-CN" altLang="en-US" sz="1600" b="1" dirty="0"/>
              <a:t>应用</a:t>
            </a:r>
          </a:p>
        </p:txBody>
      </p:sp>
      <p:grpSp>
        <p:nvGrpSpPr>
          <p:cNvPr id="24" name="组合 23">
            <a:extLst>
              <a:ext uri="{FF2B5EF4-FFF2-40B4-BE49-F238E27FC236}">
                <a16:creationId xmlns:a16="http://schemas.microsoft.com/office/drawing/2014/main" xmlns="" id="{EEABA374-CA11-8A43-A8C4-A47BBAA3D6ED}"/>
              </a:ext>
            </a:extLst>
          </p:cNvPr>
          <p:cNvGrpSpPr/>
          <p:nvPr/>
        </p:nvGrpSpPr>
        <p:grpSpPr>
          <a:xfrm>
            <a:off x="4378977" y="1810866"/>
            <a:ext cx="871183" cy="743825"/>
            <a:chOff x="842493" y="1199067"/>
            <a:chExt cx="1029714" cy="1029714"/>
          </a:xfrm>
          <a:solidFill>
            <a:schemeClr val="accent2">
              <a:lumMod val="40000"/>
              <a:lumOff val="60000"/>
            </a:schemeClr>
          </a:solidFill>
        </p:grpSpPr>
        <p:sp>
          <p:nvSpPr>
            <p:cNvPr id="25" name="形状 24">
              <a:extLst>
                <a:ext uri="{FF2B5EF4-FFF2-40B4-BE49-F238E27FC236}">
                  <a16:creationId xmlns:a16="http://schemas.microsoft.com/office/drawing/2014/main" xmlns="" id="{337D4D76-A292-8C47-B16C-099C217B357B}"/>
                </a:ext>
              </a:extLst>
            </p:cNvPr>
            <p:cNvSpPr/>
            <p:nvPr/>
          </p:nvSpPr>
          <p:spPr>
            <a:xfrm>
              <a:off x="842493" y="1199067"/>
              <a:ext cx="1029714" cy="1029714"/>
            </a:xfrm>
            <a:prstGeom prst="gear9">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zh-CN" altLang="en-US" dirty="0"/>
            </a:p>
          </p:txBody>
        </p:sp>
        <p:sp>
          <p:nvSpPr>
            <p:cNvPr id="26" name="形状 4">
              <a:extLst>
                <a:ext uri="{FF2B5EF4-FFF2-40B4-BE49-F238E27FC236}">
                  <a16:creationId xmlns:a16="http://schemas.microsoft.com/office/drawing/2014/main" xmlns="" id="{32A1FEA4-E99C-A440-AF10-6EB217132427}"/>
                </a:ext>
              </a:extLst>
            </p:cNvPr>
            <p:cNvSpPr txBox="1"/>
            <p:nvPr/>
          </p:nvSpPr>
          <p:spPr>
            <a:xfrm>
              <a:off x="1049511" y="1440273"/>
              <a:ext cx="615678" cy="5292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聚类</a:t>
              </a:r>
            </a:p>
          </p:txBody>
        </p:sp>
      </p:grpSp>
      <p:sp>
        <p:nvSpPr>
          <p:cNvPr id="8" name="文本框 7">
            <a:extLst>
              <a:ext uri="{FF2B5EF4-FFF2-40B4-BE49-F238E27FC236}">
                <a16:creationId xmlns:a16="http://schemas.microsoft.com/office/drawing/2014/main" xmlns="" id="{2B2A746A-A709-2547-9FAA-89326C18BDCE}"/>
              </a:ext>
            </a:extLst>
          </p:cNvPr>
          <p:cNvSpPr txBox="1"/>
          <p:nvPr/>
        </p:nvSpPr>
        <p:spPr>
          <a:xfrm>
            <a:off x="3347863" y="3746935"/>
            <a:ext cx="1727149" cy="369332"/>
          </a:xfrm>
          <a:prstGeom prst="rect">
            <a:avLst/>
          </a:prstGeom>
          <a:solidFill>
            <a:srgbClr val="7030A0"/>
          </a:solidFill>
        </p:spPr>
        <p:txBody>
          <a:bodyPr wrap="square" rtlCol="0">
            <a:spAutoFit/>
          </a:bodyPr>
          <a:lstStyle/>
          <a:p>
            <a:pPr algn="ctr"/>
            <a:r>
              <a:rPr kumimoji="1" lang="zh-CN" altLang="en-US" b="1" dirty="0">
                <a:solidFill>
                  <a:schemeClr val="bg1"/>
                </a:solidFill>
              </a:rPr>
              <a:t>集成学习</a:t>
            </a:r>
          </a:p>
        </p:txBody>
      </p:sp>
      <p:sp>
        <p:nvSpPr>
          <p:cNvPr id="10" name="文本框 9">
            <a:extLst>
              <a:ext uri="{FF2B5EF4-FFF2-40B4-BE49-F238E27FC236}">
                <a16:creationId xmlns:a16="http://schemas.microsoft.com/office/drawing/2014/main" xmlns="" id="{D2837254-106D-A845-934B-54F923ED9ABB}"/>
              </a:ext>
            </a:extLst>
          </p:cNvPr>
          <p:cNvSpPr txBox="1"/>
          <p:nvPr/>
        </p:nvSpPr>
        <p:spPr>
          <a:xfrm>
            <a:off x="901587" y="3751536"/>
            <a:ext cx="502061" cy="369332"/>
          </a:xfrm>
          <a:prstGeom prst="rect">
            <a:avLst/>
          </a:prstGeom>
          <a:noFill/>
        </p:spPr>
        <p:txBody>
          <a:bodyPr wrap="none" rtlCol="0">
            <a:spAutoFit/>
          </a:bodyPr>
          <a:lstStyle/>
          <a:p>
            <a:r>
              <a:rPr kumimoji="1" lang="en-US" altLang="zh-CN" dirty="0"/>
              <a:t>……</a:t>
            </a:r>
            <a:endParaRPr kumimoji="1" lang="zh-CN" altLang="en-US" dirty="0"/>
          </a:p>
        </p:txBody>
      </p:sp>
    </p:spTree>
    <p:extLst>
      <p:ext uri="{BB962C8B-B14F-4D97-AF65-F5344CB8AC3E}">
        <p14:creationId xmlns:p14="http://schemas.microsoft.com/office/powerpoint/2010/main" val="19467718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xmlns="" id="{02E24C2B-54A5-4BCF-AA8C-376D9CC4544B}"/>
              </a:ext>
            </a:extLst>
          </p:cNvPr>
          <p:cNvCxnSpPr>
            <a:cxnSpLocks/>
          </p:cNvCxnSpPr>
          <p:nvPr/>
        </p:nvCxnSpPr>
        <p:spPr>
          <a:xfrm flipV="1">
            <a:off x="18869" y="3717031"/>
            <a:ext cx="9125131" cy="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xmlns="" id="{B0AC663E-043B-409C-8C53-A0C653D3167B}"/>
              </a:ext>
            </a:extLst>
          </p:cNvPr>
          <p:cNvCxnSpPr>
            <a:cxnSpLocks/>
          </p:cNvCxnSpPr>
          <p:nvPr/>
        </p:nvCxnSpPr>
        <p:spPr>
          <a:xfrm>
            <a:off x="4824028" y="3717031"/>
            <a:ext cx="0" cy="317759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内容占位符 2">
            <a:extLst>
              <a:ext uri="{FF2B5EF4-FFF2-40B4-BE49-F238E27FC236}">
                <a16:creationId xmlns:a16="http://schemas.microsoft.com/office/drawing/2014/main" xmlns="" id="{63775518-1B68-4EE0-BC82-20D7A14B91E7}"/>
              </a:ext>
            </a:extLst>
          </p:cNvPr>
          <p:cNvSpPr txBox="1">
            <a:spLocks/>
          </p:cNvSpPr>
          <p:nvPr/>
        </p:nvSpPr>
        <p:spPr bwMode="auto">
          <a:xfrm>
            <a:off x="374564" y="1137129"/>
            <a:ext cx="2486670" cy="1988988"/>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txBody>
          <a:bodyPr/>
          <a:lstStyle>
            <a:lvl1pPr marL="457200" indent="-457200" algn="l" defTabSz="0" rtl="0" eaLnBrk="0" fontAlgn="base" latinLnBrk="1" hangingPunct="0">
              <a:spcBef>
                <a:spcPct val="20000"/>
              </a:spcBef>
              <a:spcAft>
                <a:spcPct val="0"/>
              </a:spcAft>
              <a:buBlip>
                <a:blip r:embed="rId2"/>
              </a:buBlip>
              <a:defRPr lang="zh-CN" altLang="en-US" sz="2800" kern="1200" dirty="0">
                <a:solidFill>
                  <a:schemeClr val="tx1"/>
                </a:solidFill>
                <a:latin typeface="华文新魏" panose="02010800040101010101" pitchFamily="2" charset="-122"/>
                <a:ea typeface="华文新魏" panose="02010800040101010101" pitchFamily="2" charset="-122"/>
                <a:cs typeface="+mn-cs"/>
                <a:sym typeface="仿宋_GB2312"/>
              </a:defRPr>
            </a:lvl1pPr>
            <a:lvl2pPr marL="457200" indent="-4572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defRPr/>
            </a:pPr>
            <a:r>
              <a:rPr sz="1600" b="1" dirty="0">
                <a:latin typeface="+mn-ea"/>
                <a:ea typeface="+mn-ea"/>
              </a:rPr>
              <a:t>随机森林</a:t>
            </a:r>
            <a:endParaRPr lang="en-US" altLang="zh-CN" sz="1600" b="1" dirty="0">
              <a:latin typeface="+mn-ea"/>
              <a:ea typeface="+mn-ea"/>
            </a:endParaRPr>
          </a:p>
          <a:p>
            <a:pPr marL="0" indent="0">
              <a:buFontTx/>
              <a:buNone/>
              <a:defRPr/>
            </a:pPr>
            <a:r>
              <a:rPr sz="1600" dirty="0">
                <a:latin typeface="+mn-ea"/>
                <a:ea typeface="+mn-ea"/>
              </a:rPr>
              <a:t>（</a:t>
            </a:r>
            <a:r>
              <a:rPr lang="en-US" altLang="zh-CN" sz="1600" dirty="0">
                <a:latin typeface="+mn-ea"/>
                <a:ea typeface="+mn-ea"/>
              </a:rPr>
              <a:t>Random Forest</a:t>
            </a:r>
            <a:r>
              <a:rPr sz="1600" dirty="0">
                <a:latin typeface="+mn-ea"/>
                <a:ea typeface="+mn-ea"/>
              </a:rPr>
              <a:t>）</a:t>
            </a:r>
            <a:endParaRPr lang="en-US" altLang="zh-CN" sz="1600" dirty="0">
              <a:latin typeface="+mn-ea"/>
              <a:ea typeface="+mn-ea"/>
            </a:endParaRPr>
          </a:p>
          <a:p>
            <a:pPr marL="0" indent="0">
              <a:buFontTx/>
              <a:buNone/>
              <a:defRPr/>
            </a:pPr>
            <a:r>
              <a:rPr sz="1600" dirty="0">
                <a:latin typeface="+mn-ea"/>
                <a:ea typeface="+mn-ea"/>
              </a:rPr>
              <a:t>包含多个决策树的分类器，决策树彼此之间没有关联，对每一个决策树的结果通过投票法等方法进行综合评价。</a:t>
            </a:r>
          </a:p>
        </p:txBody>
      </p:sp>
      <p:sp>
        <p:nvSpPr>
          <p:cNvPr id="20" name="流程图: 多文档 19">
            <a:extLst>
              <a:ext uri="{FF2B5EF4-FFF2-40B4-BE49-F238E27FC236}">
                <a16:creationId xmlns:a16="http://schemas.microsoft.com/office/drawing/2014/main" xmlns="" id="{38186432-9FBF-4818-838A-3E4871C6D2FB}"/>
              </a:ext>
            </a:extLst>
          </p:cNvPr>
          <p:cNvSpPr/>
          <p:nvPr/>
        </p:nvSpPr>
        <p:spPr>
          <a:xfrm>
            <a:off x="5318835" y="954100"/>
            <a:ext cx="1394407" cy="39012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t>数据集</a:t>
            </a:r>
          </a:p>
        </p:txBody>
      </p:sp>
      <p:pic>
        <p:nvPicPr>
          <p:cNvPr id="21" name="图片 25">
            <a:extLst>
              <a:ext uri="{FF2B5EF4-FFF2-40B4-BE49-F238E27FC236}">
                <a16:creationId xmlns:a16="http://schemas.microsoft.com/office/drawing/2014/main" xmlns="" id="{D15E052B-04AA-4795-88B9-345C58021C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48" y="2310803"/>
            <a:ext cx="1288790" cy="1303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86">
            <a:extLst>
              <a:ext uri="{FF2B5EF4-FFF2-40B4-BE49-F238E27FC236}">
                <a16:creationId xmlns:a16="http://schemas.microsoft.com/office/drawing/2014/main" xmlns="" id="{1C0AE41D-81A4-442D-B352-B999E711C41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2638" y="2224709"/>
            <a:ext cx="1258042" cy="137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05">
            <a:extLst>
              <a:ext uri="{FF2B5EF4-FFF2-40B4-BE49-F238E27FC236}">
                <a16:creationId xmlns:a16="http://schemas.microsoft.com/office/drawing/2014/main" xmlns="" id="{025856A1-9D40-4C21-A31B-DA108808E83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2505" y="2273706"/>
            <a:ext cx="989320" cy="131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25">
            <a:extLst>
              <a:ext uri="{FF2B5EF4-FFF2-40B4-BE49-F238E27FC236}">
                <a16:creationId xmlns:a16="http://schemas.microsoft.com/office/drawing/2014/main" xmlns="" id="{F2BFF262-AFB2-49B3-81F9-3E4EC4E1DD7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8012" y="2224709"/>
            <a:ext cx="1153762" cy="137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流程图: 多文档 24">
            <a:extLst>
              <a:ext uri="{FF2B5EF4-FFF2-40B4-BE49-F238E27FC236}">
                <a16:creationId xmlns:a16="http://schemas.microsoft.com/office/drawing/2014/main" xmlns="" id="{D29141BE-5B1F-4AF2-A2C1-726C00232BFA}"/>
              </a:ext>
            </a:extLst>
          </p:cNvPr>
          <p:cNvSpPr/>
          <p:nvPr/>
        </p:nvSpPr>
        <p:spPr>
          <a:xfrm>
            <a:off x="3601947" y="1849309"/>
            <a:ext cx="788782" cy="282314"/>
          </a:xfrm>
          <a:prstGeom prst="flowChartMultidocumen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6" name="流程图: 多文档 25">
            <a:extLst>
              <a:ext uri="{FF2B5EF4-FFF2-40B4-BE49-F238E27FC236}">
                <a16:creationId xmlns:a16="http://schemas.microsoft.com/office/drawing/2014/main" xmlns="" id="{821B00FE-49F7-4E53-B466-7DD1D38E39C6}"/>
              </a:ext>
            </a:extLst>
          </p:cNvPr>
          <p:cNvSpPr/>
          <p:nvPr/>
        </p:nvSpPr>
        <p:spPr>
          <a:xfrm>
            <a:off x="4817972" y="1853398"/>
            <a:ext cx="788782" cy="281400"/>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7" name="流程图: 多文档 26">
            <a:extLst>
              <a:ext uri="{FF2B5EF4-FFF2-40B4-BE49-F238E27FC236}">
                <a16:creationId xmlns:a16="http://schemas.microsoft.com/office/drawing/2014/main" xmlns="" id="{323C0884-91D2-4056-9EB0-204EF1DC497E}"/>
              </a:ext>
            </a:extLst>
          </p:cNvPr>
          <p:cNvSpPr/>
          <p:nvPr/>
        </p:nvSpPr>
        <p:spPr>
          <a:xfrm>
            <a:off x="6067084" y="1864510"/>
            <a:ext cx="787445" cy="281400"/>
          </a:xfrm>
          <a:prstGeom prst="flowChartMultidocumen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8" name="流程图: 多文档 27">
            <a:extLst>
              <a:ext uri="{FF2B5EF4-FFF2-40B4-BE49-F238E27FC236}">
                <a16:creationId xmlns:a16="http://schemas.microsoft.com/office/drawing/2014/main" xmlns="" id="{77E69C1B-101B-40BC-8828-AFD0CF33A906}"/>
              </a:ext>
            </a:extLst>
          </p:cNvPr>
          <p:cNvSpPr/>
          <p:nvPr/>
        </p:nvSpPr>
        <p:spPr>
          <a:xfrm>
            <a:off x="7346860" y="1854071"/>
            <a:ext cx="788782" cy="282314"/>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cxnSp>
        <p:nvCxnSpPr>
          <p:cNvPr id="29" name="直接箭头连接符 28">
            <a:extLst>
              <a:ext uri="{FF2B5EF4-FFF2-40B4-BE49-F238E27FC236}">
                <a16:creationId xmlns:a16="http://schemas.microsoft.com/office/drawing/2014/main" xmlns="" id="{BCEA5C17-7826-48DB-9848-6469A13A1657}"/>
              </a:ext>
            </a:extLst>
          </p:cNvPr>
          <p:cNvCxnSpPr>
            <a:stCxn id="20" idx="2"/>
            <a:endCxn id="25" idx="0"/>
          </p:cNvCxnSpPr>
          <p:nvPr/>
        </p:nvCxnSpPr>
        <p:spPr>
          <a:xfrm flipH="1">
            <a:off x="4050603" y="1329449"/>
            <a:ext cx="1868473" cy="51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43A2EB09-D609-44BB-90D0-E62CA364D201}"/>
              </a:ext>
            </a:extLst>
          </p:cNvPr>
          <p:cNvCxnSpPr>
            <a:stCxn id="20" idx="2"/>
            <a:endCxn id="26" idx="0"/>
          </p:cNvCxnSpPr>
          <p:nvPr/>
        </p:nvCxnSpPr>
        <p:spPr>
          <a:xfrm flipH="1">
            <a:off x="5266628" y="1329449"/>
            <a:ext cx="652448" cy="523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97DC95EA-4FD5-4CBD-A431-4F972083DDB0}"/>
              </a:ext>
            </a:extLst>
          </p:cNvPr>
          <p:cNvCxnSpPr>
            <a:stCxn id="20" idx="2"/>
            <a:endCxn id="27" idx="0"/>
          </p:cNvCxnSpPr>
          <p:nvPr/>
        </p:nvCxnSpPr>
        <p:spPr>
          <a:xfrm>
            <a:off x="5919076" y="1329449"/>
            <a:ext cx="595904" cy="535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xmlns="" id="{71E6B8A5-34E2-47F7-8640-BBC4D7277A5F}"/>
              </a:ext>
            </a:extLst>
          </p:cNvPr>
          <p:cNvCxnSpPr>
            <a:stCxn id="20" idx="2"/>
            <a:endCxn id="28" idx="0"/>
          </p:cNvCxnSpPr>
          <p:nvPr/>
        </p:nvCxnSpPr>
        <p:spPr>
          <a:xfrm>
            <a:off x="5919076" y="1329449"/>
            <a:ext cx="1876440" cy="524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xmlns="" id="{D65B3458-B4F5-4C45-90CC-98D508B837DE}"/>
              </a:ext>
            </a:extLst>
          </p:cNvPr>
          <p:cNvSpPr txBox="1"/>
          <p:nvPr/>
        </p:nvSpPr>
        <p:spPr>
          <a:xfrm>
            <a:off x="178079" y="3808863"/>
            <a:ext cx="7220527" cy="307777"/>
          </a:xfrm>
          <a:prstGeom prst="rect">
            <a:avLst/>
          </a:prstGeom>
          <a:noFill/>
        </p:spPr>
        <p:txBody>
          <a:bodyPr wrap="square" rtlCol="0">
            <a:spAutoFit/>
          </a:bodyPr>
          <a:lstStyle/>
          <a:p>
            <a:r>
              <a:rPr lang="zh-CN" altLang="en-US" sz="1400" dirty="0"/>
              <a:t>蠕变预测规则决策树</a:t>
            </a:r>
          </a:p>
        </p:txBody>
      </p:sp>
      <p:sp>
        <p:nvSpPr>
          <p:cNvPr id="36" name="文本框 35">
            <a:extLst>
              <a:ext uri="{FF2B5EF4-FFF2-40B4-BE49-F238E27FC236}">
                <a16:creationId xmlns:a16="http://schemas.microsoft.com/office/drawing/2014/main" xmlns="" id="{90AA0349-524E-4272-9D9E-8421EB639C76}"/>
              </a:ext>
            </a:extLst>
          </p:cNvPr>
          <p:cNvSpPr txBox="1"/>
          <p:nvPr/>
        </p:nvSpPr>
        <p:spPr>
          <a:xfrm>
            <a:off x="4874510" y="3825599"/>
            <a:ext cx="7220527" cy="307777"/>
          </a:xfrm>
          <a:prstGeom prst="rect">
            <a:avLst/>
          </a:prstGeom>
          <a:noFill/>
        </p:spPr>
        <p:txBody>
          <a:bodyPr wrap="square" rtlCol="0">
            <a:spAutoFit/>
          </a:bodyPr>
          <a:lstStyle/>
          <a:p>
            <a:r>
              <a:rPr lang="zh-CN" altLang="en-US" sz="1400" dirty="0"/>
              <a:t>提取规则</a:t>
            </a:r>
          </a:p>
        </p:txBody>
      </p:sp>
      <p:sp>
        <p:nvSpPr>
          <p:cNvPr id="33" name="标题 1">
            <a:extLst>
              <a:ext uri="{FF2B5EF4-FFF2-40B4-BE49-F238E27FC236}">
                <a16:creationId xmlns:a16="http://schemas.microsoft.com/office/drawing/2014/main" xmlns="" id="{DB186FAA-803D-4886-B639-5EC146281093}"/>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以第四子类为例的可解释规则提取</a:t>
            </a:r>
          </a:p>
        </p:txBody>
      </p:sp>
      <p:sp>
        <p:nvSpPr>
          <p:cNvPr id="12" name="箭头: 右 11">
            <a:extLst>
              <a:ext uri="{FF2B5EF4-FFF2-40B4-BE49-F238E27FC236}">
                <a16:creationId xmlns:a16="http://schemas.microsoft.com/office/drawing/2014/main" xmlns="" id="{1D704875-F86E-4832-8F9D-8949F247655D}"/>
              </a:ext>
            </a:extLst>
          </p:cNvPr>
          <p:cNvSpPr/>
          <p:nvPr/>
        </p:nvSpPr>
        <p:spPr>
          <a:xfrm>
            <a:off x="4517736" y="5277531"/>
            <a:ext cx="694627"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xmlns="" id="{20A42B65-5402-4AC6-B4BF-B62D2E4FA88E}"/>
              </a:ext>
            </a:extLst>
          </p:cNvPr>
          <p:cNvSpPr txBox="1"/>
          <p:nvPr/>
        </p:nvSpPr>
        <p:spPr>
          <a:xfrm>
            <a:off x="5016238" y="4169360"/>
            <a:ext cx="3980165" cy="2585323"/>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IF temperature &lt;= 1000</a:t>
            </a:r>
            <a:r>
              <a:rPr lang="zh-CN" altLang="en-US" dirty="0"/>
              <a:t> </a:t>
            </a:r>
            <a:r>
              <a:rPr lang="en-US" altLang="zh-CN" dirty="0"/>
              <a:t>THEN</a:t>
            </a:r>
            <a:r>
              <a:rPr lang="zh-CN" altLang="en-US" dirty="0"/>
              <a:t> </a:t>
            </a:r>
            <a:r>
              <a:rPr lang="en-US" altLang="zh-CN" dirty="0"/>
              <a:t>life=953.4</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Stress&lt;=105.2 Then life=386.8</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Stress&gt;105.2 AND Ta&lt;=4.2 THEN life=299.2</a:t>
            </a:r>
          </a:p>
        </p:txBody>
      </p:sp>
      <p:pic>
        <p:nvPicPr>
          <p:cNvPr id="14" name="图片 13">
            <a:extLst>
              <a:ext uri="{FF2B5EF4-FFF2-40B4-BE49-F238E27FC236}">
                <a16:creationId xmlns:a16="http://schemas.microsoft.com/office/drawing/2014/main" xmlns="" id="{176F36D4-5EA6-48A6-80FD-FD23AA4AF7AC}"/>
              </a:ext>
            </a:extLst>
          </p:cNvPr>
          <p:cNvPicPr>
            <a:picLocks noChangeAspect="1"/>
          </p:cNvPicPr>
          <p:nvPr/>
        </p:nvPicPr>
        <p:blipFill>
          <a:blip r:embed="rId7"/>
          <a:stretch>
            <a:fillRect/>
          </a:stretch>
        </p:blipFill>
        <p:spPr>
          <a:xfrm>
            <a:off x="178079" y="4133569"/>
            <a:ext cx="4141891" cy="2742816"/>
          </a:xfrm>
          <a:prstGeom prst="rect">
            <a:avLst/>
          </a:prstGeom>
        </p:spPr>
      </p:pic>
      <p:grpSp>
        <p:nvGrpSpPr>
          <p:cNvPr id="45" name="组合 44">
            <a:extLst>
              <a:ext uri="{FF2B5EF4-FFF2-40B4-BE49-F238E27FC236}">
                <a16:creationId xmlns:a16="http://schemas.microsoft.com/office/drawing/2014/main" xmlns="" id="{50CA9CA5-6FF2-4942-A2A9-B35ECBEFF403}"/>
              </a:ext>
            </a:extLst>
          </p:cNvPr>
          <p:cNvGrpSpPr/>
          <p:nvPr/>
        </p:nvGrpSpPr>
        <p:grpSpPr>
          <a:xfrm>
            <a:off x="178079" y="745435"/>
            <a:ext cx="8787842" cy="5724608"/>
            <a:chOff x="178079" y="745435"/>
            <a:chExt cx="8787842" cy="5724608"/>
          </a:xfrm>
        </p:grpSpPr>
        <p:grpSp>
          <p:nvGrpSpPr>
            <p:cNvPr id="44" name="组合 43">
              <a:extLst>
                <a:ext uri="{FF2B5EF4-FFF2-40B4-BE49-F238E27FC236}">
                  <a16:creationId xmlns:a16="http://schemas.microsoft.com/office/drawing/2014/main" xmlns="" id="{7DD20EAF-25CE-46BB-A616-4D4E6A906C86}"/>
                </a:ext>
              </a:extLst>
            </p:cNvPr>
            <p:cNvGrpSpPr/>
            <p:nvPr/>
          </p:nvGrpSpPr>
          <p:grpSpPr>
            <a:xfrm>
              <a:off x="178079" y="745435"/>
              <a:ext cx="8787842" cy="5724608"/>
              <a:chOff x="187513" y="800736"/>
              <a:chExt cx="8787842" cy="5724608"/>
            </a:xfrm>
          </p:grpSpPr>
          <p:sp>
            <p:nvSpPr>
              <p:cNvPr id="16" name="矩形 15">
                <a:extLst>
                  <a:ext uri="{FF2B5EF4-FFF2-40B4-BE49-F238E27FC236}">
                    <a16:creationId xmlns:a16="http://schemas.microsoft.com/office/drawing/2014/main" xmlns="" id="{A81C80FA-7EE7-4E42-BBF9-B6D53975D576}"/>
                  </a:ext>
                </a:extLst>
              </p:cNvPr>
              <p:cNvSpPr/>
              <p:nvPr/>
            </p:nvSpPr>
            <p:spPr>
              <a:xfrm>
                <a:off x="187513" y="800736"/>
                <a:ext cx="8787842" cy="57246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pic>
            <p:nvPicPr>
              <p:cNvPr id="18" name="图片 17">
                <a:extLst>
                  <a:ext uri="{FF2B5EF4-FFF2-40B4-BE49-F238E27FC236}">
                    <a16:creationId xmlns:a16="http://schemas.microsoft.com/office/drawing/2014/main" xmlns="" id="{9616CC83-D718-4E61-85C5-AF4278FFA8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040" y="893519"/>
                <a:ext cx="3183708" cy="2670586"/>
              </a:xfrm>
              <a:prstGeom prst="rect">
                <a:avLst/>
              </a:prstGeom>
            </p:spPr>
          </p:pic>
          <p:pic>
            <p:nvPicPr>
              <p:cNvPr id="39" name="图片 38">
                <a:extLst>
                  <a:ext uri="{FF2B5EF4-FFF2-40B4-BE49-F238E27FC236}">
                    <a16:creationId xmlns:a16="http://schemas.microsoft.com/office/drawing/2014/main" xmlns="" id="{A67965B3-1D41-43CE-9F1F-A2CD0E8758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1982" y="3833663"/>
                <a:ext cx="3136970" cy="2422122"/>
              </a:xfrm>
              <a:prstGeom prst="rect">
                <a:avLst/>
              </a:prstGeom>
            </p:spPr>
          </p:pic>
          <p:pic>
            <p:nvPicPr>
              <p:cNvPr id="41" name="图片 40">
                <a:extLst>
                  <a:ext uri="{FF2B5EF4-FFF2-40B4-BE49-F238E27FC236}">
                    <a16:creationId xmlns:a16="http://schemas.microsoft.com/office/drawing/2014/main" xmlns="" id="{1EFB3AB7-C555-4C82-8338-8F6D9ABB02A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96338" y="922145"/>
                <a:ext cx="4855967" cy="2569145"/>
              </a:xfrm>
              <a:prstGeom prst="rect">
                <a:avLst/>
              </a:prstGeom>
            </p:spPr>
          </p:pic>
          <p:pic>
            <p:nvPicPr>
              <p:cNvPr id="37" name="图片 36">
                <a:extLst>
                  <a:ext uri="{FF2B5EF4-FFF2-40B4-BE49-F238E27FC236}">
                    <a16:creationId xmlns:a16="http://schemas.microsoft.com/office/drawing/2014/main" xmlns="" id="{D4C4804F-D88B-4A9A-B9ED-E0F1561D21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19820" y="3612700"/>
                <a:ext cx="3214671" cy="2773298"/>
              </a:xfrm>
              <a:prstGeom prst="rect">
                <a:avLst/>
              </a:prstGeom>
            </p:spPr>
          </p:pic>
          <p:sp>
            <p:nvSpPr>
              <p:cNvPr id="43" name="文本框 42">
                <a:extLst>
                  <a:ext uri="{FF2B5EF4-FFF2-40B4-BE49-F238E27FC236}">
                    <a16:creationId xmlns:a16="http://schemas.microsoft.com/office/drawing/2014/main" xmlns="" id="{42E4599B-0C5A-4585-B2FC-4FDAAAD7FB89}"/>
                  </a:ext>
                </a:extLst>
              </p:cNvPr>
              <p:cNvSpPr txBox="1"/>
              <p:nvPr/>
            </p:nvSpPr>
            <p:spPr>
              <a:xfrm>
                <a:off x="2933924" y="4140106"/>
                <a:ext cx="1913669"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b="1" dirty="0">
                    <a:solidFill>
                      <a:schemeClr val="tx1"/>
                    </a:solidFill>
                  </a:rPr>
                  <a:t>随机森林生成的不同子树</a:t>
                </a:r>
              </a:p>
            </p:txBody>
          </p:sp>
        </p:grpSp>
        <p:sp>
          <p:nvSpPr>
            <p:cNvPr id="42" name="文本框 41">
              <a:extLst>
                <a:ext uri="{FF2B5EF4-FFF2-40B4-BE49-F238E27FC236}">
                  <a16:creationId xmlns:a16="http://schemas.microsoft.com/office/drawing/2014/main" xmlns="" id="{627A7D63-3CFF-4AA6-BC8F-507139BA2892}"/>
                </a:ext>
              </a:extLst>
            </p:cNvPr>
            <p:cNvSpPr txBox="1"/>
            <p:nvPr/>
          </p:nvSpPr>
          <p:spPr>
            <a:xfrm>
              <a:off x="7803136" y="4627828"/>
              <a:ext cx="1050589" cy="369332"/>
            </a:xfrm>
            <a:prstGeom prst="rect">
              <a:avLst/>
            </a:prstGeom>
            <a:noFill/>
          </p:spPr>
          <p:txBody>
            <a:bodyPr wrap="square" rtlCol="0">
              <a:spAutoFit/>
            </a:bodyPr>
            <a:lstStyle/>
            <a:p>
              <a:r>
                <a:rPr lang="en-US" altLang="zh-CN" dirty="0"/>
                <a:t>······</a:t>
              </a:r>
              <a:endParaRPr lang="zh-CN" altLang="en-US" dirty="0"/>
            </a:p>
          </p:txBody>
        </p:sp>
      </p:grpSp>
      <p:sp>
        <p:nvSpPr>
          <p:cNvPr id="2" name="矩形 1">
            <a:extLst>
              <a:ext uri="{FF2B5EF4-FFF2-40B4-BE49-F238E27FC236}">
                <a16:creationId xmlns:a16="http://schemas.microsoft.com/office/drawing/2014/main" xmlns="" id="{FC9E3AF6-1C16-4E5C-B6DE-3722ADFB9FD1}"/>
              </a:ext>
            </a:extLst>
          </p:cNvPr>
          <p:cNvSpPr/>
          <p:nvPr/>
        </p:nvSpPr>
        <p:spPr>
          <a:xfrm>
            <a:off x="8172400" y="6525344"/>
            <a:ext cx="648071" cy="2880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hlinkClick r:id="rId12" action="ppaction://hlinksldjump"/>
              </a:rPr>
              <a:t>返回</a:t>
            </a:r>
            <a:endParaRPr lang="zh-CN" altLang="en-US" dirty="0"/>
          </a:p>
        </p:txBody>
      </p:sp>
    </p:spTree>
    <p:extLst>
      <p:ext uri="{BB962C8B-B14F-4D97-AF65-F5344CB8AC3E}">
        <p14:creationId xmlns:p14="http://schemas.microsoft.com/office/powerpoint/2010/main" val="369771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xmlns="" id="{F28FD955-FB4A-4FC6-B220-8B4E6B84ECB3}"/>
              </a:ext>
            </a:extLst>
          </p:cNvPr>
          <p:cNvSpPr txBox="1"/>
          <p:nvPr/>
        </p:nvSpPr>
        <p:spPr>
          <a:xfrm>
            <a:off x="4572000" y="2211008"/>
            <a:ext cx="4120054" cy="28931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zh-CN" altLang="en-US" sz="1400" dirty="0"/>
          </a:p>
        </p:txBody>
      </p:sp>
      <p:sp>
        <p:nvSpPr>
          <p:cNvPr id="2" name="标题 1">
            <a:extLst>
              <a:ext uri="{FF2B5EF4-FFF2-40B4-BE49-F238E27FC236}">
                <a16:creationId xmlns:a16="http://schemas.microsoft.com/office/drawing/2014/main" xmlns="" id="{688187BB-4B05-4B10-BA08-EADA11724807}"/>
              </a:ext>
            </a:extLst>
          </p:cNvPr>
          <p:cNvSpPr>
            <a:spLocks noGrp="1"/>
          </p:cNvSpPr>
          <p:nvPr>
            <p:ph type="title"/>
          </p:nvPr>
        </p:nvSpPr>
        <p:spPr>
          <a:xfrm>
            <a:off x="878883" y="0"/>
            <a:ext cx="8229600" cy="796950"/>
          </a:xfrm>
        </p:spPr>
        <p:txBody>
          <a:bodyPr/>
          <a:lstStyle/>
          <a:p>
            <a:r>
              <a:rPr lang="en-US" altLang="zh-CN" dirty="0"/>
              <a:t>Thermo-Calc</a:t>
            </a:r>
            <a:r>
              <a:rPr lang="zh-CN" altLang="en-US" dirty="0"/>
              <a:t>计算</a:t>
            </a:r>
          </a:p>
        </p:txBody>
      </p:sp>
      <p:sp>
        <p:nvSpPr>
          <p:cNvPr id="3" name="文本框 2">
            <a:extLst>
              <a:ext uri="{FF2B5EF4-FFF2-40B4-BE49-F238E27FC236}">
                <a16:creationId xmlns:a16="http://schemas.microsoft.com/office/drawing/2014/main" xmlns="" id="{4226B392-7F63-4828-B761-3A92C9F0BBF6}"/>
              </a:ext>
            </a:extLst>
          </p:cNvPr>
          <p:cNvSpPr txBox="1"/>
          <p:nvPr/>
        </p:nvSpPr>
        <p:spPr>
          <a:xfrm>
            <a:off x="227627" y="2375919"/>
            <a:ext cx="3991820"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计算过程：</a:t>
            </a:r>
            <a:r>
              <a:rPr lang="zh-CN" altLang="en-US" sz="1400" dirty="0"/>
              <a:t>提取镍基合金热力学数据，利用平衡计算模块</a:t>
            </a:r>
            <a:r>
              <a:rPr lang="en-US" altLang="zh-CN" sz="1400" dirty="0"/>
              <a:t>POLY</a:t>
            </a:r>
            <a:r>
              <a:rPr lang="zh-CN" altLang="en-US" sz="1400" dirty="0"/>
              <a:t>，由</a:t>
            </a:r>
            <a:r>
              <a:rPr lang="en-US" altLang="zh-CN" sz="1400" dirty="0"/>
              <a:t>SET_CONDITION </a:t>
            </a:r>
            <a:r>
              <a:rPr lang="zh-CN" altLang="en-US" sz="1400" dirty="0"/>
              <a:t>命令设定体系的状态，输入</a:t>
            </a:r>
            <a:r>
              <a:rPr lang="zh-CN" altLang="en-US" sz="1400" b="1" dirty="0">
                <a:solidFill>
                  <a:srgbClr val="FF0000"/>
                </a:solidFill>
              </a:rPr>
              <a:t>元素成分，平衡态温度，压力（一个大气压）及总摩尔数</a:t>
            </a:r>
            <a:r>
              <a:rPr lang="zh-CN" altLang="en-US" sz="1400" dirty="0">
                <a:solidFill>
                  <a:srgbClr val="FF0000"/>
                </a:solidFill>
              </a:rPr>
              <a:t>（</a:t>
            </a:r>
            <a:r>
              <a:rPr lang="en-US" altLang="zh-CN" sz="1400" dirty="0">
                <a:solidFill>
                  <a:srgbClr val="FF0000"/>
                </a:solidFill>
              </a:rPr>
              <a:t>N=1</a:t>
            </a:r>
            <a:r>
              <a:rPr lang="zh-CN" altLang="en-US" sz="1400" dirty="0">
                <a:solidFill>
                  <a:srgbClr val="FF0000"/>
                </a:solidFill>
              </a:rPr>
              <a:t>）</a:t>
            </a:r>
            <a:r>
              <a:rPr lang="en-US" altLang="zh-CN" sz="1400" baseline="30000" dirty="0">
                <a:solidFill>
                  <a:schemeClr val="tx1"/>
                </a:solidFill>
              </a:rPr>
              <a:t>※</a:t>
            </a:r>
            <a:r>
              <a:rPr lang="zh-CN" altLang="en-US" sz="1400" dirty="0"/>
              <a:t>自由度为</a:t>
            </a:r>
            <a:r>
              <a:rPr lang="en-US" altLang="zh-CN" sz="1400" dirty="0"/>
              <a:t>0</a:t>
            </a:r>
            <a:r>
              <a:rPr lang="zh-CN" altLang="en-US" sz="1400" dirty="0"/>
              <a:t>。</a:t>
            </a:r>
          </a:p>
        </p:txBody>
      </p:sp>
      <p:sp>
        <p:nvSpPr>
          <p:cNvPr id="4" name="文本框 3">
            <a:extLst>
              <a:ext uri="{FF2B5EF4-FFF2-40B4-BE49-F238E27FC236}">
                <a16:creationId xmlns:a16="http://schemas.microsoft.com/office/drawing/2014/main" xmlns="" id="{2DF44344-E405-41D1-9F3B-844C18FB2596}"/>
              </a:ext>
            </a:extLst>
          </p:cNvPr>
          <p:cNvSpPr txBox="1"/>
          <p:nvPr/>
        </p:nvSpPr>
        <p:spPr>
          <a:xfrm>
            <a:off x="889317" y="974451"/>
            <a:ext cx="3466660"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t>Thermo-Calc</a:t>
            </a:r>
            <a:r>
              <a:rPr lang="zh-CN" altLang="en-US" sz="1400" dirty="0"/>
              <a:t>是一款基于</a:t>
            </a:r>
            <a:r>
              <a:rPr lang="en-US" altLang="zh-CN" sz="1400" dirty="0"/>
              <a:t>CALPHAD</a:t>
            </a:r>
            <a:r>
              <a:rPr lang="zh-CN" altLang="en-US" sz="1400" dirty="0"/>
              <a:t>方法的热力学计算软件，</a:t>
            </a:r>
            <a:r>
              <a:rPr lang="zh-CN" altLang="zh-CN" sz="1400" dirty="0"/>
              <a:t>主要用于计算多元体系热力学体系和相图</a:t>
            </a:r>
            <a:r>
              <a:rPr lang="zh-CN" altLang="en-US" sz="1400" dirty="0"/>
              <a:t>，</a:t>
            </a:r>
            <a:r>
              <a:rPr lang="zh-CN" altLang="zh-CN" sz="1400" dirty="0"/>
              <a:t>现在已经可以计算多达</a:t>
            </a:r>
            <a:r>
              <a:rPr lang="en-US" altLang="zh-CN" sz="1400" dirty="0"/>
              <a:t>40</a:t>
            </a:r>
            <a:r>
              <a:rPr lang="zh-CN" altLang="zh-CN" sz="1400" dirty="0"/>
              <a:t>个组元以上的体系</a:t>
            </a:r>
            <a:r>
              <a:rPr lang="zh-CN" altLang="en-US" sz="1400" dirty="0"/>
              <a:t>，是材料计算和设计领域重要的工具。</a:t>
            </a:r>
          </a:p>
        </p:txBody>
      </p:sp>
      <p:sp>
        <p:nvSpPr>
          <p:cNvPr id="5" name="文本框 4">
            <a:extLst>
              <a:ext uri="{FF2B5EF4-FFF2-40B4-BE49-F238E27FC236}">
                <a16:creationId xmlns:a16="http://schemas.microsoft.com/office/drawing/2014/main" xmlns="" id="{644A3867-C84B-450C-AB23-B67E91AB2B77}"/>
              </a:ext>
            </a:extLst>
          </p:cNvPr>
          <p:cNvSpPr txBox="1"/>
          <p:nvPr/>
        </p:nvSpPr>
        <p:spPr>
          <a:xfrm>
            <a:off x="4573504" y="939758"/>
            <a:ext cx="4098161"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数据精度：元素过多，难以反应实际热处理过程</a:t>
            </a:r>
            <a:endParaRPr lang="en-US" altLang="zh-CN" sz="1400" b="1" dirty="0"/>
          </a:p>
          <a:p>
            <a:r>
              <a:rPr lang="en-US" altLang="zh-CN" sz="1400" b="1" dirty="0"/>
              <a:t>         </a:t>
            </a:r>
            <a:r>
              <a:rPr lang="zh-CN" altLang="en-US" sz="1400" dirty="0"/>
              <a:t>输入合金元素过多，其牵扯到的相关数据不足问题最终会导致计算结果偏差。另外由于输入量难以精确反应合金热处理的部分差异，难以区分差异细微的数据。</a:t>
            </a:r>
          </a:p>
        </p:txBody>
      </p:sp>
      <p:sp>
        <p:nvSpPr>
          <p:cNvPr id="6" name="文本框 5">
            <a:extLst>
              <a:ext uri="{FF2B5EF4-FFF2-40B4-BE49-F238E27FC236}">
                <a16:creationId xmlns:a16="http://schemas.microsoft.com/office/drawing/2014/main" xmlns="" id="{C9596605-9DEE-4B2A-B95E-85B5BBC654DE}"/>
              </a:ext>
            </a:extLst>
          </p:cNvPr>
          <p:cNvSpPr txBox="1"/>
          <p:nvPr/>
        </p:nvSpPr>
        <p:spPr>
          <a:xfrm>
            <a:off x="4619983" y="5251665"/>
            <a:ext cx="408394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优势：</a:t>
            </a:r>
            <a:r>
              <a:rPr lang="zh-CN" altLang="en-US" sz="1400" dirty="0"/>
              <a:t>计算结果精度仍在可接受范围内，</a:t>
            </a:r>
            <a:r>
              <a:rPr lang="en-US" altLang="zh-CN" sz="1400" dirty="0"/>
              <a:t>Tc</a:t>
            </a:r>
            <a:r>
              <a:rPr lang="zh-CN" altLang="en-US" sz="1400" dirty="0"/>
              <a:t>软件本身开发的目的之一即是减小和规划费时费力的实验，与本研究的大批量快速的数据获取及处理的需求不谋而合。通过增加输入量（状态设定），有助于提高计算结果精度。</a:t>
            </a:r>
          </a:p>
        </p:txBody>
      </p:sp>
      <p:pic>
        <p:nvPicPr>
          <p:cNvPr id="7" name="图片 6" descr="屏幕剪辑">
            <a:extLst>
              <a:ext uri="{FF2B5EF4-FFF2-40B4-BE49-F238E27FC236}">
                <a16:creationId xmlns:a16="http://schemas.microsoft.com/office/drawing/2014/main" xmlns="" id="{AD0F2556-A987-48EE-A43F-0EE566FDD389}"/>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118225" y="1176658"/>
            <a:ext cx="771091" cy="695358"/>
          </a:xfrm>
          <a:prstGeom prst="rect">
            <a:avLst/>
          </a:prstGeom>
        </p:spPr>
      </p:pic>
      <p:cxnSp>
        <p:nvCxnSpPr>
          <p:cNvPr id="8" name="直接连接符 7">
            <a:extLst>
              <a:ext uri="{FF2B5EF4-FFF2-40B4-BE49-F238E27FC236}">
                <a16:creationId xmlns:a16="http://schemas.microsoft.com/office/drawing/2014/main" xmlns="" id="{E7DC7FE5-7759-4F8F-9D81-E03F7360C77F}"/>
              </a:ext>
            </a:extLst>
          </p:cNvPr>
          <p:cNvCxnSpPr>
            <a:cxnSpLocks/>
          </p:cNvCxnSpPr>
          <p:nvPr/>
        </p:nvCxnSpPr>
        <p:spPr>
          <a:xfrm>
            <a:off x="4459364" y="796950"/>
            <a:ext cx="12799" cy="5786195"/>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图片 8">
            <a:extLst>
              <a:ext uri="{FF2B5EF4-FFF2-40B4-BE49-F238E27FC236}">
                <a16:creationId xmlns:a16="http://schemas.microsoft.com/office/drawing/2014/main" xmlns="" id="{92CC6442-F19F-4211-B9E4-256A847E0504}"/>
              </a:ext>
            </a:extLst>
          </p:cNvPr>
          <p:cNvPicPr>
            <a:picLocks noChangeAspect="1"/>
          </p:cNvPicPr>
          <p:nvPr/>
        </p:nvPicPr>
        <p:blipFill rotWithShape="1">
          <a:blip r:embed="rId4"/>
          <a:srcRect r="37695" b="65737"/>
          <a:stretch/>
        </p:blipFill>
        <p:spPr>
          <a:xfrm>
            <a:off x="224777" y="3577759"/>
            <a:ext cx="3775393" cy="1082945"/>
          </a:xfrm>
          <a:prstGeom prst="rect">
            <a:avLst/>
          </a:prstGeom>
          <a:ln>
            <a:solidFill>
              <a:schemeClr val="tx2"/>
            </a:solidFill>
          </a:ln>
        </p:spPr>
      </p:pic>
      <p:pic>
        <p:nvPicPr>
          <p:cNvPr id="10" name="图片 9">
            <a:extLst>
              <a:ext uri="{FF2B5EF4-FFF2-40B4-BE49-F238E27FC236}">
                <a16:creationId xmlns:a16="http://schemas.microsoft.com/office/drawing/2014/main" xmlns="" id="{CBA5B318-4506-40E8-B4B4-0314D798BC41}"/>
              </a:ext>
            </a:extLst>
          </p:cNvPr>
          <p:cNvPicPr>
            <a:picLocks noChangeAspect="1"/>
          </p:cNvPicPr>
          <p:nvPr/>
        </p:nvPicPr>
        <p:blipFill rotWithShape="1">
          <a:blip r:embed="rId4"/>
          <a:srcRect l="87369" r="8707" b="65737"/>
          <a:stretch/>
        </p:blipFill>
        <p:spPr>
          <a:xfrm>
            <a:off x="4015125" y="3577202"/>
            <a:ext cx="237761" cy="1082946"/>
          </a:xfrm>
          <a:prstGeom prst="rect">
            <a:avLst/>
          </a:prstGeom>
          <a:ln>
            <a:solidFill>
              <a:schemeClr val="tx2"/>
            </a:solidFill>
          </a:ln>
        </p:spPr>
      </p:pic>
      <p:sp>
        <p:nvSpPr>
          <p:cNvPr id="11" name="文本框 10">
            <a:extLst>
              <a:ext uri="{FF2B5EF4-FFF2-40B4-BE49-F238E27FC236}">
                <a16:creationId xmlns:a16="http://schemas.microsoft.com/office/drawing/2014/main" xmlns="" id="{FDD3910D-C355-4909-883C-AB9934A9DE6E}"/>
              </a:ext>
            </a:extLst>
          </p:cNvPr>
          <p:cNvSpPr txBox="1"/>
          <p:nvPr/>
        </p:nvSpPr>
        <p:spPr>
          <a:xfrm>
            <a:off x="170050" y="4908995"/>
            <a:ext cx="4082836"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t>后通过</a:t>
            </a:r>
            <a:r>
              <a:rPr lang="en-US" altLang="zh-CN" sz="1400" dirty="0"/>
              <a:t>COMPUTE_EQUILIBRIUM</a:t>
            </a:r>
            <a:r>
              <a:rPr lang="zh-CN" altLang="en-US" sz="1400" dirty="0"/>
              <a:t>命令，基于吉布斯自由能最小化，通过热力学计算，获得给定平衡点下存在的所有稳定相及其微观数据</a:t>
            </a:r>
            <a:r>
              <a:rPr lang="zh-CN" altLang="en-US" sz="1400" dirty="0">
                <a:solidFill>
                  <a:srgbClr val="FF0000"/>
                </a:solidFill>
              </a:rPr>
              <a:t>（</a:t>
            </a:r>
            <a:r>
              <a:rPr lang="zh-CN" altLang="en-US" sz="1400" b="1" dirty="0">
                <a:solidFill>
                  <a:srgbClr val="FF0000"/>
                </a:solidFill>
              </a:rPr>
              <a:t>相摩尔</a:t>
            </a:r>
            <a:r>
              <a:rPr lang="en-US" altLang="zh-CN" sz="1400" b="1" dirty="0">
                <a:solidFill>
                  <a:srgbClr val="FF0000"/>
                </a:solidFill>
              </a:rPr>
              <a:t>/</a:t>
            </a:r>
            <a:r>
              <a:rPr lang="zh-CN" altLang="en-US" sz="1400" b="1" dirty="0">
                <a:solidFill>
                  <a:srgbClr val="FF0000"/>
                </a:solidFill>
              </a:rPr>
              <a:t>体积分数、元素分配、元素占位）</a:t>
            </a:r>
            <a:r>
              <a:rPr lang="zh-CN" altLang="en-US" sz="1400" b="1" dirty="0"/>
              <a:t>，</a:t>
            </a:r>
            <a:r>
              <a:rPr lang="zh-CN" altLang="en-US" sz="1400" dirty="0"/>
              <a:t>再由</a:t>
            </a:r>
            <a:r>
              <a:rPr lang="en-US" altLang="zh-CN" sz="1400" dirty="0"/>
              <a:t>LIST_EQUI</a:t>
            </a:r>
          </a:p>
          <a:p>
            <a:r>
              <a:rPr lang="en-US" altLang="zh-CN" sz="1400" dirty="0"/>
              <a:t>LIBRIUM </a:t>
            </a:r>
            <a:r>
              <a:rPr lang="zh-CN" altLang="en-US" sz="1400" dirty="0"/>
              <a:t>命令显示计算结果。</a:t>
            </a:r>
          </a:p>
        </p:txBody>
      </p:sp>
      <p:pic>
        <p:nvPicPr>
          <p:cNvPr id="14" name="图片 13">
            <a:extLst>
              <a:ext uri="{FF2B5EF4-FFF2-40B4-BE49-F238E27FC236}">
                <a16:creationId xmlns:a16="http://schemas.microsoft.com/office/drawing/2014/main" xmlns="" id="{E164FC4C-BE88-4729-9FD4-C0990DA5D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04" y="4745660"/>
            <a:ext cx="4013982" cy="2102058"/>
          </a:xfrm>
          <a:prstGeom prst="rect">
            <a:avLst/>
          </a:prstGeom>
          <a:ln>
            <a:solidFill>
              <a:schemeClr val="tx2"/>
            </a:solidFill>
          </a:ln>
        </p:spPr>
      </p:pic>
      <p:sp>
        <p:nvSpPr>
          <p:cNvPr id="15" name="文本框 14">
            <a:extLst>
              <a:ext uri="{FF2B5EF4-FFF2-40B4-BE49-F238E27FC236}">
                <a16:creationId xmlns:a16="http://schemas.microsoft.com/office/drawing/2014/main" xmlns="" id="{3FCD666A-A11F-4E7A-902D-8E75B291DFAB}"/>
              </a:ext>
            </a:extLst>
          </p:cNvPr>
          <p:cNvSpPr txBox="1"/>
          <p:nvPr/>
        </p:nvSpPr>
        <p:spPr>
          <a:xfrm>
            <a:off x="4604070" y="2325714"/>
            <a:ext cx="2464136" cy="307777"/>
          </a:xfrm>
          <a:prstGeom prst="rect">
            <a:avLst/>
          </a:prstGeom>
          <a:noFill/>
        </p:spPr>
        <p:txBody>
          <a:bodyPr wrap="none" rtlCol="0">
            <a:spAutoFit/>
          </a:bodyPr>
          <a:lstStyle/>
          <a:p>
            <a:r>
              <a:rPr lang="zh-CN" altLang="en-US" sz="1400" dirty="0"/>
              <a:t>不同温度下</a:t>
            </a:r>
            <a:r>
              <a:rPr lang="en-US" altLang="zh-CN" sz="1400" dirty="0"/>
              <a:t>γ’</a:t>
            </a:r>
            <a:r>
              <a:rPr lang="zh-CN" altLang="en-US" sz="1400" dirty="0"/>
              <a:t>相摩尔体积对比</a:t>
            </a:r>
          </a:p>
        </p:txBody>
      </p:sp>
      <p:sp>
        <p:nvSpPr>
          <p:cNvPr id="16" name="文本框 15">
            <a:extLst>
              <a:ext uri="{FF2B5EF4-FFF2-40B4-BE49-F238E27FC236}">
                <a16:creationId xmlns:a16="http://schemas.microsoft.com/office/drawing/2014/main" xmlns="" id="{11AC533D-AD84-4E22-A5E9-BF80CAFD4507}"/>
              </a:ext>
            </a:extLst>
          </p:cNvPr>
          <p:cNvSpPr txBox="1"/>
          <p:nvPr/>
        </p:nvSpPr>
        <p:spPr>
          <a:xfrm>
            <a:off x="4572000" y="3478818"/>
            <a:ext cx="2576346" cy="307777"/>
          </a:xfrm>
          <a:prstGeom prst="rect">
            <a:avLst/>
          </a:prstGeom>
          <a:noFill/>
        </p:spPr>
        <p:txBody>
          <a:bodyPr wrap="none" rtlCol="0">
            <a:spAutoFit/>
          </a:bodyPr>
          <a:lstStyle/>
          <a:p>
            <a:r>
              <a:rPr lang="zh-CN" altLang="en-US" sz="1400" dirty="0"/>
              <a:t>两相点阵常数（</a:t>
            </a:r>
            <a:r>
              <a:rPr lang="en-US" altLang="zh-CN" sz="1400" dirty="0"/>
              <a:t>nm</a:t>
            </a:r>
            <a:r>
              <a:rPr lang="zh-CN" altLang="en-US" sz="1400" dirty="0"/>
              <a:t>）结果对比</a:t>
            </a:r>
          </a:p>
        </p:txBody>
      </p:sp>
      <p:graphicFrame>
        <p:nvGraphicFramePr>
          <p:cNvPr id="12" name="表格 11">
            <a:extLst>
              <a:ext uri="{FF2B5EF4-FFF2-40B4-BE49-F238E27FC236}">
                <a16:creationId xmlns:a16="http://schemas.microsoft.com/office/drawing/2014/main" xmlns="" id="{3638FC4B-A027-4B03-A717-F4BA3CA69AC9}"/>
              </a:ext>
            </a:extLst>
          </p:cNvPr>
          <p:cNvGraphicFramePr>
            <a:graphicFrameLocks noGrp="1"/>
          </p:cNvGraphicFramePr>
          <p:nvPr>
            <p:extLst/>
          </p:nvPr>
        </p:nvGraphicFramePr>
        <p:xfrm>
          <a:off x="4648736" y="2693507"/>
          <a:ext cx="3799145" cy="594950"/>
        </p:xfrm>
        <a:graphic>
          <a:graphicData uri="http://schemas.openxmlformats.org/drawingml/2006/table">
            <a:tbl>
              <a:tblPr>
                <a:tableStyleId>{5C22544A-7EE6-4342-B048-85BDC9FD1C3A}</a:tableStyleId>
              </a:tblPr>
              <a:tblGrid>
                <a:gridCol w="759829">
                  <a:extLst>
                    <a:ext uri="{9D8B030D-6E8A-4147-A177-3AD203B41FA5}">
                      <a16:colId xmlns:a16="http://schemas.microsoft.com/office/drawing/2014/main" xmlns="" val="174704882"/>
                    </a:ext>
                  </a:extLst>
                </a:gridCol>
                <a:gridCol w="759829">
                  <a:extLst>
                    <a:ext uri="{9D8B030D-6E8A-4147-A177-3AD203B41FA5}">
                      <a16:colId xmlns:a16="http://schemas.microsoft.com/office/drawing/2014/main" xmlns="" val="2945508070"/>
                    </a:ext>
                  </a:extLst>
                </a:gridCol>
                <a:gridCol w="759829">
                  <a:extLst>
                    <a:ext uri="{9D8B030D-6E8A-4147-A177-3AD203B41FA5}">
                      <a16:colId xmlns:a16="http://schemas.microsoft.com/office/drawing/2014/main" xmlns="" val="2795111710"/>
                    </a:ext>
                  </a:extLst>
                </a:gridCol>
                <a:gridCol w="759829">
                  <a:extLst>
                    <a:ext uri="{9D8B030D-6E8A-4147-A177-3AD203B41FA5}">
                      <a16:colId xmlns:a16="http://schemas.microsoft.com/office/drawing/2014/main" xmlns="" val="2443541619"/>
                    </a:ext>
                  </a:extLst>
                </a:gridCol>
                <a:gridCol w="759829">
                  <a:extLst>
                    <a:ext uri="{9D8B030D-6E8A-4147-A177-3AD203B41FA5}">
                      <a16:colId xmlns:a16="http://schemas.microsoft.com/office/drawing/2014/main" xmlns="" val="38823015"/>
                    </a:ext>
                  </a:extLst>
                </a:gridCol>
              </a:tblGrid>
              <a:tr h="297475">
                <a:tc>
                  <a:txBody>
                    <a:bodyPr/>
                    <a:lstStyle/>
                    <a:p>
                      <a:pPr algn="l" fontAlgn="ctr"/>
                      <a:r>
                        <a:rPr lang="zh-CN" altLang="en-US" sz="1100" u="none" strike="noStrike" dirty="0">
                          <a:effectLst/>
                        </a:rPr>
                        <a:t>元素数</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dirty="0">
                          <a:effectLst/>
                        </a:rPr>
                        <a:t>计算结果</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3901816391"/>
                  </a:ext>
                </a:extLst>
              </a:tr>
              <a:tr h="297475">
                <a:tc>
                  <a:txBody>
                    <a:bodyPr/>
                    <a:lstStyle/>
                    <a:p>
                      <a:pPr algn="r" fontAlgn="ctr"/>
                      <a:r>
                        <a:rPr lang="en-US" altLang="zh-CN" sz="1100" u="none" strike="noStrike" dirty="0">
                          <a:effectLst/>
                        </a:rPr>
                        <a:t>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67.5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73.8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58.8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dirty="0">
                          <a:effectLst/>
                        </a:rPr>
                        <a:t>62.2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792457489"/>
                  </a:ext>
                </a:extLst>
              </a:tr>
            </a:tbl>
          </a:graphicData>
        </a:graphic>
      </p:graphicFrame>
      <p:graphicFrame>
        <p:nvGraphicFramePr>
          <p:cNvPr id="13" name="表格 12">
            <a:extLst>
              <a:ext uri="{FF2B5EF4-FFF2-40B4-BE49-F238E27FC236}">
                <a16:creationId xmlns:a16="http://schemas.microsoft.com/office/drawing/2014/main" xmlns="" id="{3E3E37E3-6086-4488-A60C-A54314B389BE}"/>
              </a:ext>
            </a:extLst>
          </p:cNvPr>
          <p:cNvGraphicFramePr>
            <a:graphicFrameLocks noGrp="1"/>
          </p:cNvGraphicFramePr>
          <p:nvPr>
            <p:extLst/>
          </p:nvPr>
        </p:nvGraphicFramePr>
        <p:xfrm>
          <a:off x="4806089" y="3888294"/>
          <a:ext cx="3484437" cy="1007694"/>
        </p:xfrm>
        <a:graphic>
          <a:graphicData uri="http://schemas.openxmlformats.org/drawingml/2006/table">
            <a:tbl>
              <a:tblPr>
                <a:tableStyleId>{5C22544A-7EE6-4342-B048-85BDC9FD1C3A}</a:tableStyleId>
              </a:tblPr>
              <a:tblGrid>
                <a:gridCol w="862813">
                  <a:extLst>
                    <a:ext uri="{9D8B030D-6E8A-4147-A177-3AD203B41FA5}">
                      <a16:colId xmlns:a16="http://schemas.microsoft.com/office/drawing/2014/main" xmlns="" val="2163569792"/>
                    </a:ext>
                  </a:extLst>
                </a:gridCol>
                <a:gridCol w="796443">
                  <a:extLst>
                    <a:ext uri="{9D8B030D-6E8A-4147-A177-3AD203B41FA5}">
                      <a16:colId xmlns:a16="http://schemas.microsoft.com/office/drawing/2014/main" xmlns="" val="3690071029"/>
                    </a:ext>
                  </a:extLst>
                </a:gridCol>
                <a:gridCol w="962368">
                  <a:extLst>
                    <a:ext uri="{9D8B030D-6E8A-4147-A177-3AD203B41FA5}">
                      <a16:colId xmlns:a16="http://schemas.microsoft.com/office/drawing/2014/main" xmlns="" val="2699605780"/>
                    </a:ext>
                  </a:extLst>
                </a:gridCol>
                <a:gridCol w="862813">
                  <a:extLst>
                    <a:ext uri="{9D8B030D-6E8A-4147-A177-3AD203B41FA5}">
                      <a16:colId xmlns:a16="http://schemas.microsoft.com/office/drawing/2014/main" xmlns="" val="2886219500"/>
                    </a:ext>
                  </a:extLst>
                </a:gridCol>
              </a:tblGrid>
              <a:tr h="335898">
                <a:tc>
                  <a:txBody>
                    <a:bodyPr/>
                    <a:lstStyle/>
                    <a:p>
                      <a:pPr algn="ctr" fontAlgn="ctr"/>
                      <a:r>
                        <a:rPr lang="zh-CN" altLang="en-US" sz="1100" u="none" strike="noStrike">
                          <a:effectLst/>
                        </a:rPr>
                        <a:t>元素数</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dirty="0">
                          <a:effectLst/>
                        </a:rPr>
                        <a:t>所属相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2668242115"/>
                  </a:ext>
                </a:extLst>
              </a:tr>
              <a:tr h="335898">
                <a:tc rowSpan="2">
                  <a:txBody>
                    <a:bodyPr/>
                    <a:lstStyle/>
                    <a:p>
                      <a:pPr algn="r" fontAlgn="ctr"/>
                      <a:r>
                        <a:rPr lang="en-US" altLang="zh-CN" sz="1100" u="none" strike="noStrike">
                          <a:effectLst/>
                        </a:rPr>
                        <a:t>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0.3590524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a:effectLst/>
                        </a:rPr>
                        <a:t>γ</a:t>
                      </a:r>
                      <a:r>
                        <a:rPr lang="zh-CN" altLang="en-US" sz="1100" u="none" strike="noStrike">
                          <a:effectLst/>
                        </a:rPr>
                        <a:t>相</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4036552652"/>
                  </a:ext>
                </a:extLst>
              </a:tr>
              <a:tr h="335898">
                <a:tc vMerge="1">
                  <a:txBody>
                    <a:bodyPr/>
                    <a:lstStyle/>
                    <a:p>
                      <a:endParaRPr lang="zh-CN" altLang="en-US"/>
                    </a:p>
                  </a:txBody>
                  <a:tcPr/>
                </a:tc>
                <a:tc>
                  <a:txBody>
                    <a:bodyPr/>
                    <a:lstStyle/>
                    <a:p>
                      <a:pPr algn="r" fontAlgn="ctr"/>
                      <a:r>
                        <a:rPr lang="en-US" altLang="zh-CN" sz="1100" u="none" strike="noStrike">
                          <a:effectLst/>
                        </a:rPr>
                        <a:t>0.35849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0.3586539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dirty="0">
                          <a:effectLst/>
                        </a:rPr>
                        <a:t>γ’</a:t>
                      </a:r>
                      <a:r>
                        <a:rPr lang="zh-CN" altLang="en-US" sz="1100" u="none" strike="noStrike" dirty="0">
                          <a:effectLst/>
                        </a:rPr>
                        <a:t>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1405925321"/>
                  </a:ext>
                </a:extLst>
              </a:tr>
            </a:tbl>
          </a:graphicData>
        </a:graphic>
      </p:graphicFrame>
      <p:sp>
        <p:nvSpPr>
          <p:cNvPr id="18" name="矩形 17">
            <a:extLst>
              <a:ext uri="{FF2B5EF4-FFF2-40B4-BE49-F238E27FC236}">
                <a16:creationId xmlns:a16="http://schemas.microsoft.com/office/drawing/2014/main" xmlns="" id="{45832C3F-EF6E-44ED-B562-1075721D9D10}"/>
              </a:ext>
            </a:extLst>
          </p:cNvPr>
          <p:cNvSpPr/>
          <p:nvPr/>
        </p:nvSpPr>
        <p:spPr>
          <a:xfrm>
            <a:off x="7972919" y="6459870"/>
            <a:ext cx="707281" cy="3326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hlinkClick r:id="rId6" action="ppaction://hlinksldjump"/>
              </a:rPr>
              <a:t>返回</a:t>
            </a:r>
            <a:endParaRPr lang="zh-CN" altLang="en-US" dirty="0"/>
          </a:p>
        </p:txBody>
      </p:sp>
    </p:spTree>
    <p:extLst>
      <p:ext uri="{BB962C8B-B14F-4D97-AF65-F5344CB8AC3E}">
        <p14:creationId xmlns:p14="http://schemas.microsoft.com/office/powerpoint/2010/main" val="208183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39504742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259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950751564"/>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3421822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637611" y="737333"/>
            <a:ext cx="4440841" cy="2911976"/>
          </a:xfrm>
          <a:prstGeom prst="rect">
            <a:avLst/>
          </a:prstGeom>
        </p:spPr>
      </p:pic>
      <p:sp>
        <p:nvSpPr>
          <p:cNvPr id="2" name="标题 1"/>
          <p:cNvSpPr>
            <a:spLocks noGrp="1"/>
          </p:cNvSpPr>
          <p:nvPr>
            <p:ph type="title"/>
          </p:nvPr>
        </p:nvSpPr>
        <p:spPr>
          <a:xfrm>
            <a:off x="755575" y="10684"/>
            <a:ext cx="8322877" cy="791589"/>
          </a:xfrm>
        </p:spPr>
        <p:txBody>
          <a:bodyPr>
            <a:normAutofit/>
          </a:bodyPr>
          <a:lstStyle/>
          <a:p>
            <a:r>
              <a:rPr lang="en-US" altLang="zh-CN" sz="2200" dirty="0"/>
              <a:t>49</a:t>
            </a:r>
            <a:r>
              <a:rPr lang="zh-CN" altLang="en-US" sz="2200" dirty="0"/>
              <a:t>篇文献精读与数据采集与存储</a:t>
            </a:r>
          </a:p>
        </p:txBody>
      </p:sp>
      <p:pic>
        <p:nvPicPr>
          <p:cNvPr id="19" name="图片 18"/>
          <p:cNvPicPr>
            <a:picLocks noChangeAspect="1"/>
          </p:cNvPicPr>
          <p:nvPr/>
        </p:nvPicPr>
        <p:blipFill>
          <a:blip r:embed="rId4"/>
          <a:stretch>
            <a:fillRect/>
          </a:stretch>
        </p:blipFill>
        <p:spPr>
          <a:xfrm>
            <a:off x="190950" y="823907"/>
            <a:ext cx="3778516" cy="2705603"/>
          </a:xfrm>
          <a:prstGeom prst="rect">
            <a:avLst/>
          </a:prstGeom>
        </p:spPr>
      </p:pic>
      <p:pic>
        <p:nvPicPr>
          <p:cNvPr id="26" name="图片 25"/>
          <p:cNvPicPr>
            <a:picLocks noChangeAspect="1"/>
          </p:cNvPicPr>
          <p:nvPr/>
        </p:nvPicPr>
        <p:blipFill>
          <a:blip r:embed="rId5"/>
          <a:stretch>
            <a:fillRect/>
          </a:stretch>
        </p:blipFill>
        <p:spPr>
          <a:xfrm>
            <a:off x="4431131" y="3946979"/>
            <a:ext cx="4664177" cy="2911021"/>
          </a:xfrm>
          <a:prstGeom prst="rect">
            <a:avLst/>
          </a:prstGeom>
        </p:spPr>
      </p:pic>
      <p:sp>
        <p:nvSpPr>
          <p:cNvPr id="31" name="右箭头 30"/>
          <p:cNvSpPr/>
          <p:nvPr/>
        </p:nvSpPr>
        <p:spPr>
          <a:xfrm>
            <a:off x="3969466" y="2144610"/>
            <a:ext cx="818558" cy="492302"/>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4975" y="876583"/>
            <a:ext cx="461665" cy="1558342"/>
          </a:xfrm>
          <a:prstGeom prst="rect">
            <a:avLst/>
          </a:prstGeom>
          <a:noFill/>
        </p:spPr>
        <p:txBody>
          <a:bodyPr vert="eaVert" wrap="square" rtlCol="0">
            <a:spAutoFit/>
          </a:bodyPr>
          <a:lstStyle/>
          <a:p>
            <a:r>
              <a:rPr lang="en-US" altLang="zh-CN" b="1" dirty="0">
                <a:solidFill>
                  <a:srgbClr val="FF0000"/>
                </a:solidFill>
              </a:rPr>
              <a:t>49</a:t>
            </a:r>
            <a:r>
              <a:rPr lang="zh-CN" altLang="en-US" b="1" dirty="0">
                <a:solidFill>
                  <a:srgbClr val="FF0000"/>
                </a:solidFill>
              </a:rPr>
              <a:t>篇文献精读</a:t>
            </a:r>
          </a:p>
        </p:txBody>
      </p:sp>
      <p:sp>
        <p:nvSpPr>
          <p:cNvPr id="54" name="文本框 53"/>
          <p:cNvSpPr txBox="1"/>
          <p:nvPr/>
        </p:nvSpPr>
        <p:spPr>
          <a:xfrm>
            <a:off x="4045666" y="3946979"/>
            <a:ext cx="461665" cy="2404070"/>
          </a:xfrm>
          <a:prstGeom prst="rect">
            <a:avLst/>
          </a:prstGeom>
          <a:noFill/>
        </p:spPr>
        <p:txBody>
          <a:bodyPr vert="eaVert" wrap="square" rtlCol="0">
            <a:spAutoFit/>
          </a:bodyPr>
          <a:lstStyle/>
          <a:p>
            <a:pPr algn="ctr"/>
            <a:r>
              <a:rPr lang="zh-CN" altLang="en-US" b="1" dirty="0">
                <a:solidFill>
                  <a:srgbClr val="FF0000"/>
                </a:solidFill>
              </a:rPr>
              <a:t>表结构数据分类与分析</a:t>
            </a:r>
          </a:p>
        </p:txBody>
      </p:sp>
      <p:sp>
        <p:nvSpPr>
          <p:cNvPr id="40" name="左弧形箭头 39"/>
          <p:cNvSpPr/>
          <p:nvPr/>
        </p:nvSpPr>
        <p:spPr>
          <a:xfrm>
            <a:off x="4432188" y="2979040"/>
            <a:ext cx="499029" cy="1033084"/>
          </a:xfrm>
          <a:prstGeom prst="curv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箭头 54"/>
          <p:cNvSpPr/>
          <p:nvPr/>
        </p:nvSpPr>
        <p:spPr>
          <a:xfrm>
            <a:off x="3153602" y="4850213"/>
            <a:ext cx="842334" cy="450995"/>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4469552" y="879910"/>
            <a:ext cx="461665" cy="1021628"/>
          </a:xfrm>
          <a:prstGeom prst="rect">
            <a:avLst/>
          </a:prstGeom>
          <a:noFill/>
        </p:spPr>
        <p:txBody>
          <a:bodyPr vert="eaVert" wrap="square" rtlCol="0">
            <a:spAutoFit/>
          </a:bodyPr>
          <a:lstStyle/>
          <a:p>
            <a:r>
              <a:rPr lang="zh-CN" altLang="en-US" b="1" dirty="0">
                <a:solidFill>
                  <a:srgbClr val="FF0000"/>
                </a:solidFill>
              </a:rPr>
              <a:t>数据分类</a:t>
            </a:r>
          </a:p>
        </p:txBody>
      </p:sp>
      <p:pic>
        <p:nvPicPr>
          <p:cNvPr id="8" name="图片 7"/>
          <p:cNvPicPr>
            <a:picLocks noChangeAspect="1"/>
          </p:cNvPicPr>
          <p:nvPr/>
        </p:nvPicPr>
        <p:blipFill>
          <a:blip r:embed="rId6"/>
          <a:stretch>
            <a:fillRect/>
          </a:stretch>
        </p:blipFill>
        <p:spPr>
          <a:xfrm>
            <a:off x="1610247" y="5989494"/>
            <a:ext cx="1635885" cy="868506"/>
          </a:xfrm>
          <a:prstGeom prst="rect">
            <a:avLst/>
          </a:prstGeom>
        </p:spPr>
      </p:pic>
      <p:grpSp>
        <p:nvGrpSpPr>
          <p:cNvPr id="3" name="组合 2"/>
          <p:cNvGrpSpPr/>
          <p:nvPr/>
        </p:nvGrpSpPr>
        <p:grpSpPr>
          <a:xfrm>
            <a:off x="444121" y="3478422"/>
            <a:ext cx="2627268" cy="3076134"/>
            <a:chOff x="112598" y="3521218"/>
            <a:chExt cx="2939918" cy="3095227"/>
          </a:xfrm>
        </p:grpSpPr>
        <p:pic>
          <p:nvPicPr>
            <p:cNvPr id="34" name="图片 33"/>
            <p:cNvPicPr>
              <a:picLocks noChangeAspect="1"/>
            </p:cNvPicPr>
            <p:nvPr/>
          </p:nvPicPr>
          <p:blipFill>
            <a:blip r:embed="rId7"/>
            <a:stretch>
              <a:fillRect/>
            </a:stretch>
          </p:blipFill>
          <p:spPr>
            <a:xfrm>
              <a:off x="126398" y="3542128"/>
              <a:ext cx="1435252" cy="1378401"/>
            </a:xfrm>
            <a:prstGeom prst="rect">
              <a:avLst/>
            </a:prstGeom>
          </p:spPr>
        </p:pic>
        <p:pic>
          <p:nvPicPr>
            <p:cNvPr id="7" name="图片 6"/>
            <p:cNvPicPr>
              <a:picLocks noChangeAspect="1"/>
            </p:cNvPicPr>
            <p:nvPr/>
          </p:nvPicPr>
          <p:blipFill>
            <a:blip r:embed="rId8"/>
            <a:stretch>
              <a:fillRect/>
            </a:stretch>
          </p:blipFill>
          <p:spPr>
            <a:xfrm>
              <a:off x="1807876" y="3551660"/>
              <a:ext cx="996010" cy="996010"/>
            </a:xfrm>
            <a:prstGeom prst="rect">
              <a:avLst/>
            </a:prstGeom>
          </p:spPr>
        </p:pic>
        <p:pic>
          <p:nvPicPr>
            <p:cNvPr id="9" name="图片 8"/>
            <p:cNvPicPr>
              <a:picLocks noChangeAspect="1"/>
            </p:cNvPicPr>
            <p:nvPr/>
          </p:nvPicPr>
          <p:blipFill>
            <a:blip r:embed="rId9"/>
            <a:stretch>
              <a:fillRect/>
            </a:stretch>
          </p:blipFill>
          <p:spPr>
            <a:xfrm>
              <a:off x="112598" y="5006051"/>
              <a:ext cx="1449051" cy="1524873"/>
            </a:xfrm>
            <a:prstGeom prst="rect">
              <a:avLst/>
            </a:prstGeom>
          </p:spPr>
        </p:pic>
        <p:sp>
          <p:nvSpPr>
            <p:cNvPr id="11" name="文本框 10"/>
            <p:cNvSpPr txBox="1"/>
            <p:nvPr/>
          </p:nvSpPr>
          <p:spPr>
            <a:xfrm>
              <a:off x="112598" y="3521218"/>
              <a:ext cx="2939918" cy="1399311"/>
            </a:xfrm>
            <a:prstGeom prst="rect">
              <a:avLst/>
            </a:prstGeom>
            <a:noFill/>
            <a:ln w="28575">
              <a:solidFill>
                <a:schemeClr val="accent6">
                  <a:lumMod val="75000"/>
                </a:schemeClr>
              </a:solidFill>
            </a:ln>
          </p:spPr>
          <p:txBody>
            <a:bodyPr wrap="square" rtlCol="0">
              <a:spAutoFit/>
            </a:bodyPr>
            <a:lstStyle/>
            <a:p>
              <a:endParaRPr lang="zh-CN" altLang="en-US" dirty="0"/>
            </a:p>
          </p:txBody>
        </p:sp>
        <p:sp>
          <p:nvSpPr>
            <p:cNvPr id="27" name="文本框 26"/>
            <p:cNvSpPr txBox="1"/>
            <p:nvPr/>
          </p:nvSpPr>
          <p:spPr>
            <a:xfrm>
              <a:off x="126398" y="5027021"/>
              <a:ext cx="2926118" cy="1589424"/>
            </a:xfrm>
            <a:prstGeom prst="rect">
              <a:avLst/>
            </a:prstGeom>
            <a:noFill/>
            <a:ln w="28575">
              <a:solidFill>
                <a:schemeClr val="accent6">
                  <a:lumMod val="75000"/>
                </a:schemeClr>
              </a:solidFill>
            </a:ln>
          </p:spPr>
          <p:txBody>
            <a:bodyPr wrap="square" rtlCol="0">
              <a:spAutoFit/>
            </a:bodyPr>
            <a:lstStyle/>
            <a:p>
              <a:endParaRPr lang="zh-CN" altLang="en-US" dirty="0"/>
            </a:p>
          </p:txBody>
        </p:sp>
        <p:pic>
          <p:nvPicPr>
            <p:cNvPr id="4" name="图片 3"/>
            <p:cNvPicPr>
              <a:picLocks noChangeAspect="1"/>
            </p:cNvPicPr>
            <p:nvPr/>
          </p:nvPicPr>
          <p:blipFill>
            <a:blip r:embed="rId10"/>
            <a:stretch>
              <a:fillRect/>
            </a:stretch>
          </p:blipFill>
          <p:spPr>
            <a:xfrm>
              <a:off x="1773174" y="5117975"/>
              <a:ext cx="1042666" cy="1042666"/>
            </a:xfrm>
            <a:prstGeom prst="rect">
              <a:avLst/>
            </a:prstGeom>
          </p:spPr>
        </p:pic>
        <p:sp>
          <p:nvSpPr>
            <p:cNvPr id="14" name="文本框 13"/>
            <p:cNvSpPr txBox="1"/>
            <p:nvPr/>
          </p:nvSpPr>
          <p:spPr>
            <a:xfrm>
              <a:off x="1708898" y="4545818"/>
              <a:ext cx="1343514" cy="309687"/>
            </a:xfrm>
            <a:prstGeom prst="rect">
              <a:avLst/>
            </a:prstGeom>
            <a:noFill/>
          </p:spPr>
          <p:txBody>
            <a:bodyPr wrap="square" rtlCol="0">
              <a:spAutoFit/>
            </a:bodyPr>
            <a:lstStyle/>
            <a:p>
              <a:r>
                <a:rPr lang="en-US" altLang="zh-CN" sz="1400" b="1" dirty="0">
                  <a:solidFill>
                    <a:srgbClr val="FF0000"/>
                  </a:solidFill>
                </a:rPr>
                <a:t>Nosql</a:t>
              </a:r>
              <a:r>
                <a:rPr lang="zh-CN" altLang="en-US" sz="1400" b="1" dirty="0">
                  <a:solidFill>
                    <a:srgbClr val="FF0000"/>
                  </a:solidFill>
                </a:rPr>
                <a:t>数据库</a:t>
              </a:r>
            </a:p>
          </p:txBody>
        </p:sp>
        <p:sp>
          <p:nvSpPr>
            <p:cNvPr id="15" name="文本框 14"/>
            <p:cNvSpPr txBox="1"/>
            <p:nvPr/>
          </p:nvSpPr>
          <p:spPr>
            <a:xfrm>
              <a:off x="2652406" y="5260511"/>
              <a:ext cx="400110" cy="1161602"/>
            </a:xfrm>
            <a:prstGeom prst="rect">
              <a:avLst/>
            </a:prstGeom>
            <a:noFill/>
          </p:spPr>
          <p:txBody>
            <a:bodyPr vert="eaVert" wrap="square" rtlCol="0">
              <a:spAutoFit/>
            </a:bodyPr>
            <a:lstStyle/>
            <a:p>
              <a:pPr algn="ctr"/>
              <a:r>
                <a:rPr lang="en-US" altLang="zh-CN" sz="1400" b="1" dirty="0">
                  <a:solidFill>
                    <a:srgbClr val="FF0000"/>
                  </a:solidFill>
                </a:rPr>
                <a:t>Sql</a:t>
              </a:r>
              <a:r>
                <a:rPr lang="zh-CN" altLang="en-US" sz="1400" b="1" dirty="0">
                  <a:solidFill>
                    <a:srgbClr val="FF0000"/>
                  </a:solidFill>
                </a:rPr>
                <a:t>数据库</a:t>
              </a:r>
            </a:p>
          </p:txBody>
        </p:sp>
      </p:grpSp>
      <p:sp>
        <p:nvSpPr>
          <p:cNvPr id="22" name="文本框 21"/>
          <p:cNvSpPr txBox="1"/>
          <p:nvPr/>
        </p:nvSpPr>
        <p:spPr>
          <a:xfrm>
            <a:off x="-4759" y="4201208"/>
            <a:ext cx="461665" cy="1558342"/>
          </a:xfrm>
          <a:prstGeom prst="rect">
            <a:avLst/>
          </a:prstGeom>
          <a:noFill/>
        </p:spPr>
        <p:txBody>
          <a:bodyPr vert="eaVert" wrap="square" rtlCol="0">
            <a:spAutoFit/>
          </a:bodyPr>
          <a:lstStyle/>
          <a:p>
            <a:pPr algn="ctr"/>
            <a:r>
              <a:rPr lang="zh-CN" altLang="en-US" b="1" dirty="0">
                <a:solidFill>
                  <a:srgbClr val="FF0000"/>
                </a:solidFill>
              </a:rPr>
              <a:t>数据存储</a:t>
            </a:r>
          </a:p>
        </p:txBody>
      </p:sp>
      <p:sp>
        <p:nvSpPr>
          <p:cNvPr id="24" name="椭圆 23"/>
          <p:cNvSpPr/>
          <p:nvPr/>
        </p:nvSpPr>
        <p:spPr>
          <a:xfrm>
            <a:off x="5413733" y="2616735"/>
            <a:ext cx="559188" cy="58029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11"/>
          <a:stretch>
            <a:fillRect/>
          </a:stretch>
        </p:blipFill>
        <p:spPr>
          <a:xfrm>
            <a:off x="7165996" y="2193321"/>
            <a:ext cx="635922" cy="635922"/>
          </a:xfrm>
          <a:prstGeom prst="rect">
            <a:avLst/>
          </a:prstGeom>
        </p:spPr>
      </p:pic>
      <p:sp>
        <p:nvSpPr>
          <p:cNvPr id="28" name="椭圆 27"/>
          <p:cNvSpPr/>
          <p:nvPr/>
        </p:nvSpPr>
        <p:spPr>
          <a:xfrm>
            <a:off x="7549147" y="1564317"/>
            <a:ext cx="604710" cy="58029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5937827" y="976499"/>
            <a:ext cx="604710" cy="58029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878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par>
                                <p:cTn id="8" presetID="14" presetClass="entr" presetSubtype="10" repeatCount="10000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randombar(horizontal)">
                                      <p:cBhvr>
                                        <p:cTn id="10" dur="500"/>
                                        <p:tgtEl>
                                          <p:spTgt spid="28"/>
                                        </p:tgtEl>
                                      </p:cBhvr>
                                    </p:animEffect>
                                  </p:childTnLst>
                                </p:cTn>
                              </p:par>
                              <p:par>
                                <p:cTn id="11" presetID="14" presetClass="entr" presetSubtype="10" repeatCount="10000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randombar(horizontal)">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zh-CN" altLang="en-US" sz="2200" dirty="0"/>
              <a:t>数据清洗、数据质量检查与分析</a:t>
            </a:r>
          </a:p>
        </p:txBody>
      </p:sp>
      <p:grpSp>
        <p:nvGrpSpPr>
          <p:cNvPr id="65" name="组合 64"/>
          <p:cNvGrpSpPr/>
          <p:nvPr/>
        </p:nvGrpSpPr>
        <p:grpSpPr>
          <a:xfrm>
            <a:off x="1043608" y="1844824"/>
            <a:ext cx="6984776" cy="4941167"/>
            <a:chOff x="251520" y="1135531"/>
            <a:chExt cx="7972522" cy="5804259"/>
          </a:xfrm>
        </p:grpSpPr>
        <p:grpSp>
          <p:nvGrpSpPr>
            <p:cNvPr id="52" name="组合 51"/>
            <p:cNvGrpSpPr/>
            <p:nvPr/>
          </p:nvGrpSpPr>
          <p:grpSpPr>
            <a:xfrm>
              <a:off x="251520" y="1230656"/>
              <a:ext cx="7864297" cy="3674532"/>
              <a:chOff x="73926" y="2179768"/>
              <a:chExt cx="8103045" cy="4556653"/>
            </a:xfrm>
          </p:grpSpPr>
          <p:sp>
            <p:nvSpPr>
              <p:cNvPr id="3" name="矩形 2"/>
              <p:cNvSpPr/>
              <p:nvPr/>
            </p:nvSpPr>
            <p:spPr>
              <a:xfrm>
                <a:off x="183923" y="2179768"/>
                <a:ext cx="1440160" cy="4507873"/>
              </a:xfrm>
              <a:prstGeom prst="rect">
                <a:avLst/>
              </a:prstGeom>
              <a:solidFill>
                <a:schemeClr val="accent6">
                  <a:lumMod val="60000"/>
                  <a:lumOff val="4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 name="文本框 3"/>
              <p:cNvSpPr txBox="1"/>
              <p:nvPr/>
            </p:nvSpPr>
            <p:spPr>
              <a:xfrm>
                <a:off x="353715" y="2214332"/>
                <a:ext cx="1080122" cy="537995"/>
              </a:xfrm>
              <a:prstGeom prst="rect">
                <a:avLst/>
              </a:prstGeom>
              <a:noFill/>
            </p:spPr>
            <p:txBody>
              <a:bodyPr wrap="square" rtlCol="0">
                <a:spAutoFit/>
              </a:bodyPr>
              <a:lstStyle/>
              <a:p>
                <a:r>
                  <a:rPr lang="zh-CN" altLang="en-US" b="1" dirty="0">
                    <a:solidFill>
                      <a:srgbClr val="FF0000"/>
                    </a:solidFill>
                  </a:rPr>
                  <a:t>数据源</a:t>
                </a:r>
              </a:p>
            </p:txBody>
          </p:sp>
          <p:sp>
            <p:nvSpPr>
              <p:cNvPr id="5" name="流程图: 磁盘 4"/>
              <p:cNvSpPr/>
              <p:nvPr/>
            </p:nvSpPr>
            <p:spPr>
              <a:xfrm>
                <a:off x="399947" y="2849440"/>
                <a:ext cx="576063" cy="523830"/>
              </a:xfrm>
              <a:prstGeom prst="flowChartMagneticDisk">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7" name="流程图: 磁盘 6"/>
              <p:cNvSpPr/>
              <p:nvPr/>
            </p:nvSpPr>
            <p:spPr>
              <a:xfrm>
                <a:off x="687978" y="3111355"/>
                <a:ext cx="576063" cy="523830"/>
              </a:xfrm>
              <a:prstGeom prst="flowChartMagneticDisk">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8" name="流程图: 磁盘 7"/>
              <p:cNvSpPr/>
              <p:nvPr/>
            </p:nvSpPr>
            <p:spPr>
              <a:xfrm>
                <a:off x="399946" y="4054753"/>
                <a:ext cx="576063" cy="523830"/>
              </a:xfrm>
              <a:prstGeom prst="flowChartMagneticDisk">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9" name="流程图: 磁盘 8"/>
              <p:cNvSpPr/>
              <p:nvPr/>
            </p:nvSpPr>
            <p:spPr>
              <a:xfrm>
                <a:off x="687977" y="4316668"/>
                <a:ext cx="576063" cy="523830"/>
              </a:xfrm>
              <a:prstGeom prst="flowChartMagneticDisk">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0" name="流程图: 磁盘 9"/>
              <p:cNvSpPr/>
              <p:nvPr/>
            </p:nvSpPr>
            <p:spPr>
              <a:xfrm>
                <a:off x="399945" y="5294521"/>
                <a:ext cx="576063" cy="523830"/>
              </a:xfrm>
              <a:prstGeom prst="flowChartMagneticDisk">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11" name="流程图: 磁盘 10"/>
              <p:cNvSpPr/>
              <p:nvPr/>
            </p:nvSpPr>
            <p:spPr>
              <a:xfrm>
                <a:off x="743545" y="5596848"/>
                <a:ext cx="576063" cy="523830"/>
              </a:xfrm>
              <a:prstGeom prst="flowChartMagneticDisk">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6" name="文本框 5"/>
              <p:cNvSpPr txBox="1"/>
              <p:nvPr/>
            </p:nvSpPr>
            <p:spPr>
              <a:xfrm>
                <a:off x="73926" y="3635185"/>
                <a:ext cx="1640292" cy="448330"/>
              </a:xfrm>
              <a:prstGeom prst="rect">
                <a:avLst/>
              </a:prstGeom>
              <a:noFill/>
            </p:spPr>
            <p:txBody>
              <a:bodyPr wrap="square" rtlCol="0">
                <a:spAutoFit/>
              </a:bodyPr>
              <a:lstStyle/>
              <a:p>
                <a:pPr algn="ctr"/>
                <a:r>
                  <a:rPr lang="zh-CN" altLang="en-US" sz="1400" b="1" dirty="0"/>
                  <a:t>高温合金数据</a:t>
                </a:r>
              </a:p>
            </p:txBody>
          </p:sp>
          <p:sp>
            <p:nvSpPr>
              <p:cNvPr id="13" name="文本框 12"/>
              <p:cNvSpPr txBox="1"/>
              <p:nvPr/>
            </p:nvSpPr>
            <p:spPr>
              <a:xfrm>
                <a:off x="245705" y="4900788"/>
                <a:ext cx="1296144" cy="307775"/>
              </a:xfrm>
              <a:prstGeom prst="rect">
                <a:avLst/>
              </a:prstGeom>
              <a:noFill/>
            </p:spPr>
            <p:txBody>
              <a:bodyPr wrap="square" rtlCol="0">
                <a:spAutoFit/>
              </a:bodyPr>
              <a:lstStyle/>
              <a:p>
                <a:pPr algn="ctr"/>
                <a:r>
                  <a:rPr lang="zh-CN" altLang="en-US" sz="1400" b="1" dirty="0"/>
                  <a:t>蠕变数据</a:t>
                </a:r>
              </a:p>
            </p:txBody>
          </p:sp>
          <p:sp>
            <p:nvSpPr>
              <p:cNvPr id="14" name="文本框 13"/>
              <p:cNvSpPr txBox="1"/>
              <p:nvPr/>
            </p:nvSpPr>
            <p:spPr>
              <a:xfrm>
                <a:off x="255931" y="6109529"/>
                <a:ext cx="1296144" cy="523220"/>
              </a:xfrm>
              <a:prstGeom prst="rect">
                <a:avLst/>
              </a:prstGeom>
              <a:noFill/>
            </p:spPr>
            <p:txBody>
              <a:bodyPr wrap="square" rtlCol="0">
                <a:spAutoFit/>
              </a:bodyPr>
              <a:lstStyle/>
              <a:p>
                <a:pPr algn="ctr"/>
                <a:r>
                  <a:rPr lang="zh-CN" altLang="en-US" sz="1400" b="1" dirty="0"/>
                  <a:t>扩散数据</a:t>
                </a:r>
                <a:endParaRPr lang="en-US" altLang="zh-CN" sz="1400" b="1" dirty="0"/>
              </a:p>
              <a:p>
                <a:pPr algn="ctr"/>
                <a:r>
                  <a:rPr lang="en-US" altLang="zh-CN" sz="1400" b="1" dirty="0"/>
                  <a:t>...</a:t>
                </a:r>
                <a:endParaRPr lang="zh-CN" altLang="en-US" sz="1400" b="1" dirty="0"/>
              </a:p>
            </p:txBody>
          </p:sp>
          <p:sp>
            <p:nvSpPr>
              <p:cNvPr id="12" name="矩形 11"/>
              <p:cNvSpPr/>
              <p:nvPr/>
            </p:nvSpPr>
            <p:spPr>
              <a:xfrm>
                <a:off x="2101891" y="2184620"/>
                <a:ext cx="2570050" cy="4480228"/>
              </a:xfrm>
              <a:prstGeom prst="rect">
                <a:avLst/>
              </a:prstGeom>
              <a:solidFill>
                <a:schemeClr val="accent5">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 name="文本框 15"/>
              <p:cNvSpPr txBox="1"/>
              <p:nvPr/>
            </p:nvSpPr>
            <p:spPr>
              <a:xfrm>
                <a:off x="2760353" y="2179768"/>
                <a:ext cx="1417921" cy="457995"/>
              </a:xfrm>
              <a:prstGeom prst="rect">
                <a:avLst/>
              </a:prstGeom>
              <a:noFill/>
            </p:spPr>
            <p:txBody>
              <a:bodyPr wrap="square" rtlCol="0">
                <a:spAutoFit/>
              </a:bodyPr>
              <a:lstStyle/>
              <a:p>
                <a:r>
                  <a:rPr lang="zh-CN" altLang="en-US" b="1" dirty="0">
                    <a:solidFill>
                      <a:srgbClr val="FF0000"/>
                    </a:solidFill>
                  </a:rPr>
                  <a:t>数据清洗</a:t>
                </a:r>
              </a:p>
            </p:txBody>
          </p:sp>
          <p:sp>
            <p:nvSpPr>
              <p:cNvPr id="15" name="矩形 14"/>
              <p:cNvSpPr/>
              <p:nvPr/>
            </p:nvSpPr>
            <p:spPr>
              <a:xfrm>
                <a:off x="2537949" y="2982089"/>
                <a:ext cx="1656184" cy="68498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空值数据的</a:t>
                </a:r>
                <a:endParaRPr lang="en-US" altLang="zh-CN" sz="1400" dirty="0"/>
              </a:p>
              <a:p>
                <a:pPr algn="ctr"/>
                <a:r>
                  <a:rPr lang="zh-CN" altLang="en-US" sz="1400" dirty="0"/>
                  <a:t>清洗</a:t>
                </a:r>
              </a:p>
            </p:txBody>
          </p:sp>
          <p:sp>
            <p:nvSpPr>
              <p:cNvPr id="18" name="矩形 17"/>
              <p:cNvSpPr/>
              <p:nvPr/>
            </p:nvSpPr>
            <p:spPr>
              <a:xfrm>
                <a:off x="2537945" y="3913632"/>
                <a:ext cx="1656184" cy="6603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不一致数据的</a:t>
                </a:r>
                <a:endParaRPr lang="en-US" altLang="zh-CN" sz="1400" dirty="0"/>
              </a:p>
              <a:p>
                <a:pPr algn="ctr"/>
                <a:r>
                  <a:rPr lang="zh-CN" altLang="en-US" sz="1400" dirty="0"/>
                  <a:t>清洗</a:t>
                </a:r>
              </a:p>
            </p:txBody>
          </p:sp>
          <p:sp>
            <p:nvSpPr>
              <p:cNvPr id="19" name="矩形 18"/>
              <p:cNvSpPr/>
              <p:nvPr/>
            </p:nvSpPr>
            <p:spPr>
              <a:xfrm>
                <a:off x="2537945" y="4787267"/>
                <a:ext cx="1656184" cy="72218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噪声数据清洗</a:t>
                </a:r>
              </a:p>
            </p:txBody>
          </p:sp>
          <p:sp>
            <p:nvSpPr>
              <p:cNvPr id="22" name="右箭头 21"/>
              <p:cNvSpPr/>
              <p:nvPr/>
            </p:nvSpPr>
            <p:spPr>
              <a:xfrm>
                <a:off x="1480067" y="2982089"/>
                <a:ext cx="814326" cy="38615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1466213" y="4536835"/>
                <a:ext cx="814326" cy="38615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1466213" y="5755757"/>
                <a:ext cx="814326" cy="38615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2272157" y="2786771"/>
                <a:ext cx="2116995" cy="3706450"/>
              </a:xfrm>
              <a:prstGeom prst="round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084468" y="2183197"/>
                <a:ext cx="3092503" cy="446525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38" name="矩形 37"/>
              <p:cNvSpPr/>
              <p:nvPr/>
            </p:nvSpPr>
            <p:spPr>
              <a:xfrm>
                <a:off x="5895715" y="2204156"/>
                <a:ext cx="1579278" cy="369331"/>
              </a:xfrm>
              <a:prstGeom prst="rect">
                <a:avLst/>
              </a:prstGeom>
            </p:spPr>
            <p:txBody>
              <a:bodyPr wrap="none">
                <a:spAutoFit/>
              </a:bodyPr>
              <a:lstStyle/>
              <a:p>
                <a:r>
                  <a:rPr lang="zh-CN" altLang="en-US" b="1" dirty="0">
                    <a:solidFill>
                      <a:srgbClr val="FF0000"/>
                    </a:solidFill>
                  </a:rPr>
                  <a:t>数据质量审核</a:t>
                </a:r>
              </a:p>
            </p:txBody>
          </p:sp>
          <p:pic>
            <p:nvPicPr>
              <p:cNvPr id="42" name="图片 41"/>
              <p:cNvPicPr>
                <a:picLocks noChangeAspect="1"/>
              </p:cNvPicPr>
              <p:nvPr/>
            </p:nvPicPr>
            <p:blipFill>
              <a:blip r:embed="rId3"/>
              <a:stretch>
                <a:fillRect/>
              </a:stretch>
            </p:blipFill>
            <p:spPr>
              <a:xfrm>
                <a:off x="5715917" y="4567224"/>
                <a:ext cx="2221236" cy="1695083"/>
              </a:xfrm>
              <a:prstGeom prst="rect">
                <a:avLst/>
              </a:prstGeom>
            </p:spPr>
          </p:pic>
          <p:pic>
            <p:nvPicPr>
              <p:cNvPr id="47" name="图片 46"/>
              <p:cNvPicPr>
                <a:picLocks noChangeAspect="1"/>
              </p:cNvPicPr>
              <p:nvPr/>
            </p:nvPicPr>
            <p:blipFill>
              <a:blip r:embed="rId4"/>
              <a:stretch>
                <a:fillRect/>
              </a:stretch>
            </p:blipFill>
            <p:spPr>
              <a:xfrm>
                <a:off x="5715917" y="2807453"/>
                <a:ext cx="2221236" cy="1451821"/>
              </a:xfrm>
              <a:prstGeom prst="rect">
                <a:avLst/>
              </a:prstGeom>
            </p:spPr>
          </p:pic>
          <p:sp>
            <p:nvSpPr>
              <p:cNvPr id="50" name="右箭头 49"/>
              <p:cNvSpPr/>
              <p:nvPr/>
            </p:nvSpPr>
            <p:spPr>
              <a:xfrm>
                <a:off x="4375297" y="4531594"/>
                <a:ext cx="814326" cy="386157"/>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左大括号 47"/>
              <p:cNvSpPr/>
              <p:nvPr/>
            </p:nvSpPr>
            <p:spPr>
              <a:xfrm>
                <a:off x="5152475" y="3429000"/>
                <a:ext cx="427637" cy="2501123"/>
              </a:xfrm>
              <a:prstGeom prst="leftBrace">
                <a:avLst/>
              </a:prstGeom>
              <a:ln>
                <a:solidFill>
                  <a:schemeClr val="accent4">
                    <a:lumMod val="75000"/>
                  </a:schemeClr>
                </a:solidFill>
                <a:headEnd w="med" len="med"/>
                <a:tailEnd type="non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p>
            </p:txBody>
          </p:sp>
          <p:sp>
            <p:nvSpPr>
              <p:cNvPr id="49" name="文本框 48"/>
              <p:cNvSpPr txBox="1"/>
              <p:nvPr/>
            </p:nvSpPr>
            <p:spPr>
              <a:xfrm>
                <a:off x="6060071" y="4193041"/>
                <a:ext cx="1691574" cy="338553"/>
              </a:xfrm>
              <a:prstGeom prst="rect">
                <a:avLst/>
              </a:prstGeom>
              <a:noFill/>
            </p:spPr>
            <p:txBody>
              <a:bodyPr wrap="square" rtlCol="0">
                <a:spAutoFit/>
              </a:bodyPr>
              <a:lstStyle/>
              <a:p>
                <a:pPr algn="ctr"/>
                <a:r>
                  <a:rPr lang="zh-CN" altLang="en-US" sz="1600" b="1" dirty="0">
                    <a:solidFill>
                      <a:srgbClr val="FF0000"/>
                    </a:solidFill>
                  </a:rPr>
                  <a:t>统计分析表</a:t>
                </a:r>
              </a:p>
            </p:txBody>
          </p:sp>
          <p:sp>
            <p:nvSpPr>
              <p:cNvPr id="53" name="文本框 52"/>
              <p:cNvSpPr txBox="1"/>
              <p:nvPr/>
            </p:nvSpPr>
            <p:spPr>
              <a:xfrm>
                <a:off x="5874561" y="6243260"/>
                <a:ext cx="2062592" cy="493161"/>
              </a:xfrm>
              <a:prstGeom prst="rect">
                <a:avLst/>
              </a:prstGeom>
              <a:noFill/>
            </p:spPr>
            <p:txBody>
              <a:bodyPr wrap="square" rtlCol="0">
                <a:spAutoFit/>
              </a:bodyPr>
              <a:lstStyle/>
              <a:p>
                <a:pPr algn="r"/>
                <a:r>
                  <a:rPr lang="zh-CN" altLang="en-US" sz="1600" b="1" dirty="0">
                    <a:solidFill>
                      <a:srgbClr val="FF0000"/>
                    </a:solidFill>
                  </a:rPr>
                  <a:t>数据可视化分析</a:t>
                </a:r>
              </a:p>
            </p:txBody>
          </p:sp>
        </p:grpSp>
        <p:sp>
          <p:nvSpPr>
            <p:cNvPr id="54" name="矩形 53"/>
            <p:cNvSpPr/>
            <p:nvPr/>
          </p:nvSpPr>
          <p:spPr>
            <a:xfrm>
              <a:off x="358275" y="5319427"/>
              <a:ext cx="7865767" cy="147326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17067" y="5310729"/>
              <a:ext cx="491821" cy="1629061"/>
            </a:xfrm>
            <a:prstGeom prst="rect">
              <a:avLst/>
            </a:prstGeom>
            <a:noFill/>
          </p:spPr>
          <p:txBody>
            <a:bodyPr vert="eaVert" wrap="square" rtlCol="0">
              <a:spAutoFit/>
            </a:bodyPr>
            <a:lstStyle/>
            <a:p>
              <a:r>
                <a:rPr lang="zh-CN" altLang="en-US" sz="1600" b="1" dirty="0">
                  <a:solidFill>
                    <a:srgbClr val="FF0000"/>
                  </a:solidFill>
                </a:rPr>
                <a:t>数据存储管理</a:t>
              </a:r>
            </a:p>
          </p:txBody>
        </p:sp>
        <p:sp>
          <p:nvSpPr>
            <p:cNvPr id="56" name="矩形 55"/>
            <p:cNvSpPr/>
            <p:nvPr/>
          </p:nvSpPr>
          <p:spPr>
            <a:xfrm>
              <a:off x="4515290" y="5477239"/>
              <a:ext cx="2793014" cy="1223975"/>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460499" y="5477239"/>
              <a:ext cx="1868231" cy="1223975"/>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1485445" y="5400595"/>
              <a:ext cx="456691" cy="1333883"/>
            </a:xfrm>
            <a:prstGeom prst="rect">
              <a:avLst/>
            </a:prstGeom>
            <a:noFill/>
          </p:spPr>
          <p:txBody>
            <a:bodyPr vert="eaVert" wrap="square" rtlCol="0">
              <a:spAutoFit/>
            </a:bodyPr>
            <a:lstStyle/>
            <a:p>
              <a:pPr algn="ctr"/>
              <a:r>
                <a:rPr lang="en-US" altLang="zh-CN" sz="1400" b="1" dirty="0">
                  <a:solidFill>
                    <a:srgbClr val="FF0000"/>
                  </a:solidFill>
                </a:rPr>
                <a:t>Nosql</a:t>
              </a:r>
              <a:r>
                <a:rPr lang="zh-CN" altLang="en-US" sz="1400" b="1" dirty="0">
                  <a:solidFill>
                    <a:srgbClr val="FF0000"/>
                  </a:solidFill>
                </a:rPr>
                <a:t>数据库</a:t>
              </a:r>
            </a:p>
          </p:txBody>
        </p:sp>
        <p:sp>
          <p:nvSpPr>
            <p:cNvPr id="59" name="文本框 58"/>
            <p:cNvSpPr txBox="1"/>
            <p:nvPr/>
          </p:nvSpPr>
          <p:spPr>
            <a:xfrm>
              <a:off x="4512182" y="5517185"/>
              <a:ext cx="456691" cy="1171446"/>
            </a:xfrm>
            <a:prstGeom prst="rect">
              <a:avLst/>
            </a:prstGeom>
            <a:noFill/>
          </p:spPr>
          <p:txBody>
            <a:bodyPr vert="eaVert" wrap="square" rtlCol="0">
              <a:spAutoFit/>
            </a:bodyPr>
            <a:lstStyle/>
            <a:p>
              <a:r>
                <a:rPr lang="en-US" altLang="zh-CN" sz="1400" b="1" dirty="0">
                  <a:solidFill>
                    <a:srgbClr val="FF0000"/>
                  </a:solidFill>
                </a:rPr>
                <a:t>SQL</a:t>
              </a:r>
              <a:r>
                <a:rPr lang="zh-CN" altLang="en-US" sz="1400" b="1" dirty="0">
                  <a:solidFill>
                    <a:srgbClr val="FF0000"/>
                  </a:solidFill>
                </a:rPr>
                <a:t>数据库</a:t>
              </a:r>
            </a:p>
          </p:txBody>
        </p:sp>
        <p:grpSp>
          <p:nvGrpSpPr>
            <p:cNvPr id="51" name="组合 50"/>
            <p:cNvGrpSpPr/>
            <p:nvPr/>
          </p:nvGrpSpPr>
          <p:grpSpPr>
            <a:xfrm rot="5400000">
              <a:off x="4180390" y="3450463"/>
              <a:ext cx="928192" cy="5206726"/>
              <a:chOff x="6183184" y="2634757"/>
              <a:chExt cx="1478747" cy="3284529"/>
            </a:xfrm>
          </p:grpSpPr>
          <p:pic>
            <p:nvPicPr>
              <p:cNvPr id="27" name="图片 26"/>
              <p:cNvPicPr>
                <a:picLocks noChangeAspect="1"/>
              </p:cNvPicPr>
              <p:nvPr/>
            </p:nvPicPr>
            <p:blipFill>
              <a:blip r:embed="rId5"/>
              <a:stretch>
                <a:fillRect/>
              </a:stretch>
            </p:blipFill>
            <p:spPr>
              <a:xfrm rot="16200000">
                <a:off x="6589231" y="2977220"/>
                <a:ext cx="666654" cy="1478747"/>
              </a:xfrm>
              <a:prstGeom prst="rect">
                <a:avLst/>
              </a:prstGeom>
            </p:spPr>
          </p:pic>
          <p:pic>
            <p:nvPicPr>
              <p:cNvPr id="1028" name="Picture 4" descr="https://timgsa.baidu.com/timg?image&amp;quality=80&amp;size=b9999_10000&amp;sec=1529387628298&amp;di=c62c72bbb0c07c42a764346eaa0dad50&amp;imgtype=0&amp;src=http%3A%2F%2Fwww.wanhuajing.com%2Fpic%2F1604%2F0315%2F1956017%2F1_640_17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6200000">
                <a:off x="6554450" y="5052852"/>
                <a:ext cx="743342" cy="989526"/>
              </a:xfrm>
              <a:prstGeom prst="rect">
                <a:avLst/>
              </a:prstGeom>
              <a:noFill/>
              <a:extLst>
                <a:ext uri="{909E8E84-426E-40DD-AFC4-6F175D3DCCD1}">
                  <a14:hiddenFill xmlns:a14="http://schemas.microsoft.com/office/drawing/2010/main">
                    <a:solidFill>
                      <a:srgbClr val="FFFFFF"/>
                    </a:solidFill>
                  </a14:hiddenFill>
                </a:ext>
              </a:extLst>
            </p:spPr>
          </p:pic>
          <p:pic>
            <p:nvPicPr>
              <p:cNvPr id="35" name="图片 34"/>
              <p:cNvPicPr>
                <a:picLocks noChangeAspect="1"/>
              </p:cNvPicPr>
              <p:nvPr/>
            </p:nvPicPr>
            <p:blipFill>
              <a:blip r:embed="rId7"/>
              <a:stretch>
                <a:fillRect/>
              </a:stretch>
            </p:blipFill>
            <p:spPr>
              <a:xfrm rot="16200000">
                <a:off x="6678508" y="2340737"/>
                <a:ext cx="632644" cy="1220683"/>
              </a:xfrm>
              <a:prstGeom prst="rect">
                <a:avLst/>
              </a:prstGeom>
            </p:spPr>
          </p:pic>
        </p:grpSp>
        <p:sp>
          <p:nvSpPr>
            <p:cNvPr id="61" name="下箭头 60"/>
            <p:cNvSpPr/>
            <p:nvPr/>
          </p:nvSpPr>
          <p:spPr>
            <a:xfrm>
              <a:off x="1242680" y="4864627"/>
              <a:ext cx="373552" cy="454417"/>
            </a:xfrm>
            <a:prstGeom prst="down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下箭头 63"/>
            <p:cNvSpPr/>
            <p:nvPr/>
          </p:nvSpPr>
          <p:spPr>
            <a:xfrm>
              <a:off x="6480674" y="4826328"/>
              <a:ext cx="432048" cy="484401"/>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251520" y="1135531"/>
              <a:ext cx="4665493" cy="3846309"/>
            </a:xfrm>
            <a:prstGeom prst="rect">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5004492" y="1135531"/>
              <a:ext cx="3219550" cy="3846308"/>
            </a:xfrm>
            <a:prstGeom prst="rect">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下箭头 67"/>
            <p:cNvSpPr/>
            <p:nvPr/>
          </p:nvSpPr>
          <p:spPr>
            <a:xfrm>
              <a:off x="3412292" y="4822202"/>
              <a:ext cx="432048" cy="484401"/>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矩形 68"/>
          <p:cNvSpPr/>
          <p:nvPr/>
        </p:nvSpPr>
        <p:spPr>
          <a:xfrm>
            <a:off x="191313" y="817178"/>
            <a:ext cx="8882142" cy="954107"/>
          </a:xfrm>
          <a:prstGeom prst="rect">
            <a:avLst/>
          </a:prstGeom>
        </p:spPr>
        <p:txBody>
          <a:bodyPr wrap="square">
            <a:spAutoFit/>
          </a:bodyPr>
          <a:lstStyle/>
          <a:p>
            <a:r>
              <a:rPr lang="zh-CN" altLang="en-US" sz="2000" b="1" dirty="0">
                <a:solidFill>
                  <a:srgbClr val="FF0000"/>
                </a:solidFill>
              </a:rPr>
              <a:t>问题描述：</a:t>
            </a:r>
            <a:r>
              <a:rPr lang="zh-CN" altLang="en-US" dirty="0"/>
              <a:t>原始数据中存在大量</a:t>
            </a:r>
            <a:r>
              <a:rPr lang="zh-CN" altLang="en-US" b="1" dirty="0">
                <a:solidFill>
                  <a:srgbClr val="FF0000"/>
                </a:solidFill>
              </a:rPr>
              <a:t>不完整、不一致、异常</a:t>
            </a:r>
            <a:r>
              <a:rPr lang="zh-CN" altLang="en-US" dirty="0"/>
              <a:t>的数据，称之为“脏数据” ，严重影响到数据挖掘建模的效率，甚至导致数据挖掘结果的偏差。所以有必要进行</a:t>
            </a:r>
            <a:r>
              <a:rPr lang="zh-CN" altLang="en-US" b="1" dirty="0">
                <a:solidFill>
                  <a:srgbClr val="FF0000"/>
                </a:solidFill>
              </a:rPr>
              <a:t>数据清洗</a:t>
            </a:r>
            <a:r>
              <a:rPr lang="zh-CN" altLang="en-US" dirty="0"/>
              <a:t>和</a:t>
            </a:r>
            <a:r>
              <a:rPr lang="zh-CN" altLang="en-US" b="1" dirty="0">
                <a:solidFill>
                  <a:srgbClr val="FF0000"/>
                </a:solidFill>
              </a:rPr>
              <a:t>数据质量检查</a:t>
            </a:r>
            <a:r>
              <a:rPr lang="zh-CN" altLang="en-US" dirty="0"/>
              <a:t>以提高数据的质量。</a:t>
            </a:r>
          </a:p>
        </p:txBody>
      </p:sp>
      <p:sp>
        <p:nvSpPr>
          <p:cNvPr id="72" name="矩形 71"/>
          <p:cNvSpPr/>
          <p:nvPr/>
        </p:nvSpPr>
        <p:spPr>
          <a:xfrm>
            <a:off x="3129825" y="4316799"/>
            <a:ext cx="1408241" cy="49578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a:t>
            </a:r>
            <a:endParaRPr lang="zh-CN" altLang="en-US" sz="1400" dirty="0"/>
          </a:p>
        </p:txBody>
      </p:sp>
    </p:spTree>
    <p:extLst>
      <p:ext uri="{BB962C8B-B14F-4D97-AF65-F5344CB8AC3E}">
        <p14:creationId xmlns:p14="http://schemas.microsoft.com/office/powerpoint/2010/main" val="3220564231"/>
      </p:ext>
    </p:extLst>
  </p:cSld>
  <p:clrMapOvr>
    <a:masterClrMapping/>
  </p:clrMapOvr>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25239</TotalTime>
  <Words>11866</Words>
  <Application>Microsoft Office PowerPoint</Application>
  <PresentationFormat>全屏显示(4:3)</PresentationFormat>
  <Paragraphs>1936</Paragraphs>
  <Slides>51</Slides>
  <Notes>28</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51</vt:i4>
      </vt:variant>
    </vt:vector>
  </HeadingPairs>
  <TitlesOfParts>
    <vt:vector size="68" baseType="lpstr">
      <vt:lpstr>Songti SC</vt:lpstr>
      <vt:lpstr>等线</vt:lpstr>
      <vt:lpstr>方正姚体</vt:lpstr>
      <vt:lpstr>仿宋_GB2312</vt:lpstr>
      <vt:lpstr>华文宋体</vt:lpstr>
      <vt:lpstr>华文新魏</vt:lpstr>
      <vt:lpstr>宋体</vt:lpstr>
      <vt:lpstr>微软雅黑</vt:lpstr>
      <vt:lpstr>Arial</vt:lpstr>
      <vt:lpstr>Arial</vt:lpstr>
      <vt:lpstr>Calibri</vt:lpstr>
      <vt:lpstr>Cambria Math</vt:lpstr>
      <vt:lpstr>Monotype Corsiva</vt:lpstr>
      <vt:lpstr>Times New Roman</vt:lpstr>
      <vt:lpstr>Wingdings</vt:lpstr>
      <vt:lpstr>Office 主题</vt:lpstr>
      <vt:lpstr>默认设计模板</vt:lpstr>
      <vt:lpstr>基于机器学习的 镍基单晶高温合金材料 数据分析方法研究</vt:lpstr>
      <vt:lpstr>内容索引</vt:lpstr>
      <vt:lpstr>内容索引</vt:lpstr>
      <vt:lpstr>进度计划表</vt:lpstr>
      <vt:lpstr>工作总览</vt:lpstr>
      <vt:lpstr>内容索引</vt:lpstr>
      <vt:lpstr>工作进展总览</vt:lpstr>
      <vt:lpstr>49篇文献精读与数据采集与存储</vt:lpstr>
      <vt:lpstr>数据清洗、数据质量检查与分析</vt:lpstr>
      <vt:lpstr>工作进展总览</vt:lpstr>
      <vt:lpstr>算法研究与实现</vt:lpstr>
      <vt:lpstr>1. 算法规范</vt:lpstr>
      <vt:lpstr>2. 机器学习算法库</vt:lpstr>
      <vt:lpstr>2. 机器学习算法库</vt:lpstr>
      <vt:lpstr>3. 数据驱动的机器学习算法流程实现</vt:lpstr>
      <vt:lpstr>工作进展总览</vt:lpstr>
      <vt:lpstr>基于聚类的最优回归集成学习方法</vt:lpstr>
      <vt:lpstr>基于聚类的最优回归集成学习方法预测蠕变寿命      —蠕变数据搜集</vt:lpstr>
      <vt:lpstr>PowerPoint 演示文稿</vt:lpstr>
      <vt:lpstr>PowerPoint 演示文稿</vt:lpstr>
      <vt:lpstr>基于聚类的最优回归集成学习方法预测蠕变寿命      —数据存在问题</vt:lpstr>
      <vt:lpstr>基于聚类的最优回归集成学习预测蠕变寿命         ---聚类的效果</vt:lpstr>
      <vt:lpstr>PowerPoint 演示文稿</vt:lpstr>
      <vt:lpstr>工作进展总览</vt:lpstr>
      <vt:lpstr>新属性计算---新属性的来源</vt:lpstr>
      <vt:lpstr>新属性计算---新属性的构造过程</vt:lpstr>
      <vt:lpstr>新属性计算---基于新属性的蠕变预测</vt:lpstr>
      <vt:lpstr>基于主动学习的多层级交互式特征分析方法  </vt:lpstr>
      <vt:lpstr>多层级特征分析方法在蠕变性能数据中的应用</vt:lpstr>
      <vt:lpstr>稀疏属性分析——蠕变性能数据</vt:lpstr>
      <vt:lpstr>相关属性分析——蠕变性能数据</vt:lpstr>
      <vt:lpstr>冗余属性分析——蠕变性能数据</vt:lpstr>
      <vt:lpstr>基于特征分析后的结果属性的蠕变预测</vt:lpstr>
      <vt:lpstr>工作进展总览</vt:lpstr>
      <vt:lpstr>平台总体架构</vt:lpstr>
      <vt:lpstr>平台的开发环境和运行环境</vt:lpstr>
      <vt:lpstr>平台展示——平台首页</vt:lpstr>
      <vt:lpstr>平台展示——首页数据搜索界面展示</vt:lpstr>
      <vt:lpstr>平台展示——用户画像构建</vt:lpstr>
      <vt:lpstr>平台展示——个性化搜索功能展示</vt:lpstr>
      <vt:lpstr>平台展示——数据上传与存储</vt:lpstr>
      <vt:lpstr>平台展示—— 基于主动学习的多层级交互式特征分析界面 </vt:lpstr>
      <vt:lpstr>平台展示——特征筛结果展示</vt:lpstr>
      <vt:lpstr>平台展示——机器学习算法（非自动化）</vt:lpstr>
      <vt:lpstr>机器学习算法——半自动化（模板）流水线</vt:lpstr>
      <vt:lpstr>机器学习算法——全自动化</vt:lpstr>
      <vt:lpstr>内容索引</vt:lpstr>
      <vt:lpstr>进度计划表</vt:lpstr>
      <vt:lpstr>PowerPoint 演示文稿</vt:lpstr>
      <vt:lpstr>基于聚类的最优回归集成学习   ---以第四子类为例的可解释规则提取</vt:lpstr>
      <vt:lpstr>Thermo-Calc计算</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2375</cp:revision>
  <dcterms:created xsi:type="dcterms:W3CDTF">2014-12-26T05:35:01Z</dcterms:created>
  <dcterms:modified xsi:type="dcterms:W3CDTF">2018-07-24T03:28:50Z</dcterms:modified>
</cp:coreProperties>
</file>